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3" r:id="rId1"/>
    <p:sldMasterId id="2147483660" r:id="rId2"/>
    <p:sldMasterId id="2147483667" r:id="rId3"/>
    <p:sldMasterId id="2147483648" r:id="rId4"/>
    <p:sldMasterId id="2147483738" r:id="rId5"/>
  </p:sldMasterIdLst>
  <p:notesMasterIdLst>
    <p:notesMasterId r:id="rId31"/>
  </p:notesMasterIdLst>
  <p:sldIdLst>
    <p:sldId id="256" r:id="rId6"/>
    <p:sldId id="259" r:id="rId7"/>
    <p:sldId id="258" r:id="rId8"/>
    <p:sldId id="261" r:id="rId9"/>
    <p:sldId id="264" r:id="rId10"/>
    <p:sldId id="266" r:id="rId11"/>
    <p:sldId id="314" r:id="rId12"/>
    <p:sldId id="301" r:id="rId13"/>
    <p:sldId id="303" r:id="rId14"/>
    <p:sldId id="268" r:id="rId15"/>
    <p:sldId id="310" r:id="rId16"/>
    <p:sldId id="311" r:id="rId17"/>
    <p:sldId id="308" r:id="rId18"/>
    <p:sldId id="315" r:id="rId19"/>
    <p:sldId id="317" r:id="rId20"/>
    <p:sldId id="318" r:id="rId21"/>
    <p:sldId id="319" r:id="rId22"/>
    <p:sldId id="305" r:id="rId23"/>
    <p:sldId id="313" r:id="rId24"/>
    <p:sldId id="267" r:id="rId25"/>
    <p:sldId id="285" r:id="rId26"/>
    <p:sldId id="284" r:id="rId27"/>
    <p:sldId id="307" r:id="rId28"/>
    <p:sldId id="309" r:id="rId29"/>
    <p:sldId id="300" r:id="rId30"/>
  </p:sldIdLst>
  <p:sldSz cx="12192000" cy="6858000"/>
  <p:notesSz cx="6858000" cy="9144000"/>
  <p:embeddedFontLst>
    <p:embeddedFont>
      <p:font typeface="Arial Black" panose="020B0A04020102020204" pitchFamily="34" charset="0"/>
      <p:bold r:id="rId32"/>
    </p:embeddedFont>
    <p:embeddedFont>
      <p:font typeface="Arial Narrow" panose="020B060602020203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Gill Sans MT" panose="020B0502020104020203" pitchFamily="34" charset="0"/>
      <p:regular r:id="rId43"/>
      <p:bold r:id="rId44"/>
      <p:italic r:id="rId45"/>
      <p:boldItalic r:id="rId46"/>
    </p:embeddedFont>
    <p:embeddedFont>
      <p:font typeface="Lato" panose="020F0502020204030203" pitchFamily="34" charset="0"/>
      <p:regular r:id="rId47"/>
      <p:bold r:id="rId48"/>
      <p:italic r:id="rId49"/>
      <p:boldItalic r:id="rId50"/>
    </p:embeddedFont>
    <p:embeddedFont>
      <p:font typeface="Montserrat" panose="00000500000000000000" pitchFamily="2" charset="0"/>
      <p:regular r:id="rId51"/>
      <p:bold r:id="rId52"/>
      <p:italic r:id="rId53"/>
      <p:boldItalic r:id="rId54"/>
    </p:embeddedFont>
    <p:embeddedFont>
      <p:font typeface="Montserrat Black" panose="00000A00000000000000" pitchFamily="2" charset="0"/>
      <p:bold r:id="rId55"/>
      <p:boldItalic r:id="rId56"/>
    </p:embeddedFont>
    <p:embeddedFont>
      <p:font typeface="Montserrat ExtraBold" panose="00000900000000000000" pitchFamily="2" charset="0"/>
      <p:bold r:id="rId57"/>
      <p:boldItalic r:id="rId58"/>
    </p:embeddedFont>
    <p:embeddedFont>
      <p:font typeface="Montserrat Light" panose="00000400000000000000" pitchFamily="2" charset="0"/>
      <p:regular r:id="rId59"/>
      <p:italic r:id="rId60"/>
    </p:embeddedFont>
    <p:embeddedFont>
      <p:font typeface="Montserrat Medium" panose="00000600000000000000" pitchFamily="2" charset="0"/>
      <p:regular r:id="rId61"/>
      <p:italic r:id="rId62"/>
    </p:embeddedFont>
    <p:embeddedFont>
      <p:font typeface="Palatino Linotype" panose="02040502050505030304" pitchFamily="18" charset="0"/>
      <p:regular r:id="rId63"/>
      <p:bold r:id="rId64"/>
      <p:italic r:id="rId65"/>
      <p:boldItalic r:id="rId66"/>
    </p:embeddedFont>
    <p:embeddedFont>
      <p:font typeface="Roboto" panose="02000000000000000000" pitchFamily="2"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867"/>
    <a:srgbClr val="C49B57"/>
    <a:srgbClr val="437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85018" autoAdjust="0"/>
  </p:normalViewPr>
  <p:slideViewPr>
    <p:cSldViewPr snapToGrid="0" showGuides="1">
      <p:cViewPr varScale="1">
        <p:scale>
          <a:sx n="97" d="100"/>
          <a:sy n="97" d="100"/>
        </p:scale>
        <p:origin x="828" y="78"/>
      </p:cViewPr>
      <p:guideLst/>
    </p:cSldViewPr>
  </p:slideViewPr>
  <p:notesTextViewPr>
    <p:cViewPr>
      <p:scale>
        <a:sx n="1" d="1"/>
        <a:sy n="1" d="1"/>
      </p:scale>
      <p:origin x="0" y="0"/>
    </p:cViewPr>
  </p:notesTextViewPr>
  <p:sorterViewPr>
    <p:cViewPr>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11.fntdata"/><Relationship Id="rId47" Type="http://schemas.openxmlformats.org/officeDocument/2006/relationships/font" Target="fonts/font16.fntdata"/><Relationship Id="rId63" Type="http://schemas.openxmlformats.org/officeDocument/2006/relationships/font" Target="fonts/font32.fntdata"/><Relationship Id="rId68" Type="http://schemas.openxmlformats.org/officeDocument/2006/relationships/font" Target="fonts/font37.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openxmlformats.org/officeDocument/2006/relationships/font" Target="fonts/font35.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3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font" Target="fonts/font33.fntdata"/><Relationship Id="rId69" Type="http://schemas.openxmlformats.org/officeDocument/2006/relationships/font" Target="fonts/font38.fntdata"/><Relationship Id="rId8" Type="http://schemas.openxmlformats.org/officeDocument/2006/relationships/slide" Target="slides/slide3.xml"/><Relationship Id="rId51" Type="http://schemas.openxmlformats.org/officeDocument/2006/relationships/font" Target="fonts/font20.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font" Target="fonts/font36.fntdata"/><Relationship Id="rId20" Type="http://schemas.openxmlformats.org/officeDocument/2006/relationships/slide" Target="slides/slide15.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font" Target="fonts/font31.fntdata"/><Relationship Id="rId70" Type="http://schemas.openxmlformats.org/officeDocument/2006/relationships/font" Target="fonts/font39.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font" Target="fonts/font34.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8.fntdata"/><Relationship Id="rId34" Type="http://schemas.openxmlformats.org/officeDocument/2006/relationships/font" Target="fonts/font3.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2.xml"/><Relationship Id="rId7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4" Type="http://schemas.openxmlformats.org/officeDocument/2006/relationships/image" Target="../media/image7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1275DA-D841-4F2A-B8A8-B85F92F5FC0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F27E36FB-FB8C-4F18-A729-7F8568F03644}">
      <dgm:prSet/>
      <dgm:spPr>
        <a:noFill/>
        <a:ln>
          <a:solidFill>
            <a:srgbClr val="C49B57"/>
          </a:solidFill>
        </a:ln>
      </dgm:spPr>
      <dgm:t>
        <a:bodyPr/>
        <a:lstStyle/>
        <a:p>
          <a:r>
            <a:rPr lang="en-US" dirty="0"/>
            <a:t>ROTH conversions only </a:t>
          </a:r>
          <a:br>
            <a:rPr lang="en-US" dirty="0"/>
          </a:br>
          <a:r>
            <a:rPr lang="en-US" dirty="0"/>
            <a:t>on pre-tax funds – eliminates Back Door ROTH</a:t>
          </a:r>
        </a:p>
      </dgm:t>
    </dgm:pt>
    <dgm:pt modelId="{9DEA6A93-B049-4F08-9588-D83956022989}" type="parTrans" cxnId="{1FEF3935-AA8C-417E-8C63-3DF1E31D4DCA}">
      <dgm:prSet/>
      <dgm:spPr/>
      <dgm:t>
        <a:bodyPr/>
        <a:lstStyle/>
        <a:p>
          <a:endParaRPr lang="en-US"/>
        </a:p>
      </dgm:t>
    </dgm:pt>
    <dgm:pt modelId="{0A54FF9C-6712-47D5-8074-1D885FFDB264}" type="sibTrans" cxnId="{1FEF3935-AA8C-417E-8C63-3DF1E31D4DCA}">
      <dgm:prSet/>
      <dgm:spPr/>
      <dgm:t>
        <a:bodyPr/>
        <a:lstStyle/>
        <a:p>
          <a:endParaRPr lang="en-US"/>
        </a:p>
      </dgm:t>
    </dgm:pt>
    <dgm:pt modelId="{C5E54F05-963E-44D9-BF87-98FBACD74C10}">
      <dgm:prSet/>
      <dgm:spPr>
        <a:noFill/>
        <a:ln>
          <a:solidFill>
            <a:srgbClr val="C49B57"/>
          </a:solidFill>
        </a:ln>
      </dgm:spPr>
      <dgm:t>
        <a:bodyPr/>
        <a:lstStyle/>
        <a:p>
          <a:r>
            <a:rPr lang="en-US" dirty="0"/>
            <a:t>Also prohibits transfer of after-tax funds in DC plan to ROTH – eliminates Mega Back Door ROTH</a:t>
          </a:r>
        </a:p>
      </dgm:t>
    </dgm:pt>
    <dgm:pt modelId="{2D00119A-9E6F-434A-99A5-3DE133BC265D}" type="parTrans" cxnId="{BAD5837D-FB8A-4C59-9A20-57F3CD6B284C}">
      <dgm:prSet/>
      <dgm:spPr/>
      <dgm:t>
        <a:bodyPr/>
        <a:lstStyle/>
        <a:p>
          <a:endParaRPr lang="en-US"/>
        </a:p>
      </dgm:t>
    </dgm:pt>
    <dgm:pt modelId="{171432B6-6F2B-4237-89D3-356D423AB560}" type="sibTrans" cxnId="{BAD5837D-FB8A-4C59-9A20-57F3CD6B284C}">
      <dgm:prSet/>
      <dgm:spPr/>
      <dgm:t>
        <a:bodyPr/>
        <a:lstStyle/>
        <a:p>
          <a:endParaRPr lang="en-US"/>
        </a:p>
      </dgm:t>
    </dgm:pt>
    <dgm:pt modelId="{291DA910-A6DB-4FB6-BBBF-7EB932A18BE1}">
      <dgm:prSet/>
      <dgm:spPr>
        <a:noFill/>
        <a:ln>
          <a:solidFill>
            <a:srgbClr val="C49B57"/>
          </a:solidFill>
        </a:ln>
      </dgm:spPr>
      <dgm:t>
        <a:bodyPr/>
        <a:lstStyle/>
        <a:p>
          <a:r>
            <a:rPr lang="en-US" dirty="0"/>
            <a:t>No ROTH conversions at all for taxpayers with $400k Single/$450k Joint MAJI</a:t>
          </a:r>
        </a:p>
      </dgm:t>
    </dgm:pt>
    <dgm:pt modelId="{BE67422E-07A6-4CC2-8EFF-E538DEF60BB3}" type="parTrans" cxnId="{BBF9465C-A23F-409A-9E34-B1ABD22F5E17}">
      <dgm:prSet/>
      <dgm:spPr/>
      <dgm:t>
        <a:bodyPr/>
        <a:lstStyle/>
        <a:p>
          <a:endParaRPr lang="en-US"/>
        </a:p>
      </dgm:t>
    </dgm:pt>
    <dgm:pt modelId="{2584078D-2FC9-4B52-AD55-1750238B232E}" type="sibTrans" cxnId="{BBF9465C-A23F-409A-9E34-B1ABD22F5E17}">
      <dgm:prSet/>
      <dgm:spPr/>
      <dgm:t>
        <a:bodyPr/>
        <a:lstStyle/>
        <a:p>
          <a:endParaRPr lang="en-US"/>
        </a:p>
      </dgm:t>
    </dgm:pt>
    <dgm:pt modelId="{54D5BACB-D915-4655-AA90-DBCDE0C3569B}" type="pres">
      <dgm:prSet presAssocID="{1C1275DA-D841-4F2A-B8A8-B85F92F5FC05}" presName="diagram" presStyleCnt="0">
        <dgm:presLayoutVars>
          <dgm:chPref val="1"/>
          <dgm:dir/>
          <dgm:animOne val="branch"/>
          <dgm:animLvl val="lvl"/>
          <dgm:resizeHandles/>
        </dgm:presLayoutVars>
      </dgm:prSet>
      <dgm:spPr/>
    </dgm:pt>
    <dgm:pt modelId="{BA29B4C1-8D9F-4EC2-BF20-719A0E26F522}" type="pres">
      <dgm:prSet presAssocID="{F27E36FB-FB8C-4F18-A729-7F8568F03644}" presName="root" presStyleCnt="0"/>
      <dgm:spPr/>
    </dgm:pt>
    <dgm:pt modelId="{9BE6C0C0-3F14-4A8B-9055-FCFF7E2D01CB}" type="pres">
      <dgm:prSet presAssocID="{F27E36FB-FB8C-4F18-A729-7F8568F03644}" presName="rootComposite" presStyleCnt="0"/>
      <dgm:spPr/>
    </dgm:pt>
    <dgm:pt modelId="{5BF9C868-E66E-4BB1-BB47-460E6B6A8E89}" type="pres">
      <dgm:prSet presAssocID="{F27E36FB-FB8C-4F18-A729-7F8568F03644}" presName="rootText" presStyleLbl="node1" presStyleIdx="0" presStyleCnt="3"/>
      <dgm:spPr/>
    </dgm:pt>
    <dgm:pt modelId="{A452238B-7AA5-4B3D-8E06-DC5268A93F93}" type="pres">
      <dgm:prSet presAssocID="{F27E36FB-FB8C-4F18-A729-7F8568F03644}" presName="rootConnector" presStyleLbl="node1" presStyleIdx="0" presStyleCnt="3"/>
      <dgm:spPr/>
    </dgm:pt>
    <dgm:pt modelId="{035835AB-85D3-47A5-9A3D-23F03C482A40}" type="pres">
      <dgm:prSet presAssocID="{F27E36FB-FB8C-4F18-A729-7F8568F03644}" presName="childShape" presStyleCnt="0"/>
      <dgm:spPr/>
    </dgm:pt>
    <dgm:pt modelId="{8A72CC0D-66EE-4384-B945-6A4BFF0437BC}" type="pres">
      <dgm:prSet presAssocID="{C5E54F05-963E-44D9-BF87-98FBACD74C10}" presName="root" presStyleCnt="0"/>
      <dgm:spPr/>
    </dgm:pt>
    <dgm:pt modelId="{56B294FF-02FA-477D-90C8-B765573758C4}" type="pres">
      <dgm:prSet presAssocID="{C5E54F05-963E-44D9-BF87-98FBACD74C10}" presName="rootComposite" presStyleCnt="0"/>
      <dgm:spPr/>
    </dgm:pt>
    <dgm:pt modelId="{2724BBE7-376C-467B-94C4-8CE8506836B8}" type="pres">
      <dgm:prSet presAssocID="{C5E54F05-963E-44D9-BF87-98FBACD74C10}" presName="rootText" presStyleLbl="node1" presStyleIdx="1" presStyleCnt="3"/>
      <dgm:spPr/>
    </dgm:pt>
    <dgm:pt modelId="{BAAB4C24-9730-4138-999A-1EE54399D5A2}" type="pres">
      <dgm:prSet presAssocID="{C5E54F05-963E-44D9-BF87-98FBACD74C10}" presName="rootConnector" presStyleLbl="node1" presStyleIdx="1" presStyleCnt="3"/>
      <dgm:spPr/>
    </dgm:pt>
    <dgm:pt modelId="{236C4515-1BBA-454D-8615-6A9D297A675B}" type="pres">
      <dgm:prSet presAssocID="{C5E54F05-963E-44D9-BF87-98FBACD74C10}" presName="childShape" presStyleCnt="0"/>
      <dgm:spPr/>
    </dgm:pt>
    <dgm:pt modelId="{8918BD76-A439-4A99-9030-913156A9D065}" type="pres">
      <dgm:prSet presAssocID="{291DA910-A6DB-4FB6-BBBF-7EB932A18BE1}" presName="root" presStyleCnt="0"/>
      <dgm:spPr/>
    </dgm:pt>
    <dgm:pt modelId="{5AFAF347-198D-4F3C-ACC4-8EF87AEE1BA5}" type="pres">
      <dgm:prSet presAssocID="{291DA910-A6DB-4FB6-BBBF-7EB932A18BE1}" presName="rootComposite" presStyleCnt="0"/>
      <dgm:spPr/>
    </dgm:pt>
    <dgm:pt modelId="{2212C89D-C3F0-407E-8868-94F385B43BEC}" type="pres">
      <dgm:prSet presAssocID="{291DA910-A6DB-4FB6-BBBF-7EB932A18BE1}" presName="rootText" presStyleLbl="node1" presStyleIdx="2" presStyleCnt="3"/>
      <dgm:spPr/>
    </dgm:pt>
    <dgm:pt modelId="{05BA12AD-A40C-4ECB-B2B7-625F0E39DAFA}" type="pres">
      <dgm:prSet presAssocID="{291DA910-A6DB-4FB6-BBBF-7EB932A18BE1}" presName="rootConnector" presStyleLbl="node1" presStyleIdx="2" presStyleCnt="3"/>
      <dgm:spPr/>
    </dgm:pt>
    <dgm:pt modelId="{099B00C4-86B1-4163-9958-88A26B7414E7}" type="pres">
      <dgm:prSet presAssocID="{291DA910-A6DB-4FB6-BBBF-7EB932A18BE1}" presName="childShape" presStyleCnt="0"/>
      <dgm:spPr/>
    </dgm:pt>
  </dgm:ptLst>
  <dgm:cxnLst>
    <dgm:cxn modelId="{487E0810-B42C-4F8B-B7D1-5E5BE9F481D7}" type="presOf" srcId="{291DA910-A6DB-4FB6-BBBF-7EB932A18BE1}" destId="{2212C89D-C3F0-407E-8868-94F385B43BEC}" srcOrd="0" destOrd="0" presId="urn:microsoft.com/office/officeart/2005/8/layout/hierarchy3"/>
    <dgm:cxn modelId="{AAB45720-9819-41C1-8067-8FB552F5AC1B}" type="presOf" srcId="{F27E36FB-FB8C-4F18-A729-7F8568F03644}" destId="{A452238B-7AA5-4B3D-8E06-DC5268A93F93}" srcOrd="1" destOrd="0" presId="urn:microsoft.com/office/officeart/2005/8/layout/hierarchy3"/>
    <dgm:cxn modelId="{259D2E26-D1B8-41A3-8B0B-A8A47C54D566}" type="presOf" srcId="{F27E36FB-FB8C-4F18-A729-7F8568F03644}" destId="{5BF9C868-E66E-4BB1-BB47-460E6B6A8E89}" srcOrd="0" destOrd="0" presId="urn:microsoft.com/office/officeart/2005/8/layout/hierarchy3"/>
    <dgm:cxn modelId="{1FEF3935-AA8C-417E-8C63-3DF1E31D4DCA}" srcId="{1C1275DA-D841-4F2A-B8A8-B85F92F5FC05}" destId="{F27E36FB-FB8C-4F18-A729-7F8568F03644}" srcOrd="0" destOrd="0" parTransId="{9DEA6A93-B049-4F08-9588-D83956022989}" sibTransId="{0A54FF9C-6712-47D5-8074-1D885FFDB264}"/>
    <dgm:cxn modelId="{BBF9465C-A23F-409A-9E34-B1ABD22F5E17}" srcId="{1C1275DA-D841-4F2A-B8A8-B85F92F5FC05}" destId="{291DA910-A6DB-4FB6-BBBF-7EB932A18BE1}" srcOrd="2" destOrd="0" parTransId="{BE67422E-07A6-4CC2-8EFF-E538DEF60BB3}" sibTransId="{2584078D-2FC9-4B52-AD55-1750238B232E}"/>
    <dgm:cxn modelId="{C6825349-7D13-4097-8EC0-C7B649CD9EEC}" type="presOf" srcId="{C5E54F05-963E-44D9-BF87-98FBACD74C10}" destId="{2724BBE7-376C-467B-94C4-8CE8506836B8}" srcOrd="0" destOrd="0" presId="urn:microsoft.com/office/officeart/2005/8/layout/hierarchy3"/>
    <dgm:cxn modelId="{4F8E555A-C8BD-490B-A1C6-F69FB3F6CB96}" type="presOf" srcId="{291DA910-A6DB-4FB6-BBBF-7EB932A18BE1}" destId="{05BA12AD-A40C-4ECB-B2B7-625F0E39DAFA}" srcOrd="1" destOrd="0" presId="urn:microsoft.com/office/officeart/2005/8/layout/hierarchy3"/>
    <dgm:cxn modelId="{BAD5837D-FB8A-4C59-9A20-57F3CD6B284C}" srcId="{1C1275DA-D841-4F2A-B8A8-B85F92F5FC05}" destId="{C5E54F05-963E-44D9-BF87-98FBACD74C10}" srcOrd="1" destOrd="0" parTransId="{2D00119A-9E6F-434A-99A5-3DE133BC265D}" sibTransId="{171432B6-6F2B-4237-89D3-356D423AB560}"/>
    <dgm:cxn modelId="{B16B648E-E580-47B0-ABF5-A00F97C544EA}" type="presOf" srcId="{C5E54F05-963E-44D9-BF87-98FBACD74C10}" destId="{BAAB4C24-9730-4138-999A-1EE54399D5A2}" srcOrd="1" destOrd="0" presId="urn:microsoft.com/office/officeart/2005/8/layout/hierarchy3"/>
    <dgm:cxn modelId="{BCBB1B9E-2DAD-4D60-8CF9-A6D88B11EEF6}" type="presOf" srcId="{1C1275DA-D841-4F2A-B8A8-B85F92F5FC05}" destId="{54D5BACB-D915-4655-AA90-DBCDE0C3569B}" srcOrd="0" destOrd="0" presId="urn:microsoft.com/office/officeart/2005/8/layout/hierarchy3"/>
    <dgm:cxn modelId="{773D67FB-4610-4468-BE90-557CD6682CF0}" type="presParOf" srcId="{54D5BACB-D915-4655-AA90-DBCDE0C3569B}" destId="{BA29B4C1-8D9F-4EC2-BF20-719A0E26F522}" srcOrd="0" destOrd="0" presId="urn:microsoft.com/office/officeart/2005/8/layout/hierarchy3"/>
    <dgm:cxn modelId="{199D442F-1289-41FD-B8FA-5DFB03E4E03B}" type="presParOf" srcId="{BA29B4C1-8D9F-4EC2-BF20-719A0E26F522}" destId="{9BE6C0C0-3F14-4A8B-9055-FCFF7E2D01CB}" srcOrd="0" destOrd="0" presId="urn:microsoft.com/office/officeart/2005/8/layout/hierarchy3"/>
    <dgm:cxn modelId="{1B922B2B-6B6D-4955-A3EF-609ABC13A822}" type="presParOf" srcId="{9BE6C0C0-3F14-4A8B-9055-FCFF7E2D01CB}" destId="{5BF9C868-E66E-4BB1-BB47-460E6B6A8E89}" srcOrd="0" destOrd="0" presId="urn:microsoft.com/office/officeart/2005/8/layout/hierarchy3"/>
    <dgm:cxn modelId="{A6207C83-DACC-43FF-9987-163E4F51E808}" type="presParOf" srcId="{9BE6C0C0-3F14-4A8B-9055-FCFF7E2D01CB}" destId="{A452238B-7AA5-4B3D-8E06-DC5268A93F93}" srcOrd="1" destOrd="0" presId="urn:microsoft.com/office/officeart/2005/8/layout/hierarchy3"/>
    <dgm:cxn modelId="{308171E2-C886-4D01-8CC0-2A6965C5A0EB}" type="presParOf" srcId="{BA29B4C1-8D9F-4EC2-BF20-719A0E26F522}" destId="{035835AB-85D3-47A5-9A3D-23F03C482A40}" srcOrd="1" destOrd="0" presId="urn:microsoft.com/office/officeart/2005/8/layout/hierarchy3"/>
    <dgm:cxn modelId="{29D9D17D-B136-4145-A7D3-1934A5EC989D}" type="presParOf" srcId="{54D5BACB-D915-4655-AA90-DBCDE0C3569B}" destId="{8A72CC0D-66EE-4384-B945-6A4BFF0437BC}" srcOrd="1" destOrd="0" presId="urn:microsoft.com/office/officeart/2005/8/layout/hierarchy3"/>
    <dgm:cxn modelId="{872A5954-31A5-49C4-BE68-B85F32788B01}" type="presParOf" srcId="{8A72CC0D-66EE-4384-B945-6A4BFF0437BC}" destId="{56B294FF-02FA-477D-90C8-B765573758C4}" srcOrd="0" destOrd="0" presId="urn:microsoft.com/office/officeart/2005/8/layout/hierarchy3"/>
    <dgm:cxn modelId="{FEBB5699-E2A8-482E-ABA5-50AF8DE80C2A}" type="presParOf" srcId="{56B294FF-02FA-477D-90C8-B765573758C4}" destId="{2724BBE7-376C-467B-94C4-8CE8506836B8}" srcOrd="0" destOrd="0" presId="urn:microsoft.com/office/officeart/2005/8/layout/hierarchy3"/>
    <dgm:cxn modelId="{CA2A3563-CA27-49D4-A5F6-D573F78D77D3}" type="presParOf" srcId="{56B294FF-02FA-477D-90C8-B765573758C4}" destId="{BAAB4C24-9730-4138-999A-1EE54399D5A2}" srcOrd="1" destOrd="0" presId="urn:microsoft.com/office/officeart/2005/8/layout/hierarchy3"/>
    <dgm:cxn modelId="{1A41E2B0-1C5B-4FD1-925B-02E37741BE59}" type="presParOf" srcId="{8A72CC0D-66EE-4384-B945-6A4BFF0437BC}" destId="{236C4515-1BBA-454D-8615-6A9D297A675B}" srcOrd="1" destOrd="0" presId="urn:microsoft.com/office/officeart/2005/8/layout/hierarchy3"/>
    <dgm:cxn modelId="{60D03207-9AB8-48F0-B261-4FB2E2712D1A}" type="presParOf" srcId="{54D5BACB-D915-4655-AA90-DBCDE0C3569B}" destId="{8918BD76-A439-4A99-9030-913156A9D065}" srcOrd="2" destOrd="0" presId="urn:microsoft.com/office/officeart/2005/8/layout/hierarchy3"/>
    <dgm:cxn modelId="{2B55CFAB-24EC-4311-95BE-440ACFB803CE}" type="presParOf" srcId="{8918BD76-A439-4A99-9030-913156A9D065}" destId="{5AFAF347-198D-4F3C-ACC4-8EF87AEE1BA5}" srcOrd="0" destOrd="0" presId="urn:microsoft.com/office/officeart/2005/8/layout/hierarchy3"/>
    <dgm:cxn modelId="{79295DB7-70CD-47B6-9903-531E34721C6E}" type="presParOf" srcId="{5AFAF347-198D-4F3C-ACC4-8EF87AEE1BA5}" destId="{2212C89D-C3F0-407E-8868-94F385B43BEC}" srcOrd="0" destOrd="0" presId="urn:microsoft.com/office/officeart/2005/8/layout/hierarchy3"/>
    <dgm:cxn modelId="{9EDEB8E5-F259-4AE9-8AE5-A0FF0512E31B}" type="presParOf" srcId="{5AFAF347-198D-4F3C-ACC4-8EF87AEE1BA5}" destId="{05BA12AD-A40C-4ECB-B2B7-625F0E39DAFA}" srcOrd="1" destOrd="0" presId="urn:microsoft.com/office/officeart/2005/8/layout/hierarchy3"/>
    <dgm:cxn modelId="{B5520522-6A61-4FEC-8CD7-0FD2EDB08A92}" type="presParOf" srcId="{8918BD76-A439-4A99-9030-913156A9D065}" destId="{099B00C4-86B1-4163-9958-88A26B7414E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F68754-7AEE-4F01-94F5-AC28023F9BC5}" type="doc">
      <dgm:prSet loTypeId="urn:microsoft.com/office/officeart/2018/5/layout/IconCircle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119B0B79-BEB5-420E-A771-80857DB32188}">
      <dgm:prSet custT="1"/>
      <dgm:spPr/>
      <dgm:t>
        <a:bodyPr/>
        <a:lstStyle/>
        <a:p>
          <a:pPr>
            <a:lnSpc>
              <a:spcPct val="100000"/>
            </a:lnSpc>
            <a:defRPr cap="all"/>
          </a:pPr>
          <a:r>
            <a:rPr lang="en-US" sz="2800" b="1" dirty="0"/>
            <a:t>Cash Balance Plans</a:t>
          </a:r>
        </a:p>
      </dgm:t>
    </dgm:pt>
    <dgm:pt modelId="{8E9617FF-8B8C-49E6-8ADB-AB9CB65BA33D}" type="parTrans" cxnId="{FDEF56CB-7C6E-4A15-A202-AB344F9C9EA0}">
      <dgm:prSet/>
      <dgm:spPr/>
      <dgm:t>
        <a:bodyPr/>
        <a:lstStyle/>
        <a:p>
          <a:endParaRPr lang="en-US"/>
        </a:p>
      </dgm:t>
    </dgm:pt>
    <dgm:pt modelId="{C130FC92-B171-4D89-A69A-AF274485A5AA}" type="sibTrans" cxnId="{FDEF56CB-7C6E-4A15-A202-AB344F9C9EA0}">
      <dgm:prSet/>
      <dgm:spPr/>
      <dgm:t>
        <a:bodyPr/>
        <a:lstStyle/>
        <a:p>
          <a:endParaRPr lang="en-US"/>
        </a:p>
      </dgm:t>
    </dgm:pt>
    <dgm:pt modelId="{727EA670-6785-4060-9C9F-AE805CD14224}">
      <dgm:prSet custT="1"/>
      <dgm:spPr/>
      <dgm:t>
        <a:bodyPr/>
        <a:lstStyle/>
        <a:p>
          <a:pPr>
            <a:lnSpc>
              <a:spcPct val="100000"/>
            </a:lnSpc>
            <a:defRPr cap="all"/>
          </a:pPr>
          <a:r>
            <a:rPr lang="en-US" sz="3000" b="1" dirty="0"/>
            <a:t>Direct </a:t>
          </a:r>
          <a:r>
            <a:rPr lang="en-US" sz="2800" b="1" dirty="0"/>
            <a:t>Indexing</a:t>
          </a:r>
        </a:p>
      </dgm:t>
    </dgm:pt>
    <dgm:pt modelId="{F141C369-C58F-4319-9C57-E926FA0AA961}" type="parTrans" cxnId="{6633FC1A-10C4-42A6-BCB4-4AF1A40A2AC4}">
      <dgm:prSet/>
      <dgm:spPr/>
      <dgm:t>
        <a:bodyPr/>
        <a:lstStyle/>
        <a:p>
          <a:endParaRPr lang="en-US"/>
        </a:p>
      </dgm:t>
    </dgm:pt>
    <dgm:pt modelId="{474023FD-D23E-452F-AF1C-839CE0277A64}" type="sibTrans" cxnId="{6633FC1A-10C4-42A6-BCB4-4AF1A40A2AC4}">
      <dgm:prSet/>
      <dgm:spPr/>
      <dgm:t>
        <a:bodyPr/>
        <a:lstStyle/>
        <a:p>
          <a:endParaRPr lang="en-US"/>
        </a:p>
      </dgm:t>
    </dgm:pt>
    <dgm:pt modelId="{B102F8E3-8765-4BD2-8E0B-4D02A58D2376}" type="pres">
      <dgm:prSet presAssocID="{13F68754-7AEE-4F01-94F5-AC28023F9BC5}" presName="root" presStyleCnt="0">
        <dgm:presLayoutVars>
          <dgm:dir/>
          <dgm:resizeHandles val="exact"/>
        </dgm:presLayoutVars>
      </dgm:prSet>
      <dgm:spPr/>
    </dgm:pt>
    <dgm:pt modelId="{FBB98588-9B62-4C96-BFB2-93029399AC4D}" type="pres">
      <dgm:prSet presAssocID="{119B0B79-BEB5-420E-A771-80857DB32188}" presName="compNode" presStyleCnt="0"/>
      <dgm:spPr/>
    </dgm:pt>
    <dgm:pt modelId="{5BB333C9-344D-4956-ACCB-BFEF933DD059}" type="pres">
      <dgm:prSet presAssocID="{119B0B79-BEB5-420E-A771-80857DB32188}" presName="iconBgRect" presStyleLbl="bgShp" presStyleIdx="0" presStyleCnt="2"/>
      <dgm:spPr/>
    </dgm:pt>
    <dgm:pt modelId="{4C013997-DA0A-4EC3-9896-1E56C170C55F}" type="pres">
      <dgm:prSet presAssocID="{119B0B79-BEB5-420E-A771-80857DB3218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6CA12B78-F111-4B32-AA65-5949B6B9BAA3}" type="pres">
      <dgm:prSet presAssocID="{119B0B79-BEB5-420E-A771-80857DB32188}" presName="spaceRect" presStyleCnt="0"/>
      <dgm:spPr/>
    </dgm:pt>
    <dgm:pt modelId="{B0E4F057-9729-4F1C-8588-FC7502DB0772}" type="pres">
      <dgm:prSet presAssocID="{119B0B79-BEB5-420E-A771-80857DB32188}" presName="textRect" presStyleLbl="revTx" presStyleIdx="0" presStyleCnt="2" custScaleX="133847" custLinFactNeighborX="3884" custLinFactNeighborY="-66634">
        <dgm:presLayoutVars>
          <dgm:chMax val="1"/>
          <dgm:chPref val="1"/>
        </dgm:presLayoutVars>
      </dgm:prSet>
      <dgm:spPr/>
    </dgm:pt>
    <dgm:pt modelId="{C482446C-39DE-43F8-83E0-4D465C6D4752}" type="pres">
      <dgm:prSet presAssocID="{C130FC92-B171-4D89-A69A-AF274485A5AA}" presName="sibTrans" presStyleCnt="0"/>
      <dgm:spPr/>
    </dgm:pt>
    <dgm:pt modelId="{D6F3BEA4-06DB-48DB-9487-F374445D5BDC}" type="pres">
      <dgm:prSet presAssocID="{727EA670-6785-4060-9C9F-AE805CD14224}" presName="compNode" presStyleCnt="0"/>
      <dgm:spPr/>
    </dgm:pt>
    <dgm:pt modelId="{3812FC87-A24F-4E25-9D4F-1F8ADE93E0D9}" type="pres">
      <dgm:prSet presAssocID="{727EA670-6785-4060-9C9F-AE805CD14224}" presName="iconBgRect" presStyleLbl="bgShp" presStyleIdx="1" presStyleCnt="2"/>
      <dgm:spPr/>
    </dgm:pt>
    <dgm:pt modelId="{8E33A5D6-1DD7-480D-BAA6-2DD235D5F08C}" type="pres">
      <dgm:prSet presAssocID="{727EA670-6785-4060-9C9F-AE805CD1422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8DD0FCD4-AC45-46E8-9A3D-AA942DB10A89}" type="pres">
      <dgm:prSet presAssocID="{727EA670-6785-4060-9C9F-AE805CD14224}" presName="spaceRect" presStyleCnt="0"/>
      <dgm:spPr/>
    </dgm:pt>
    <dgm:pt modelId="{D37FA741-5C1D-4432-9761-3BA03A24ED3A}" type="pres">
      <dgm:prSet presAssocID="{727EA670-6785-4060-9C9F-AE805CD14224}" presName="textRect" presStyleLbl="revTx" presStyleIdx="1" presStyleCnt="2" custLinFactNeighborX="6883" custLinFactNeighborY="-68359">
        <dgm:presLayoutVars>
          <dgm:chMax val="1"/>
          <dgm:chPref val="1"/>
        </dgm:presLayoutVars>
      </dgm:prSet>
      <dgm:spPr/>
    </dgm:pt>
  </dgm:ptLst>
  <dgm:cxnLst>
    <dgm:cxn modelId="{6633FC1A-10C4-42A6-BCB4-4AF1A40A2AC4}" srcId="{13F68754-7AEE-4F01-94F5-AC28023F9BC5}" destId="{727EA670-6785-4060-9C9F-AE805CD14224}" srcOrd="1" destOrd="0" parTransId="{F141C369-C58F-4319-9C57-E926FA0AA961}" sibTransId="{474023FD-D23E-452F-AF1C-839CE0277A64}"/>
    <dgm:cxn modelId="{AA55FA8F-E3F4-4046-9E66-4DBCB8005C0C}" type="presOf" srcId="{119B0B79-BEB5-420E-A771-80857DB32188}" destId="{B0E4F057-9729-4F1C-8588-FC7502DB0772}" srcOrd="0" destOrd="0" presId="urn:microsoft.com/office/officeart/2018/5/layout/IconCircleLabelList"/>
    <dgm:cxn modelId="{FDEF56CB-7C6E-4A15-A202-AB344F9C9EA0}" srcId="{13F68754-7AEE-4F01-94F5-AC28023F9BC5}" destId="{119B0B79-BEB5-420E-A771-80857DB32188}" srcOrd="0" destOrd="0" parTransId="{8E9617FF-8B8C-49E6-8ADB-AB9CB65BA33D}" sibTransId="{C130FC92-B171-4D89-A69A-AF274485A5AA}"/>
    <dgm:cxn modelId="{CEE597DB-71F7-4316-AF9C-9E9D82108C39}" type="presOf" srcId="{13F68754-7AEE-4F01-94F5-AC28023F9BC5}" destId="{B102F8E3-8765-4BD2-8E0B-4D02A58D2376}" srcOrd="0" destOrd="0" presId="urn:microsoft.com/office/officeart/2018/5/layout/IconCircleLabelList"/>
    <dgm:cxn modelId="{97D001F2-70A6-44B3-A853-B6E49E3B23D1}" type="presOf" srcId="{727EA670-6785-4060-9C9F-AE805CD14224}" destId="{D37FA741-5C1D-4432-9761-3BA03A24ED3A}" srcOrd="0" destOrd="0" presId="urn:microsoft.com/office/officeart/2018/5/layout/IconCircleLabelList"/>
    <dgm:cxn modelId="{031905A6-09AC-4BDE-9DCA-01B135C87326}" type="presParOf" srcId="{B102F8E3-8765-4BD2-8E0B-4D02A58D2376}" destId="{FBB98588-9B62-4C96-BFB2-93029399AC4D}" srcOrd="0" destOrd="0" presId="urn:microsoft.com/office/officeart/2018/5/layout/IconCircleLabelList"/>
    <dgm:cxn modelId="{0164487B-AE91-4831-9814-DF16448656EB}" type="presParOf" srcId="{FBB98588-9B62-4C96-BFB2-93029399AC4D}" destId="{5BB333C9-344D-4956-ACCB-BFEF933DD059}" srcOrd="0" destOrd="0" presId="urn:microsoft.com/office/officeart/2018/5/layout/IconCircleLabelList"/>
    <dgm:cxn modelId="{CD74E1E7-A05D-484E-A157-EBB5ADD4A75D}" type="presParOf" srcId="{FBB98588-9B62-4C96-BFB2-93029399AC4D}" destId="{4C013997-DA0A-4EC3-9896-1E56C170C55F}" srcOrd="1" destOrd="0" presId="urn:microsoft.com/office/officeart/2018/5/layout/IconCircleLabelList"/>
    <dgm:cxn modelId="{698361D0-FC7F-4E9B-9F09-143CA4184CD8}" type="presParOf" srcId="{FBB98588-9B62-4C96-BFB2-93029399AC4D}" destId="{6CA12B78-F111-4B32-AA65-5949B6B9BAA3}" srcOrd="2" destOrd="0" presId="urn:microsoft.com/office/officeart/2018/5/layout/IconCircleLabelList"/>
    <dgm:cxn modelId="{46BB8C04-70D1-46D5-BCD5-445A2D560251}" type="presParOf" srcId="{FBB98588-9B62-4C96-BFB2-93029399AC4D}" destId="{B0E4F057-9729-4F1C-8588-FC7502DB0772}" srcOrd="3" destOrd="0" presId="urn:microsoft.com/office/officeart/2018/5/layout/IconCircleLabelList"/>
    <dgm:cxn modelId="{8AB2F57D-AC70-4FC6-8027-FF781F708265}" type="presParOf" srcId="{B102F8E3-8765-4BD2-8E0B-4D02A58D2376}" destId="{C482446C-39DE-43F8-83E0-4D465C6D4752}" srcOrd="1" destOrd="0" presId="urn:microsoft.com/office/officeart/2018/5/layout/IconCircleLabelList"/>
    <dgm:cxn modelId="{59071C7C-1BAA-4782-BA69-F6379A49F9F5}" type="presParOf" srcId="{B102F8E3-8765-4BD2-8E0B-4D02A58D2376}" destId="{D6F3BEA4-06DB-48DB-9487-F374445D5BDC}" srcOrd="2" destOrd="0" presId="urn:microsoft.com/office/officeart/2018/5/layout/IconCircleLabelList"/>
    <dgm:cxn modelId="{D14E4038-A604-4966-9BC4-A1076450540B}" type="presParOf" srcId="{D6F3BEA4-06DB-48DB-9487-F374445D5BDC}" destId="{3812FC87-A24F-4E25-9D4F-1F8ADE93E0D9}" srcOrd="0" destOrd="0" presId="urn:microsoft.com/office/officeart/2018/5/layout/IconCircleLabelList"/>
    <dgm:cxn modelId="{4628FCC0-CED7-4123-86D4-0A36AD4C7CDB}" type="presParOf" srcId="{D6F3BEA4-06DB-48DB-9487-F374445D5BDC}" destId="{8E33A5D6-1DD7-480D-BAA6-2DD235D5F08C}" srcOrd="1" destOrd="0" presId="urn:microsoft.com/office/officeart/2018/5/layout/IconCircleLabelList"/>
    <dgm:cxn modelId="{CE827068-9206-4F5D-9D50-F85FA3CEE582}" type="presParOf" srcId="{D6F3BEA4-06DB-48DB-9487-F374445D5BDC}" destId="{8DD0FCD4-AC45-46E8-9A3D-AA942DB10A89}" srcOrd="2" destOrd="0" presId="urn:microsoft.com/office/officeart/2018/5/layout/IconCircleLabelList"/>
    <dgm:cxn modelId="{05F6BD13-B1F0-43B4-A230-A00DC0986BC9}" type="presParOf" srcId="{D6F3BEA4-06DB-48DB-9487-F374445D5BDC}" destId="{D37FA741-5C1D-4432-9761-3BA03A24ED3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9C868-E66E-4BB1-BB47-460E6B6A8E89}">
      <dsp:nvSpPr>
        <dsp:cNvPr id="0" name=""/>
        <dsp:cNvSpPr/>
      </dsp:nvSpPr>
      <dsp:spPr>
        <a:xfrm>
          <a:off x="1305" y="1774726"/>
          <a:ext cx="3055266" cy="1527633"/>
        </a:xfrm>
        <a:prstGeom prst="roundRect">
          <a:avLst>
            <a:gd name="adj" fmla="val 10000"/>
          </a:avLst>
        </a:prstGeom>
        <a:noFill/>
        <a:ln w="25400" cap="flat" cmpd="sng" algn="ctr">
          <a:solidFill>
            <a:srgbClr val="C49B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ROTH conversions only </a:t>
          </a:r>
          <a:br>
            <a:rPr lang="en-US" sz="2100" kern="1200" dirty="0"/>
          </a:br>
          <a:r>
            <a:rPr lang="en-US" sz="2100" kern="1200" dirty="0"/>
            <a:t>on pre-tax funds – eliminates Back Door ROTH</a:t>
          </a:r>
        </a:p>
      </dsp:txBody>
      <dsp:txXfrm>
        <a:off x="46048" y="1819469"/>
        <a:ext cx="2965780" cy="1438147"/>
      </dsp:txXfrm>
    </dsp:sp>
    <dsp:sp modelId="{2724BBE7-376C-467B-94C4-8CE8506836B8}">
      <dsp:nvSpPr>
        <dsp:cNvPr id="0" name=""/>
        <dsp:cNvSpPr/>
      </dsp:nvSpPr>
      <dsp:spPr>
        <a:xfrm>
          <a:off x="3820388" y="1774726"/>
          <a:ext cx="3055266" cy="1527633"/>
        </a:xfrm>
        <a:prstGeom prst="roundRect">
          <a:avLst>
            <a:gd name="adj" fmla="val 10000"/>
          </a:avLst>
        </a:prstGeom>
        <a:noFill/>
        <a:ln w="25400" cap="flat" cmpd="sng" algn="ctr">
          <a:solidFill>
            <a:srgbClr val="C49B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Also prohibits transfer of after-tax funds in DC plan to ROTH – eliminates Mega Back Door ROTH</a:t>
          </a:r>
        </a:p>
      </dsp:txBody>
      <dsp:txXfrm>
        <a:off x="3865131" y="1819469"/>
        <a:ext cx="2965780" cy="1438147"/>
      </dsp:txXfrm>
    </dsp:sp>
    <dsp:sp modelId="{2212C89D-C3F0-407E-8868-94F385B43BEC}">
      <dsp:nvSpPr>
        <dsp:cNvPr id="0" name=""/>
        <dsp:cNvSpPr/>
      </dsp:nvSpPr>
      <dsp:spPr>
        <a:xfrm>
          <a:off x="7639471" y="1774726"/>
          <a:ext cx="3055266" cy="1527633"/>
        </a:xfrm>
        <a:prstGeom prst="roundRect">
          <a:avLst>
            <a:gd name="adj" fmla="val 10000"/>
          </a:avLst>
        </a:prstGeom>
        <a:noFill/>
        <a:ln w="25400" cap="flat" cmpd="sng" algn="ctr">
          <a:solidFill>
            <a:srgbClr val="C49B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No ROTH conversions at all for taxpayers with $400k Single/$450k Joint MAJI</a:t>
          </a:r>
        </a:p>
      </dsp:txBody>
      <dsp:txXfrm>
        <a:off x="7684214" y="1819469"/>
        <a:ext cx="2965780" cy="1438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333C9-344D-4956-ACCB-BFEF933DD059}">
      <dsp:nvSpPr>
        <dsp:cNvPr id="0" name=""/>
        <dsp:cNvSpPr/>
      </dsp:nvSpPr>
      <dsp:spPr>
        <a:xfrm>
          <a:off x="2593990" y="142764"/>
          <a:ext cx="2161687" cy="21616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013997-DA0A-4EC3-9896-1E56C170C55F}">
      <dsp:nvSpPr>
        <dsp:cNvPr id="0" name=""/>
        <dsp:cNvSpPr/>
      </dsp:nvSpPr>
      <dsp:spPr>
        <a:xfrm>
          <a:off x="3054677" y="603452"/>
          <a:ext cx="1240312" cy="1240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E4F057-9729-4F1C-8588-FC7502DB0772}">
      <dsp:nvSpPr>
        <dsp:cNvPr id="0" name=""/>
        <dsp:cNvSpPr/>
      </dsp:nvSpPr>
      <dsp:spPr>
        <a:xfrm>
          <a:off x="1440871" y="2479451"/>
          <a:ext cx="4743203" cy="74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dirty="0"/>
            <a:t>Cash Balance Plans</a:t>
          </a:r>
        </a:p>
      </dsp:txBody>
      <dsp:txXfrm>
        <a:off x="1440871" y="2479451"/>
        <a:ext cx="4743203" cy="747835"/>
      </dsp:txXfrm>
    </dsp:sp>
    <dsp:sp modelId="{3812FC87-A24F-4E25-9D4F-1F8ADE93E0D9}">
      <dsp:nvSpPr>
        <dsp:cNvPr id="0" name=""/>
        <dsp:cNvSpPr/>
      </dsp:nvSpPr>
      <dsp:spPr>
        <a:xfrm>
          <a:off x="7357622" y="142764"/>
          <a:ext cx="2161687" cy="21616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33A5D6-1DD7-480D-BAA6-2DD235D5F08C}">
      <dsp:nvSpPr>
        <dsp:cNvPr id="0" name=""/>
        <dsp:cNvSpPr/>
      </dsp:nvSpPr>
      <dsp:spPr>
        <a:xfrm>
          <a:off x="7818310" y="603452"/>
          <a:ext cx="1240312" cy="1240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7FA741-5C1D-4432-9761-3BA03A24ED3A}">
      <dsp:nvSpPr>
        <dsp:cNvPr id="0" name=""/>
        <dsp:cNvSpPr/>
      </dsp:nvSpPr>
      <dsp:spPr>
        <a:xfrm>
          <a:off x="6910507" y="2466551"/>
          <a:ext cx="3543750" cy="74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33500">
            <a:lnSpc>
              <a:spcPct val="100000"/>
            </a:lnSpc>
            <a:spcBef>
              <a:spcPct val="0"/>
            </a:spcBef>
            <a:spcAft>
              <a:spcPct val="35000"/>
            </a:spcAft>
            <a:buNone/>
            <a:defRPr cap="all"/>
          </a:pPr>
          <a:r>
            <a:rPr lang="en-US" sz="3000" b="1" kern="1200" dirty="0"/>
            <a:t>Direct </a:t>
          </a:r>
          <a:r>
            <a:rPr lang="en-US" sz="2800" b="1" kern="1200" dirty="0"/>
            <a:t>Indexing</a:t>
          </a:r>
        </a:p>
      </dsp:txBody>
      <dsp:txXfrm>
        <a:off x="6910507" y="2466551"/>
        <a:ext cx="3543750" cy="7478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2AB4E-78B6-47F1-A5A6-66D5734A4EBF}"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E07E5-E1CF-4FA7-BBE8-7C445B8677FE}" type="slidenum">
              <a:rPr lang="en-US" smtClean="0"/>
              <a:t>‹#›</a:t>
            </a:fld>
            <a:endParaRPr lang="en-US"/>
          </a:p>
        </p:txBody>
      </p:sp>
    </p:spTree>
    <p:extLst>
      <p:ext uri="{BB962C8B-B14F-4D97-AF65-F5344CB8AC3E}">
        <p14:creationId xmlns:p14="http://schemas.microsoft.com/office/powerpoint/2010/main" val="1796164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what the market’s going to do is</a:t>
            </a:r>
            <a:r>
              <a:rPr lang="en-US" baseline="0" dirty="0"/>
              <a:t> not the most important question  -   The question is – How will what the market does impact my lifestyle… .  </a:t>
            </a:r>
          </a:p>
          <a:p>
            <a:endParaRPr lang="en-US" baseline="0" dirty="0"/>
          </a:p>
          <a:p>
            <a:r>
              <a:rPr lang="en-US" baseline="0" dirty="0"/>
              <a:t>We don’t know what will happen longer term, but with our process doesn’t matter.  </a:t>
            </a:r>
          </a:p>
          <a:p>
            <a:endParaRPr lang="en-US" baseline="0" dirty="0"/>
          </a:p>
          <a:p>
            <a:r>
              <a:rPr lang="en-US" baseline="0" dirty="0"/>
              <a:t>People often focus on the wrong risks  - Market Crash</a:t>
            </a:r>
            <a:endParaRPr lang="en-US" dirty="0"/>
          </a:p>
        </p:txBody>
      </p:sp>
      <p:sp>
        <p:nvSpPr>
          <p:cNvPr id="4" name="Slide Number Placeholder 3"/>
          <p:cNvSpPr>
            <a:spLocks noGrp="1"/>
          </p:cNvSpPr>
          <p:nvPr>
            <p:ph type="sldNum" sz="quarter" idx="5"/>
          </p:nvPr>
        </p:nvSpPr>
        <p:spPr/>
        <p:txBody>
          <a:bodyPr/>
          <a:lstStyle/>
          <a:p>
            <a:fld id="{CB6E07E5-E1CF-4FA7-BBE8-7C445B8677FE}" type="slidenum">
              <a:rPr lang="en-US" smtClean="0"/>
              <a:t>2</a:t>
            </a:fld>
            <a:endParaRPr lang="en-US"/>
          </a:p>
        </p:txBody>
      </p:sp>
    </p:spTree>
    <p:extLst>
      <p:ext uri="{BB962C8B-B14F-4D97-AF65-F5344CB8AC3E}">
        <p14:creationId xmlns:p14="http://schemas.microsoft.com/office/powerpoint/2010/main" val="4276176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6E07E5-E1CF-4FA7-BBE8-7C445B8677FE}" type="slidenum">
              <a:rPr lang="en-US" smtClean="0"/>
              <a:t>19</a:t>
            </a:fld>
            <a:endParaRPr lang="en-US"/>
          </a:p>
        </p:txBody>
      </p:sp>
    </p:spTree>
    <p:extLst>
      <p:ext uri="{BB962C8B-B14F-4D97-AF65-F5344CB8AC3E}">
        <p14:creationId xmlns:p14="http://schemas.microsoft.com/office/powerpoint/2010/main" val="2065524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what the market’s going to do is</a:t>
            </a:r>
            <a:r>
              <a:rPr lang="en-US" baseline="0" dirty="0"/>
              <a:t> not the most important question</a:t>
            </a:r>
          </a:p>
          <a:p>
            <a:endParaRPr lang="en-US" baseline="0" dirty="0"/>
          </a:p>
          <a:p>
            <a:r>
              <a:rPr lang="en-US" baseline="0" dirty="0"/>
              <a:t>The question is – How will what the market does impact my lifestyle… .  </a:t>
            </a:r>
          </a:p>
          <a:p>
            <a:endParaRPr lang="en-US" baseline="0" dirty="0"/>
          </a:p>
          <a:p>
            <a:r>
              <a:rPr lang="en-US" baseline="0" dirty="0"/>
              <a:t>We don’t know what will happen longer term, but with our process doesn’t matter.</a:t>
            </a:r>
          </a:p>
          <a:p>
            <a:endParaRPr lang="en-US" baseline="0" dirty="0"/>
          </a:p>
          <a:p>
            <a:r>
              <a:rPr lang="en-US" baseline="0" dirty="0"/>
              <a:t>People often focus on the wrong risks</a:t>
            </a:r>
            <a:endParaRPr lang="en-US" dirty="0"/>
          </a:p>
        </p:txBody>
      </p:sp>
      <p:sp>
        <p:nvSpPr>
          <p:cNvPr id="4" name="Slide Number Placeholder 3"/>
          <p:cNvSpPr>
            <a:spLocks noGrp="1"/>
          </p:cNvSpPr>
          <p:nvPr>
            <p:ph type="sldNum" sz="quarter" idx="5"/>
          </p:nvPr>
        </p:nvSpPr>
        <p:spPr/>
        <p:txBody>
          <a:bodyPr/>
          <a:lstStyle/>
          <a:p>
            <a:fld id="{CB6E07E5-E1CF-4FA7-BBE8-7C445B8677FE}" type="slidenum">
              <a:rPr lang="en-US" smtClean="0"/>
              <a:t>21</a:t>
            </a:fld>
            <a:endParaRPr lang="en-US"/>
          </a:p>
        </p:txBody>
      </p:sp>
    </p:spTree>
    <p:extLst>
      <p:ext uri="{BB962C8B-B14F-4D97-AF65-F5344CB8AC3E}">
        <p14:creationId xmlns:p14="http://schemas.microsoft.com/office/powerpoint/2010/main" val="2066938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what the market’s going to do is</a:t>
            </a:r>
            <a:r>
              <a:rPr lang="en-US" baseline="0" dirty="0"/>
              <a:t> not the most important question</a:t>
            </a:r>
          </a:p>
          <a:p>
            <a:endParaRPr lang="en-US" baseline="0" dirty="0"/>
          </a:p>
          <a:p>
            <a:r>
              <a:rPr lang="en-US" baseline="0" dirty="0"/>
              <a:t>The question is – How will what the market does impact my lifestyle… .  </a:t>
            </a:r>
          </a:p>
          <a:p>
            <a:endParaRPr lang="en-US" baseline="0" dirty="0"/>
          </a:p>
          <a:p>
            <a:r>
              <a:rPr lang="en-US" baseline="0" dirty="0"/>
              <a:t>We don’t know what will happen longer term, but with our process doesn’t matter.</a:t>
            </a:r>
          </a:p>
          <a:p>
            <a:endParaRPr lang="en-US" baseline="0" dirty="0"/>
          </a:p>
          <a:p>
            <a:r>
              <a:rPr lang="en-US" baseline="0" dirty="0"/>
              <a:t>People often focus on the wrong risks</a:t>
            </a:r>
            <a:endParaRPr lang="en-US" dirty="0"/>
          </a:p>
        </p:txBody>
      </p:sp>
      <p:sp>
        <p:nvSpPr>
          <p:cNvPr id="4" name="Slide Number Placeholder 3"/>
          <p:cNvSpPr>
            <a:spLocks noGrp="1"/>
          </p:cNvSpPr>
          <p:nvPr>
            <p:ph type="sldNum" sz="quarter" idx="5"/>
          </p:nvPr>
        </p:nvSpPr>
        <p:spPr/>
        <p:txBody>
          <a:bodyPr/>
          <a:lstStyle/>
          <a:p>
            <a:fld id="{CB6E07E5-E1CF-4FA7-BBE8-7C445B8677FE}" type="slidenum">
              <a:rPr lang="en-US" smtClean="0"/>
              <a:t>3</a:t>
            </a:fld>
            <a:endParaRPr lang="en-US"/>
          </a:p>
        </p:txBody>
      </p:sp>
    </p:spTree>
    <p:extLst>
      <p:ext uri="{BB962C8B-B14F-4D97-AF65-F5344CB8AC3E}">
        <p14:creationId xmlns:p14="http://schemas.microsoft.com/office/powerpoint/2010/main" val="54766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6E07E5-E1CF-4FA7-BBE8-7C445B8677FE}" type="slidenum">
              <a:rPr lang="en-US" smtClean="0"/>
              <a:t>4</a:t>
            </a:fld>
            <a:endParaRPr lang="en-US"/>
          </a:p>
        </p:txBody>
      </p:sp>
    </p:spTree>
    <p:extLst>
      <p:ext uri="{BB962C8B-B14F-4D97-AF65-F5344CB8AC3E}">
        <p14:creationId xmlns:p14="http://schemas.microsoft.com/office/powerpoint/2010/main" val="2756080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tend to have an exaggerated and overly-negative view of the world, which  can create unnecessary fear and stress,   may not reflect things as they truly are and lead to poor decisions.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B6E07E5-E1CF-4FA7-BBE8-7C445B8677FE}" type="slidenum">
              <a:rPr lang="en-US" smtClean="0"/>
              <a:t>5</a:t>
            </a:fld>
            <a:endParaRPr lang="en-US"/>
          </a:p>
        </p:txBody>
      </p:sp>
    </p:spTree>
    <p:extLst>
      <p:ext uri="{BB962C8B-B14F-4D97-AF65-F5344CB8AC3E}">
        <p14:creationId xmlns:p14="http://schemas.microsoft.com/office/powerpoint/2010/main" val="3424294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SEE A MARKET CRASH AND IT’S A GOOD THING! </a:t>
            </a:r>
          </a:p>
        </p:txBody>
      </p:sp>
      <p:sp>
        <p:nvSpPr>
          <p:cNvPr id="4" name="Slide Number Placeholder 3"/>
          <p:cNvSpPr>
            <a:spLocks noGrp="1"/>
          </p:cNvSpPr>
          <p:nvPr>
            <p:ph type="sldNum" sz="quarter" idx="5"/>
          </p:nvPr>
        </p:nvSpPr>
        <p:spPr/>
        <p:txBody>
          <a:bodyPr/>
          <a:lstStyle/>
          <a:p>
            <a:fld id="{CB6E07E5-E1CF-4FA7-BBE8-7C445B8677FE}" type="slidenum">
              <a:rPr lang="en-US" smtClean="0"/>
              <a:t>6</a:t>
            </a:fld>
            <a:endParaRPr lang="en-US"/>
          </a:p>
        </p:txBody>
      </p:sp>
    </p:spTree>
    <p:extLst>
      <p:ext uri="{BB962C8B-B14F-4D97-AF65-F5344CB8AC3E}">
        <p14:creationId xmlns:p14="http://schemas.microsoft.com/office/powerpoint/2010/main" val="3531189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1963 - 2004</a:t>
            </a:r>
          </a:p>
        </p:txBody>
      </p:sp>
      <p:sp>
        <p:nvSpPr>
          <p:cNvPr id="4" name="Slide Number Placeholder 3"/>
          <p:cNvSpPr>
            <a:spLocks noGrp="1"/>
          </p:cNvSpPr>
          <p:nvPr>
            <p:ph type="sldNum" sz="quarter" idx="5"/>
          </p:nvPr>
        </p:nvSpPr>
        <p:spPr/>
        <p:txBody>
          <a:bodyPr/>
          <a:lstStyle/>
          <a:p>
            <a:fld id="{CB6E07E5-E1CF-4FA7-BBE8-7C445B8677FE}" type="slidenum">
              <a:rPr lang="en-US" smtClean="0"/>
              <a:t>10</a:t>
            </a:fld>
            <a:endParaRPr lang="en-US"/>
          </a:p>
        </p:txBody>
      </p:sp>
    </p:spTree>
    <p:extLst>
      <p:ext uri="{BB962C8B-B14F-4D97-AF65-F5344CB8AC3E}">
        <p14:creationId xmlns:p14="http://schemas.microsoft.com/office/powerpoint/2010/main" val="409595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6E07E5-E1CF-4FA7-BBE8-7C445B8677FE}" type="slidenum">
              <a:rPr lang="en-US" smtClean="0"/>
              <a:t>13</a:t>
            </a:fld>
            <a:endParaRPr lang="en-US"/>
          </a:p>
        </p:txBody>
      </p:sp>
    </p:spTree>
    <p:extLst>
      <p:ext uri="{BB962C8B-B14F-4D97-AF65-F5344CB8AC3E}">
        <p14:creationId xmlns:p14="http://schemas.microsoft.com/office/powerpoint/2010/main" val="1079460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p:txBody>
          <a:bodyPr/>
          <a:lstStyle/>
          <a:p>
            <a:r>
              <a:rPr lang="en-GB" altLang="en-US" dirty="0"/>
              <a:t>Currently taxpayers benefit from a relatively favourable policy environment. However, there is a risk of higher taxes in the not so distant future as the current rates expire and the government seeks additional revenue to offset spending. </a:t>
            </a:r>
          </a:p>
        </p:txBody>
      </p:sp>
      <p:sp>
        <p:nvSpPr>
          <p:cNvPr id="3" name="Slide Image Placeholder 2">
            <a:extLst>
              <a:ext uri="{FF2B5EF4-FFF2-40B4-BE49-F238E27FC236}">
                <a16:creationId xmlns:a16="http://schemas.microsoft.com/office/drawing/2014/main" id="{862A159E-2894-4A7E-A29F-DC0DC33E0498}"/>
              </a:ext>
            </a:extLst>
          </p:cNvPr>
          <p:cNvSpPr>
            <a:spLocks noGrp="1" noRot="1" noChangeAspect="1"/>
          </p:cNvSpPr>
          <p:nvPr>
            <p:ph type="sldImg"/>
          </p:nvPr>
        </p:nvSpPr>
        <p:spPr>
          <a:xfrm>
            <a:off x="831850" y="479425"/>
            <a:ext cx="5656263" cy="3182938"/>
          </a:xfrm>
        </p:spPr>
      </p:sp>
    </p:spTree>
    <p:extLst>
      <p:ext uri="{BB962C8B-B14F-4D97-AF65-F5344CB8AC3E}">
        <p14:creationId xmlns:p14="http://schemas.microsoft.com/office/powerpoint/2010/main" val="2217975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6E07E5-E1CF-4FA7-BBE8-7C445B8677FE}" type="slidenum">
              <a:rPr lang="en-US" smtClean="0"/>
              <a:t>18</a:t>
            </a:fld>
            <a:endParaRPr lang="en-US"/>
          </a:p>
        </p:txBody>
      </p:sp>
    </p:spTree>
    <p:extLst>
      <p:ext uri="{BB962C8B-B14F-4D97-AF65-F5344CB8AC3E}">
        <p14:creationId xmlns:p14="http://schemas.microsoft.com/office/powerpoint/2010/main" val="305343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BE27CF-22A8-4204-83FF-C9D61B7979D2}"/>
              </a:ext>
            </a:extLst>
          </p:cNvPr>
          <p:cNvSpPr/>
          <p:nvPr userDrawn="1"/>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E018215-3988-49AF-9691-AB9B37BCABC1}"/>
              </a:ext>
            </a:extLst>
          </p:cNvPr>
          <p:cNvSpPr txBox="1"/>
          <p:nvPr userDrawn="1"/>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20" name="Straight Connector 19">
            <a:extLst>
              <a:ext uri="{FF2B5EF4-FFF2-40B4-BE49-F238E27FC236}">
                <a16:creationId xmlns:a16="http://schemas.microsoft.com/office/drawing/2014/main" id="{30B63A62-2FDD-490C-9AC5-10A22F430C8E}"/>
              </a:ext>
            </a:extLst>
          </p:cNvPr>
          <p:cNvCxnSpPr>
            <a:cxnSpLocks/>
          </p:cNvCxnSpPr>
          <p:nvPr userDrawn="1"/>
        </p:nvCxnSpPr>
        <p:spPr>
          <a:xfrm flipV="1">
            <a:off x="-3335" y="6629400"/>
            <a:ext cx="3352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B8EEB46-8568-463C-87EE-CCE4C80F6183}"/>
              </a:ext>
            </a:extLst>
          </p:cNvPr>
          <p:cNvSpPr txBox="1"/>
          <p:nvPr userDrawn="1"/>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a:t>
            </a:fld>
            <a:endParaRPr lang="en-US" sz="1050" b="1" dirty="0">
              <a:latin typeface="+mn-lt"/>
            </a:endParaRPr>
          </a:p>
        </p:txBody>
      </p:sp>
    </p:spTree>
    <p:extLst>
      <p:ext uri="{BB962C8B-B14F-4D97-AF65-F5344CB8AC3E}">
        <p14:creationId xmlns:p14="http://schemas.microsoft.com/office/powerpoint/2010/main" val="3673614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line headlin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60199" y="1810480"/>
            <a:ext cx="10108045" cy="3889112"/>
          </a:xfrm>
        </p:spPr>
        <p:txBody>
          <a:bodyPr/>
          <a:lstStyle>
            <a:lvl1pPr>
              <a:defRPr sz="2424"/>
            </a:lvl1pPr>
            <a:lvl2pPr>
              <a:defRPr sz="2424"/>
            </a:lvl2pPr>
            <a:lvl3pPr>
              <a:defRPr sz="2424"/>
            </a:lvl3pPr>
            <a:lvl4pPr>
              <a:defRPr sz="2424"/>
            </a:lvl4pPr>
            <a:lvl5pPr>
              <a:defRPr sz="24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971827" y="5910740"/>
            <a:ext cx="10139085" cy="198904"/>
          </a:xfrm>
        </p:spPr>
        <p:txBody>
          <a:bodyPr anchor="b" anchorCtr="0"/>
          <a:lstStyle>
            <a:lvl1pPr marL="0" indent="0">
              <a:lnSpc>
                <a:spcPct val="100000"/>
              </a:lnSpc>
              <a:spcBef>
                <a:spcPts val="0"/>
              </a:spcBef>
              <a:spcAft>
                <a:spcPts val="484"/>
              </a:spcAft>
              <a:buNone/>
              <a:defRPr sz="1091"/>
            </a:lvl1pPr>
          </a:lstStyle>
          <a:p>
            <a:pPr lvl="0"/>
            <a:r>
              <a:rPr lang="en-US" dirty="0"/>
              <a:t>Click to add source/footnote.</a:t>
            </a:r>
          </a:p>
        </p:txBody>
      </p:sp>
    </p:spTree>
    <p:extLst>
      <p:ext uri="{BB962C8B-B14F-4D97-AF65-F5344CB8AC3E}">
        <p14:creationId xmlns:p14="http://schemas.microsoft.com/office/powerpoint/2010/main" val="65719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line headlin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60199" y="1524000"/>
            <a:ext cx="10108045" cy="4175592"/>
          </a:xfrm>
        </p:spPr>
        <p:txBody>
          <a:bodyPr/>
          <a:lstStyle>
            <a:lvl1pPr>
              <a:defRPr sz="2424"/>
            </a:lvl1pPr>
            <a:lvl2pPr>
              <a:defRPr sz="2424"/>
            </a:lvl2pPr>
            <a:lvl3pPr>
              <a:defRPr sz="2424"/>
            </a:lvl3pPr>
            <a:lvl4pPr>
              <a:defRPr sz="2424"/>
            </a:lvl4pPr>
            <a:lvl5pPr>
              <a:defRPr sz="24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p:cNvSpPr>
            <a:spLocks noGrp="1"/>
          </p:cNvSpPr>
          <p:nvPr>
            <p:ph type="body" sz="quarter" idx="10" hasCustomPrompt="1"/>
          </p:nvPr>
        </p:nvSpPr>
        <p:spPr>
          <a:xfrm>
            <a:off x="971827" y="5910740"/>
            <a:ext cx="10139085" cy="198904"/>
          </a:xfrm>
        </p:spPr>
        <p:txBody>
          <a:bodyPr anchor="b" anchorCtr="0"/>
          <a:lstStyle>
            <a:lvl1pPr marL="0" indent="0">
              <a:lnSpc>
                <a:spcPct val="100000"/>
              </a:lnSpc>
              <a:spcBef>
                <a:spcPts val="0"/>
              </a:spcBef>
              <a:spcAft>
                <a:spcPts val="484"/>
              </a:spcAft>
              <a:buNone/>
              <a:defRPr sz="1091"/>
            </a:lvl1pPr>
          </a:lstStyle>
          <a:p>
            <a:pPr lvl="0"/>
            <a:r>
              <a:rPr lang="en-US" dirty="0"/>
              <a:t>Click to add source/footnote.</a:t>
            </a:r>
          </a:p>
        </p:txBody>
      </p:sp>
    </p:spTree>
    <p:extLst>
      <p:ext uri="{BB962C8B-B14F-4D97-AF65-F5344CB8AC3E}">
        <p14:creationId xmlns:p14="http://schemas.microsoft.com/office/powerpoint/2010/main" val="316821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D8B48B-B491-4D6D-88A7-7A39CD01292F}"/>
              </a:ext>
            </a:extLst>
          </p:cNvPr>
          <p:cNvSpPr>
            <a:spLocks noGrp="1"/>
          </p:cNvSpPr>
          <p:nvPr>
            <p:ph type="pic" sz="quarter" idx="10"/>
          </p:nvPr>
        </p:nvSpPr>
        <p:spPr>
          <a:xfrm>
            <a:off x="6139050" y="32858"/>
            <a:ext cx="5539800" cy="6289703"/>
          </a:xfrm>
          <a:custGeom>
            <a:avLst/>
            <a:gdLst>
              <a:gd name="connsiteX0" fmla="*/ 2946045 w 5539800"/>
              <a:gd name="connsiteY0" fmla="*/ 6142622 h 6289703"/>
              <a:gd name="connsiteX1" fmla="*/ 2946045 w 5539800"/>
              <a:gd name="connsiteY1" fmla="*/ 6142622 h 6289703"/>
              <a:gd name="connsiteX2" fmla="*/ 2946046 w 5539800"/>
              <a:gd name="connsiteY2" fmla="*/ 6142623 h 6289703"/>
              <a:gd name="connsiteX3" fmla="*/ 2496838 w 5539800"/>
              <a:gd name="connsiteY3" fmla="*/ 4182043 h 6289703"/>
              <a:gd name="connsiteX4" fmla="*/ 2910799 w 5539800"/>
              <a:gd name="connsiteY4" fmla="*/ 4328312 h 6289703"/>
              <a:gd name="connsiteX5" fmla="*/ 2953816 w 5539800"/>
              <a:gd name="connsiteY5" fmla="*/ 5138416 h 6289703"/>
              <a:gd name="connsiteX6" fmla="*/ 2177546 w 5539800"/>
              <a:gd name="connsiteY6" fmla="*/ 6001750 h 6289703"/>
              <a:gd name="connsiteX7" fmla="*/ 1367442 w 5539800"/>
              <a:gd name="connsiteY7" fmla="*/ 6044768 h 6289703"/>
              <a:gd name="connsiteX8" fmla="*/ 1367443 w 5539800"/>
              <a:gd name="connsiteY8" fmla="*/ 6044768 h 6289703"/>
              <a:gd name="connsiteX9" fmla="*/ 1324426 w 5539800"/>
              <a:gd name="connsiteY9" fmla="*/ 5234664 h 6289703"/>
              <a:gd name="connsiteX10" fmla="*/ 2100696 w 5539800"/>
              <a:gd name="connsiteY10" fmla="*/ 4371329 h 6289703"/>
              <a:gd name="connsiteX11" fmla="*/ 2496838 w 5539800"/>
              <a:gd name="connsiteY11" fmla="*/ 4182043 h 6289703"/>
              <a:gd name="connsiteX12" fmla="*/ 4853275 w 5539800"/>
              <a:gd name="connsiteY12" fmla="*/ 3414824 h 6289703"/>
              <a:gd name="connsiteX13" fmla="*/ 5267237 w 5539800"/>
              <a:gd name="connsiteY13" fmla="*/ 3561092 h 6289703"/>
              <a:gd name="connsiteX14" fmla="*/ 5310254 w 5539800"/>
              <a:gd name="connsiteY14" fmla="*/ 4371196 h 6289703"/>
              <a:gd name="connsiteX15" fmla="*/ 3756148 w 5539800"/>
              <a:gd name="connsiteY15" fmla="*/ 6099605 h 6289703"/>
              <a:gd name="connsiteX16" fmla="*/ 3039804 w 5539800"/>
              <a:gd name="connsiteY16" fmla="*/ 6211253 h 6289703"/>
              <a:gd name="connsiteX17" fmla="*/ 2946045 w 5539800"/>
              <a:gd name="connsiteY17" fmla="*/ 6142622 h 6289703"/>
              <a:gd name="connsiteX18" fmla="*/ 2867872 w 5539800"/>
              <a:gd name="connsiteY18" fmla="*/ 6056659 h 6289703"/>
              <a:gd name="connsiteX19" fmla="*/ 2903029 w 5539800"/>
              <a:gd name="connsiteY19" fmla="*/ 5332519 h 6289703"/>
              <a:gd name="connsiteX20" fmla="*/ 4457133 w 5539800"/>
              <a:gd name="connsiteY20" fmla="*/ 3604110 h 6289703"/>
              <a:gd name="connsiteX21" fmla="*/ 4853275 w 5539800"/>
              <a:gd name="connsiteY21" fmla="*/ 3414824 h 6289703"/>
              <a:gd name="connsiteX22" fmla="*/ 4935740 w 5539800"/>
              <a:gd name="connsiteY22" fmla="*/ 1482960 h 6289703"/>
              <a:gd name="connsiteX23" fmla="*/ 5349701 w 5539800"/>
              <a:gd name="connsiteY23" fmla="*/ 1629229 h 6289703"/>
              <a:gd name="connsiteX24" fmla="*/ 5392719 w 5539800"/>
              <a:gd name="connsiteY24" fmla="*/ 2439332 h 6289703"/>
              <a:gd name="connsiteX25" fmla="*/ 3779813 w 5539800"/>
              <a:gd name="connsiteY25" fmla="*/ 4233136 h 6289703"/>
              <a:gd name="connsiteX26" fmla="*/ 2969710 w 5539800"/>
              <a:gd name="connsiteY26" fmla="*/ 4276153 h 6289703"/>
              <a:gd name="connsiteX27" fmla="*/ 2969712 w 5539800"/>
              <a:gd name="connsiteY27" fmla="*/ 4276153 h 6289703"/>
              <a:gd name="connsiteX28" fmla="*/ 2926694 w 5539800"/>
              <a:gd name="connsiteY28" fmla="*/ 3466049 h 6289703"/>
              <a:gd name="connsiteX29" fmla="*/ 4539597 w 5539800"/>
              <a:gd name="connsiteY29" fmla="*/ 1672247 h 6289703"/>
              <a:gd name="connsiteX30" fmla="*/ 4935740 w 5539800"/>
              <a:gd name="connsiteY30" fmla="*/ 1482960 h 6289703"/>
              <a:gd name="connsiteX31" fmla="*/ 4216785 w 5539800"/>
              <a:gd name="connsiteY31" fmla="*/ 441152 h 6289703"/>
              <a:gd name="connsiteX32" fmla="*/ 4630745 w 5539800"/>
              <a:gd name="connsiteY32" fmla="*/ 587421 h 6289703"/>
              <a:gd name="connsiteX33" fmla="*/ 4673763 w 5539800"/>
              <a:gd name="connsiteY33" fmla="*/ 1397525 h 6289703"/>
              <a:gd name="connsiteX34" fmla="*/ 1000202 w 5539800"/>
              <a:gd name="connsiteY34" fmla="*/ 5483104 h 6289703"/>
              <a:gd name="connsiteX35" fmla="*/ 190098 w 5539800"/>
              <a:gd name="connsiteY35" fmla="*/ 5526121 h 6289703"/>
              <a:gd name="connsiteX36" fmla="*/ 190100 w 5539800"/>
              <a:gd name="connsiteY36" fmla="*/ 5526121 h 6289703"/>
              <a:gd name="connsiteX37" fmla="*/ 147082 w 5539800"/>
              <a:gd name="connsiteY37" fmla="*/ 4716018 h 6289703"/>
              <a:gd name="connsiteX38" fmla="*/ 3820641 w 5539800"/>
              <a:gd name="connsiteY38" fmla="*/ 630439 h 6289703"/>
              <a:gd name="connsiteX39" fmla="*/ 4216785 w 5539800"/>
              <a:gd name="connsiteY39" fmla="*/ 441152 h 6289703"/>
              <a:gd name="connsiteX40" fmla="*/ 2943806 w 5539800"/>
              <a:gd name="connsiteY40" fmla="*/ 813 h 6289703"/>
              <a:gd name="connsiteX41" fmla="*/ 3357766 w 5539800"/>
              <a:gd name="connsiteY41" fmla="*/ 147082 h 6289703"/>
              <a:gd name="connsiteX42" fmla="*/ 3400784 w 5539800"/>
              <a:gd name="connsiteY42" fmla="*/ 957186 h 6289703"/>
              <a:gd name="connsiteX43" fmla="*/ 1787879 w 5539800"/>
              <a:gd name="connsiteY43" fmla="*/ 2750989 h 6289703"/>
              <a:gd name="connsiteX44" fmla="*/ 977776 w 5539800"/>
              <a:gd name="connsiteY44" fmla="*/ 2794007 h 6289703"/>
              <a:gd name="connsiteX45" fmla="*/ 977777 w 5539800"/>
              <a:gd name="connsiteY45" fmla="*/ 2794006 h 6289703"/>
              <a:gd name="connsiteX46" fmla="*/ 934760 w 5539800"/>
              <a:gd name="connsiteY46" fmla="*/ 1983904 h 6289703"/>
              <a:gd name="connsiteX47" fmla="*/ 2547663 w 5539800"/>
              <a:gd name="connsiteY47" fmla="*/ 190099 h 6289703"/>
              <a:gd name="connsiteX48" fmla="*/ 2943806 w 5539800"/>
              <a:gd name="connsiteY48" fmla="*/ 813 h 628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39800" h="6289703">
                <a:moveTo>
                  <a:pt x="2946045" y="6142622"/>
                </a:moveTo>
                <a:lnTo>
                  <a:pt x="2946045" y="6142622"/>
                </a:lnTo>
                <a:lnTo>
                  <a:pt x="2946046" y="6142623"/>
                </a:lnTo>
                <a:close/>
                <a:moveTo>
                  <a:pt x="2496838" y="4182043"/>
                </a:moveTo>
                <a:cubicBezTo>
                  <a:pt x="2643437" y="4174258"/>
                  <a:pt x="2793008" y="4222399"/>
                  <a:pt x="2910799" y="4328312"/>
                </a:cubicBezTo>
                <a:cubicBezTo>
                  <a:pt x="3146382" y="4540137"/>
                  <a:pt x="3165642" y="4902832"/>
                  <a:pt x="2953816" y="5138416"/>
                </a:cubicBezTo>
                <a:cubicBezTo>
                  <a:pt x="2695060" y="5426194"/>
                  <a:pt x="2436302" y="5713973"/>
                  <a:pt x="2177546" y="6001750"/>
                </a:cubicBezTo>
                <a:cubicBezTo>
                  <a:pt x="1965721" y="6237333"/>
                  <a:pt x="1603024" y="6256593"/>
                  <a:pt x="1367442" y="6044768"/>
                </a:cubicBezTo>
                <a:lnTo>
                  <a:pt x="1367443" y="6044768"/>
                </a:lnTo>
                <a:cubicBezTo>
                  <a:pt x="1131860" y="5832943"/>
                  <a:pt x="1112601" y="5470247"/>
                  <a:pt x="1324426" y="5234664"/>
                </a:cubicBezTo>
                <a:lnTo>
                  <a:pt x="2100696" y="4371329"/>
                </a:lnTo>
                <a:cubicBezTo>
                  <a:pt x="2206608" y="4253538"/>
                  <a:pt x="2350238" y="4189827"/>
                  <a:pt x="2496838" y="4182043"/>
                </a:cubicBezTo>
                <a:close/>
                <a:moveTo>
                  <a:pt x="4853275" y="3414824"/>
                </a:moveTo>
                <a:cubicBezTo>
                  <a:pt x="4999875" y="3407038"/>
                  <a:pt x="5149445" y="3455181"/>
                  <a:pt x="5267237" y="3561092"/>
                </a:cubicBezTo>
                <a:cubicBezTo>
                  <a:pt x="5502819" y="3772918"/>
                  <a:pt x="5522078" y="4135613"/>
                  <a:pt x="5310254" y="4371196"/>
                </a:cubicBezTo>
                <a:cubicBezTo>
                  <a:pt x="4792219" y="4947333"/>
                  <a:pt x="4274183" y="5523468"/>
                  <a:pt x="3756148" y="6099605"/>
                </a:cubicBezTo>
                <a:cubicBezTo>
                  <a:pt x="3570802" y="6305740"/>
                  <a:pt x="3269945" y="6346252"/>
                  <a:pt x="3039804" y="6211253"/>
                </a:cubicBezTo>
                <a:lnTo>
                  <a:pt x="2946045" y="6142622"/>
                </a:lnTo>
                <a:lnTo>
                  <a:pt x="2867872" y="6056659"/>
                </a:lnTo>
                <a:cubicBezTo>
                  <a:pt x="2709259" y="5842109"/>
                  <a:pt x="2717681" y="5538654"/>
                  <a:pt x="2903029" y="5332519"/>
                </a:cubicBezTo>
                <a:lnTo>
                  <a:pt x="4457133" y="3604110"/>
                </a:lnTo>
                <a:cubicBezTo>
                  <a:pt x="4563046" y="3486319"/>
                  <a:pt x="4706675" y="3422608"/>
                  <a:pt x="4853275" y="3414824"/>
                </a:cubicBezTo>
                <a:close/>
                <a:moveTo>
                  <a:pt x="4935740" y="1482960"/>
                </a:moveTo>
                <a:cubicBezTo>
                  <a:pt x="5082340" y="1475176"/>
                  <a:pt x="5231909" y="1523317"/>
                  <a:pt x="5349701" y="1629229"/>
                </a:cubicBezTo>
                <a:cubicBezTo>
                  <a:pt x="5585284" y="1841054"/>
                  <a:pt x="5604544" y="2203750"/>
                  <a:pt x="5392719" y="2439332"/>
                </a:cubicBezTo>
                <a:cubicBezTo>
                  <a:pt x="4855084" y="3037267"/>
                  <a:pt x="4317449" y="3635201"/>
                  <a:pt x="3779813" y="4233136"/>
                </a:cubicBezTo>
                <a:cubicBezTo>
                  <a:pt x="3567988" y="4468719"/>
                  <a:pt x="3205293" y="4487978"/>
                  <a:pt x="2969710" y="4276153"/>
                </a:cubicBezTo>
                <a:lnTo>
                  <a:pt x="2969712" y="4276153"/>
                </a:lnTo>
                <a:cubicBezTo>
                  <a:pt x="2734128" y="4064329"/>
                  <a:pt x="2714869" y="3701632"/>
                  <a:pt x="2926694" y="3466049"/>
                </a:cubicBezTo>
                <a:lnTo>
                  <a:pt x="4539597" y="1672247"/>
                </a:lnTo>
                <a:cubicBezTo>
                  <a:pt x="4645510" y="1554455"/>
                  <a:pt x="4789140" y="1490744"/>
                  <a:pt x="4935740" y="1482960"/>
                </a:cubicBezTo>
                <a:close/>
                <a:moveTo>
                  <a:pt x="4216785" y="441152"/>
                </a:moveTo>
                <a:cubicBezTo>
                  <a:pt x="4363384" y="433368"/>
                  <a:pt x="4512955" y="481509"/>
                  <a:pt x="4630745" y="587421"/>
                </a:cubicBezTo>
                <a:cubicBezTo>
                  <a:pt x="4866328" y="799246"/>
                  <a:pt x="4885588" y="1161942"/>
                  <a:pt x="4673763" y="1397525"/>
                </a:cubicBezTo>
                <a:cubicBezTo>
                  <a:pt x="3449243" y="2759385"/>
                  <a:pt x="2224722" y="4121244"/>
                  <a:pt x="1000202" y="5483104"/>
                </a:cubicBezTo>
                <a:cubicBezTo>
                  <a:pt x="788377" y="5718687"/>
                  <a:pt x="425681" y="5737946"/>
                  <a:pt x="190098" y="5526121"/>
                </a:cubicBezTo>
                <a:lnTo>
                  <a:pt x="190100" y="5526121"/>
                </a:lnTo>
                <a:cubicBezTo>
                  <a:pt x="-45483" y="5314296"/>
                  <a:pt x="-64743" y="4951600"/>
                  <a:pt x="147082" y="4716018"/>
                </a:cubicBezTo>
                <a:lnTo>
                  <a:pt x="3820641" y="630439"/>
                </a:lnTo>
                <a:cubicBezTo>
                  <a:pt x="3926554" y="512647"/>
                  <a:pt x="4070184" y="448937"/>
                  <a:pt x="4216785" y="441152"/>
                </a:cubicBezTo>
                <a:close/>
                <a:moveTo>
                  <a:pt x="2943806" y="813"/>
                </a:moveTo>
                <a:cubicBezTo>
                  <a:pt x="3090406" y="-6972"/>
                  <a:pt x="3239975" y="41169"/>
                  <a:pt x="3357766" y="147082"/>
                </a:cubicBezTo>
                <a:cubicBezTo>
                  <a:pt x="3593349" y="358908"/>
                  <a:pt x="3612610" y="721603"/>
                  <a:pt x="3400784" y="957186"/>
                </a:cubicBezTo>
                <a:cubicBezTo>
                  <a:pt x="2863149" y="1555120"/>
                  <a:pt x="2325513" y="2153054"/>
                  <a:pt x="1787879" y="2750989"/>
                </a:cubicBezTo>
                <a:cubicBezTo>
                  <a:pt x="1576054" y="2986572"/>
                  <a:pt x="1213358" y="3005832"/>
                  <a:pt x="977776" y="2794007"/>
                </a:cubicBezTo>
                <a:lnTo>
                  <a:pt x="977777" y="2794006"/>
                </a:lnTo>
                <a:cubicBezTo>
                  <a:pt x="742195" y="2582182"/>
                  <a:pt x="722935" y="2219486"/>
                  <a:pt x="934760" y="1983904"/>
                </a:cubicBezTo>
                <a:lnTo>
                  <a:pt x="2547663" y="190099"/>
                </a:lnTo>
                <a:cubicBezTo>
                  <a:pt x="2653576" y="72309"/>
                  <a:pt x="2797205" y="8598"/>
                  <a:pt x="2943806" y="813"/>
                </a:cubicBezTo>
                <a:close/>
              </a:path>
            </a:pathLst>
          </a:custGeom>
        </p:spPr>
        <p:txBody>
          <a:bodyPr wrap="square">
            <a:noAutofit/>
          </a:bodyPr>
          <a:lstStyle/>
          <a:p>
            <a:endParaRPr lang="en-US"/>
          </a:p>
        </p:txBody>
      </p:sp>
      <p:sp>
        <p:nvSpPr>
          <p:cNvPr id="4" name="Rectangle 3">
            <a:extLst>
              <a:ext uri="{FF2B5EF4-FFF2-40B4-BE49-F238E27FC236}">
                <a16:creationId xmlns:a16="http://schemas.microsoft.com/office/drawing/2014/main" id="{B5A96601-ACFB-4964-9BE4-EC5983160755}"/>
              </a:ext>
            </a:extLst>
          </p:cNvPr>
          <p:cNvSpPr/>
          <p:nvPr userDrawn="1"/>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3DABF6-7699-45F2-8ECA-7B0E9F98523F}"/>
              </a:ext>
            </a:extLst>
          </p:cNvPr>
          <p:cNvSpPr txBox="1"/>
          <p:nvPr userDrawn="1"/>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6" name="Straight Connector 5">
            <a:extLst>
              <a:ext uri="{FF2B5EF4-FFF2-40B4-BE49-F238E27FC236}">
                <a16:creationId xmlns:a16="http://schemas.microsoft.com/office/drawing/2014/main" id="{746EFE87-9799-4545-92B7-DBBFD8E05D55}"/>
              </a:ext>
            </a:extLst>
          </p:cNvPr>
          <p:cNvCxnSpPr>
            <a:cxnSpLocks/>
          </p:cNvCxnSpPr>
          <p:nvPr userDrawn="1"/>
        </p:nvCxnSpPr>
        <p:spPr>
          <a:xfrm flipV="1">
            <a:off x="-3335" y="6629400"/>
            <a:ext cx="3352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3F52161-5131-415E-A500-187C7E85A23B}"/>
              </a:ext>
            </a:extLst>
          </p:cNvPr>
          <p:cNvSpPr txBox="1"/>
          <p:nvPr userDrawn="1"/>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a:t>
            </a:fld>
            <a:endParaRPr lang="en-US" sz="1050" b="1" dirty="0">
              <a:latin typeface="+mn-lt"/>
            </a:endParaRPr>
          </a:p>
        </p:txBody>
      </p:sp>
    </p:spTree>
    <p:extLst>
      <p:ext uri="{BB962C8B-B14F-4D97-AF65-F5344CB8AC3E}">
        <p14:creationId xmlns:p14="http://schemas.microsoft.com/office/powerpoint/2010/main" val="903341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50C48F9E-91A6-400F-8672-0613B2466815}"/>
              </a:ext>
            </a:extLst>
          </p:cNvPr>
          <p:cNvSpPr>
            <a:spLocks noGrp="1"/>
          </p:cNvSpPr>
          <p:nvPr>
            <p:ph type="pic" sz="quarter" idx="10"/>
          </p:nvPr>
        </p:nvSpPr>
        <p:spPr>
          <a:xfrm>
            <a:off x="1158123" y="1158124"/>
            <a:ext cx="4541750" cy="4541750"/>
          </a:xfrm>
          <a:custGeom>
            <a:avLst/>
            <a:gdLst>
              <a:gd name="connsiteX0" fmla="*/ 1838059 w 3676118"/>
              <a:gd name="connsiteY0" fmla="*/ 0 h 3676118"/>
              <a:gd name="connsiteX1" fmla="*/ 3676118 w 3676118"/>
              <a:gd name="connsiteY1" fmla="*/ 1838059 h 3676118"/>
              <a:gd name="connsiteX2" fmla="*/ 1838059 w 3676118"/>
              <a:gd name="connsiteY2" fmla="*/ 3676118 h 3676118"/>
              <a:gd name="connsiteX3" fmla="*/ 0 w 3676118"/>
              <a:gd name="connsiteY3" fmla="*/ 1838059 h 3676118"/>
              <a:gd name="connsiteX4" fmla="*/ 1838059 w 3676118"/>
              <a:gd name="connsiteY4" fmla="*/ 0 h 3676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118" h="3676118">
                <a:moveTo>
                  <a:pt x="1838059" y="0"/>
                </a:moveTo>
                <a:cubicBezTo>
                  <a:pt x="2853191" y="0"/>
                  <a:pt x="3676118" y="822927"/>
                  <a:pt x="3676118" y="1838059"/>
                </a:cubicBezTo>
                <a:cubicBezTo>
                  <a:pt x="3676118" y="2853191"/>
                  <a:pt x="2853191" y="3676118"/>
                  <a:pt x="1838059" y="3676118"/>
                </a:cubicBezTo>
                <a:cubicBezTo>
                  <a:pt x="822927" y="3676118"/>
                  <a:pt x="0" y="2853191"/>
                  <a:pt x="0" y="1838059"/>
                </a:cubicBezTo>
                <a:cubicBezTo>
                  <a:pt x="0" y="822927"/>
                  <a:pt x="822927" y="0"/>
                  <a:pt x="1838059" y="0"/>
                </a:cubicBezTo>
                <a:close/>
              </a:path>
            </a:pathLst>
          </a:custGeom>
        </p:spPr>
        <p:txBody>
          <a:bodyPr wrap="square">
            <a:noAutofit/>
          </a:bodyPr>
          <a:lstStyle>
            <a:lvl1pPr rtl="0">
              <a:defRPr/>
            </a:lvl1pPr>
          </a:lstStyle>
          <a:p>
            <a:endParaRPr lang="en-US"/>
          </a:p>
        </p:txBody>
      </p:sp>
      <p:sp>
        <p:nvSpPr>
          <p:cNvPr id="4" name="Rectangle 3">
            <a:extLst>
              <a:ext uri="{FF2B5EF4-FFF2-40B4-BE49-F238E27FC236}">
                <a16:creationId xmlns:a16="http://schemas.microsoft.com/office/drawing/2014/main" id="{396D82BE-3C19-477E-BD60-E6FFD28A40B2}"/>
              </a:ext>
            </a:extLst>
          </p:cNvPr>
          <p:cNvSpPr/>
          <p:nvPr userDrawn="1"/>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F666D7-B46A-4A9F-82FD-3ED0381F83E1}"/>
              </a:ext>
            </a:extLst>
          </p:cNvPr>
          <p:cNvSpPr txBox="1"/>
          <p:nvPr userDrawn="1"/>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6" name="Straight Connector 5">
            <a:extLst>
              <a:ext uri="{FF2B5EF4-FFF2-40B4-BE49-F238E27FC236}">
                <a16:creationId xmlns:a16="http://schemas.microsoft.com/office/drawing/2014/main" id="{92C564E0-A6A4-4C66-AFA2-703D433DB566}"/>
              </a:ext>
            </a:extLst>
          </p:cNvPr>
          <p:cNvCxnSpPr>
            <a:cxnSpLocks/>
          </p:cNvCxnSpPr>
          <p:nvPr userDrawn="1"/>
        </p:nvCxnSpPr>
        <p:spPr>
          <a:xfrm flipV="1">
            <a:off x="-3335" y="6629400"/>
            <a:ext cx="3352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202927B-0098-4768-8EC8-8350E1E9C281}"/>
              </a:ext>
            </a:extLst>
          </p:cNvPr>
          <p:cNvSpPr txBox="1"/>
          <p:nvPr userDrawn="1"/>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a:t>
            </a:fld>
            <a:endParaRPr lang="en-US" sz="1050" b="1" dirty="0">
              <a:latin typeface="+mn-lt"/>
            </a:endParaRPr>
          </a:p>
        </p:txBody>
      </p:sp>
    </p:spTree>
    <p:extLst>
      <p:ext uri="{BB962C8B-B14F-4D97-AF65-F5344CB8AC3E}">
        <p14:creationId xmlns:p14="http://schemas.microsoft.com/office/powerpoint/2010/main" val="117906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AEB13537-6E08-4E93-946F-B764256294F4}"/>
              </a:ext>
            </a:extLst>
          </p:cNvPr>
          <p:cNvSpPr>
            <a:spLocks noGrp="1"/>
          </p:cNvSpPr>
          <p:nvPr>
            <p:ph type="pic" sz="quarter" idx="10"/>
          </p:nvPr>
        </p:nvSpPr>
        <p:spPr>
          <a:xfrm>
            <a:off x="1" y="1"/>
            <a:ext cx="5962650" cy="6284381"/>
          </a:xfrm>
          <a:custGeom>
            <a:avLst/>
            <a:gdLst>
              <a:gd name="connsiteX0" fmla="*/ 1 w 6089601"/>
              <a:gd name="connsiteY0" fmla="*/ 3779907 h 6418182"/>
              <a:gd name="connsiteX1" fmla="*/ 2352890 w 6089601"/>
              <a:gd name="connsiteY1" fmla="*/ 5138347 h 6418182"/>
              <a:gd name="connsiteX2" fmla="*/ 2603910 w 6089601"/>
              <a:gd name="connsiteY2" fmla="*/ 6075168 h 6418182"/>
              <a:gd name="connsiteX3" fmla="*/ 1667090 w 6089601"/>
              <a:gd name="connsiteY3" fmla="*/ 6326188 h 6418182"/>
              <a:gd name="connsiteX4" fmla="*/ 0 w 6089601"/>
              <a:gd name="connsiteY4" fmla="*/ 5363693 h 6418182"/>
              <a:gd name="connsiteX5" fmla="*/ 1 w 6089601"/>
              <a:gd name="connsiteY5" fmla="*/ 1489565 h 6418182"/>
              <a:gd name="connsiteX6" fmla="*/ 4261068 w 6089601"/>
              <a:gd name="connsiteY6" fmla="*/ 3949693 h 6418182"/>
              <a:gd name="connsiteX7" fmla="*/ 4597810 w 6089601"/>
              <a:gd name="connsiteY7" fmla="*/ 5206430 h 6418182"/>
              <a:gd name="connsiteX8" fmla="*/ 3341074 w 6089601"/>
              <a:gd name="connsiteY8" fmla="*/ 5543171 h 6418182"/>
              <a:gd name="connsiteX9" fmla="*/ 1 w 6089601"/>
              <a:gd name="connsiteY9" fmla="*/ 3614202 h 6418182"/>
              <a:gd name="connsiteX10" fmla="*/ 1346735 w 6089601"/>
              <a:gd name="connsiteY10" fmla="*/ 0 h 6418182"/>
              <a:gd name="connsiteX11" fmla="*/ 4784567 w 6089601"/>
              <a:gd name="connsiteY11" fmla="*/ 1984833 h 6418182"/>
              <a:gd name="connsiteX12" fmla="*/ 5121308 w 6089601"/>
              <a:gd name="connsiteY12" fmla="*/ 3241570 h 6418182"/>
              <a:gd name="connsiteX13" fmla="*/ 3864572 w 6089601"/>
              <a:gd name="connsiteY13" fmla="*/ 3578311 h 6418182"/>
              <a:gd name="connsiteX14" fmla="*/ 2 w 6089601"/>
              <a:gd name="connsiteY14" fmla="*/ 1347101 h 6418182"/>
              <a:gd name="connsiteX15" fmla="*/ 2 w 6089601"/>
              <a:gd name="connsiteY15" fmla="*/ 1 h 6418182"/>
              <a:gd name="connsiteX16" fmla="*/ 1640341 w 6089601"/>
              <a:gd name="connsiteY16" fmla="*/ 0 h 6418182"/>
              <a:gd name="connsiteX17" fmla="*/ 4383541 w 6089601"/>
              <a:gd name="connsiteY17" fmla="*/ 0 h 6418182"/>
              <a:gd name="connsiteX18" fmla="*/ 5746587 w 6089601"/>
              <a:gd name="connsiteY18" fmla="*/ 786955 h 6418182"/>
              <a:gd name="connsiteX19" fmla="*/ 5997607 w 6089601"/>
              <a:gd name="connsiteY19" fmla="*/ 1723775 h 6418182"/>
              <a:gd name="connsiteX20" fmla="*/ 5060787 w 6089601"/>
              <a:gd name="connsiteY20" fmla="*/ 1974795 h 641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89601" h="6418182">
                <a:moveTo>
                  <a:pt x="1" y="3779907"/>
                </a:moveTo>
                <a:lnTo>
                  <a:pt x="2352890" y="5138347"/>
                </a:lnTo>
                <a:cubicBezTo>
                  <a:pt x="2680903" y="5327726"/>
                  <a:pt x="2793289" y="5747154"/>
                  <a:pt x="2603910" y="6075168"/>
                </a:cubicBezTo>
                <a:cubicBezTo>
                  <a:pt x="2414532" y="6403181"/>
                  <a:pt x="1995103" y="6515566"/>
                  <a:pt x="1667090" y="6326188"/>
                </a:cubicBezTo>
                <a:lnTo>
                  <a:pt x="0" y="5363693"/>
                </a:lnTo>
                <a:close/>
                <a:moveTo>
                  <a:pt x="1" y="1489565"/>
                </a:moveTo>
                <a:lnTo>
                  <a:pt x="4261068" y="3949693"/>
                </a:lnTo>
                <a:cubicBezTo>
                  <a:pt x="4701095" y="4203743"/>
                  <a:pt x="4851859" y="4766403"/>
                  <a:pt x="4597810" y="5206430"/>
                </a:cubicBezTo>
                <a:cubicBezTo>
                  <a:pt x="4343760" y="5646456"/>
                  <a:pt x="3781100" y="5797221"/>
                  <a:pt x="3341074" y="5543171"/>
                </a:cubicBezTo>
                <a:lnTo>
                  <a:pt x="1" y="3614202"/>
                </a:lnTo>
                <a:close/>
                <a:moveTo>
                  <a:pt x="1346735" y="0"/>
                </a:moveTo>
                <a:lnTo>
                  <a:pt x="4784567" y="1984833"/>
                </a:lnTo>
                <a:cubicBezTo>
                  <a:pt x="5224593" y="2238884"/>
                  <a:pt x="5375358" y="2801543"/>
                  <a:pt x="5121308" y="3241570"/>
                </a:cubicBezTo>
                <a:cubicBezTo>
                  <a:pt x="4867259" y="3681596"/>
                  <a:pt x="4304599" y="3832361"/>
                  <a:pt x="3864572" y="3578311"/>
                </a:cubicBezTo>
                <a:lnTo>
                  <a:pt x="2" y="1347101"/>
                </a:lnTo>
                <a:lnTo>
                  <a:pt x="2" y="1"/>
                </a:lnTo>
                <a:close/>
                <a:moveTo>
                  <a:pt x="1640341" y="0"/>
                </a:moveTo>
                <a:lnTo>
                  <a:pt x="4383541" y="0"/>
                </a:lnTo>
                <a:lnTo>
                  <a:pt x="5746587" y="786955"/>
                </a:lnTo>
                <a:cubicBezTo>
                  <a:pt x="6074600" y="976333"/>
                  <a:pt x="6186986" y="1395762"/>
                  <a:pt x="5997607" y="1723775"/>
                </a:cubicBezTo>
                <a:cubicBezTo>
                  <a:pt x="5808229" y="2051789"/>
                  <a:pt x="5388800" y="2164174"/>
                  <a:pt x="5060787" y="1974795"/>
                </a:cubicBezTo>
                <a:close/>
              </a:path>
            </a:pathLst>
          </a:custGeom>
          <a:pattFill prst="pct20">
            <a:fgClr>
              <a:schemeClr val="accent1"/>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8EED2D83-74F5-40E1-AE92-6567878E17C0}"/>
              </a:ext>
            </a:extLst>
          </p:cNvPr>
          <p:cNvSpPr/>
          <p:nvPr userDrawn="1"/>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485F9E-182A-4CA0-A9F6-5B11FF90D47A}"/>
              </a:ext>
            </a:extLst>
          </p:cNvPr>
          <p:cNvSpPr txBox="1"/>
          <p:nvPr userDrawn="1"/>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6" name="Straight Connector 5">
            <a:extLst>
              <a:ext uri="{FF2B5EF4-FFF2-40B4-BE49-F238E27FC236}">
                <a16:creationId xmlns:a16="http://schemas.microsoft.com/office/drawing/2014/main" id="{C8F1AB83-8C8C-4053-8F1E-B3655AA0E73C}"/>
              </a:ext>
            </a:extLst>
          </p:cNvPr>
          <p:cNvCxnSpPr>
            <a:cxnSpLocks/>
          </p:cNvCxnSpPr>
          <p:nvPr userDrawn="1"/>
        </p:nvCxnSpPr>
        <p:spPr>
          <a:xfrm flipV="1">
            <a:off x="-3335" y="6629400"/>
            <a:ext cx="3352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8C6358-29E5-41A8-9502-CE6270E674C5}"/>
              </a:ext>
            </a:extLst>
          </p:cNvPr>
          <p:cNvSpPr txBox="1"/>
          <p:nvPr userDrawn="1"/>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a:t>
            </a:fld>
            <a:endParaRPr lang="en-US" sz="1050" b="1" dirty="0">
              <a:latin typeface="+mn-lt"/>
            </a:endParaRPr>
          </a:p>
        </p:txBody>
      </p:sp>
    </p:spTree>
    <p:extLst>
      <p:ext uri="{BB962C8B-B14F-4D97-AF65-F5344CB8AC3E}">
        <p14:creationId xmlns:p14="http://schemas.microsoft.com/office/powerpoint/2010/main" val="1514173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5F28A4C-85FF-472F-A743-D11599664186}"/>
              </a:ext>
            </a:extLst>
          </p:cNvPr>
          <p:cNvSpPr>
            <a:spLocks noGrp="1"/>
          </p:cNvSpPr>
          <p:nvPr>
            <p:ph type="pic" sz="quarter" idx="11"/>
          </p:nvPr>
        </p:nvSpPr>
        <p:spPr>
          <a:xfrm>
            <a:off x="6408530" y="479619"/>
            <a:ext cx="5279835" cy="5776038"/>
          </a:xfrm>
          <a:custGeom>
            <a:avLst/>
            <a:gdLst>
              <a:gd name="connsiteX0" fmla="*/ 0 w 6804316"/>
              <a:gd name="connsiteY0" fmla="*/ 2483908 h 7443788"/>
              <a:gd name="connsiteX1" fmla="*/ 1217591 w 6804316"/>
              <a:gd name="connsiteY1" fmla="*/ 2483908 h 7443788"/>
              <a:gd name="connsiteX2" fmla="*/ 1217591 w 6804316"/>
              <a:gd name="connsiteY2" fmla="*/ 5212590 h 7443788"/>
              <a:gd name="connsiteX3" fmla="*/ 0 w 6804316"/>
              <a:gd name="connsiteY3" fmla="*/ 5212590 h 7443788"/>
              <a:gd name="connsiteX4" fmla="*/ 4190045 w 6804316"/>
              <a:gd name="connsiteY4" fmla="*/ 1635725 h 7443788"/>
              <a:gd name="connsiteX5" fmla="*/ 5407635 w 6804316"/>
              <a:gd name="connsiteY5" fmla="*/ 1635725 h 7443788"/>
              <a:gd name="connsiteX6" fmla="*/ 5407635 w 6804316"/>
              <a:gd name="connsiteY6" fmla="*/ 6255861 h 7443788"/>
              <a:gd name="connsiteX7" fmla="*/ 4190045 w 6804316"/>
              <a:gd name="connsiteY7" fmla="*/ 6255861 h 7443788"/>
              <a:gd name="connsiteX8" fmla="*/ 5586726 w 6804316"/>
              <a:gd name="connsiteY8" fmla="*/ 1264705 h 7443788"/>
              <a:gd name="connsiteX9" fmla="*/ 6804316 w 6804316"/>
              <a:gd name="connsiteY9" fmla="*/ 1264705 h 7443788"/>
              <a:gd name="connsiteX10" fmla="*/ 6804316 w 6804316"/>
              <a:gd name="connsiteY10" fmla="*/ 4217455 h 7443788"/>
              <a:gd name="connsiteX11" fmla="*/ 5586726 w 6804316"/>
              <a:gd name="connsiteY11" fmla="*/ 4217455 h 7443788"/>
              <a:gd name="connsiteX12" fmla="*/ 1396682 w 6804316"/>
              <a:gd name="connsiteY12" fmla="*/ 740376 h 7443788"/>
              <a:gd name="connsiteX13" fmla="*/ 2614272 w 6804316"/>
              <a:gd name="connsiteY13" fmla="*/ 740376 h 7443788"/>
              <a:gd name="connsiteX14" fmla="*/ 2614272 w 6804316"/>
              <a:gd name="connsiteY14" fmla="*/ 5929207 h 7443788"/>
              <a:gd name="connsiteX15" fmla="*/ 1396682 w 6804316"/>
              <a:gd name="connsiteY15" fmla="*/ 5929207 h 7443788"/>
              <a:gd name="connsiteX16" fmla="*/ 2793365 w 6804316"/>
              <a:gd name="connsiteY16" fmla="*/ 0 h 7443788"/>
              <a:gd name="connsiteX17" fmla="*/ 4010954 w 6804316"/>
              <a:gd name="connsiteY17" fmla="*/ 0 h 7443788"/>
              <a:gd name="connsiteX18" fmla="*/ 4010954 w 6804316"/>
              <a:gd name="connsiteY18" fmla="*/ 7443788 h 7443788"/>
              <a:gd name="connsiteX19" fmla="*/ 2793365 w 6804316"/>
              <a:gd name="connsiteY19" fmla="*/ 7443788 h 74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04316" h="7443788">
                <a:moveTo>
                  <a:pt x="0" y="2483908"/>
                </a:moveTo>
                <a:lnTo>
                  <a:pt x="1217591" y="2483908"/>
                </a:lnTo>
                <a:lnTo>
                  <a:pt x="1217591" y="5212590"/>
                </a:lnTo>
                <a:lnTo>
                  <a:pt x="0" y="5212590"/>
                </a:lnTo>
                <a:close/>
                <a:moveTo>
                  <a:pt x="4190045" y="1635725"/>
                </a:moveTo>
                <a:lnTo>
                  <a:pt x="5407635" y="1635725"/>
                </a:lnTo>
                <a:lnTo>
                  <a:pt x="5407635" y="6255861"/>
                </a:lnTo>
                <a:lnTo>
                  <a:pt x="4190045" y="6255861"/>
                </a:lnTo>
                <a:close/>
                <a:moveTo>
                  <a:pt x="5586726" y="1264705"/>
                </a:moveTo>
                <a:lnTo>
                  <a:pt x="6804316" y="1264705"/>
                </a:lnTo>
                <a:lnTo>
                  <a:pt x="6804316" y="4217455"/>
                </a:lnTo>
                <a:lnTo>
                  <a:pt x="5586726" y="4217455"/>
                </a:lnTo>
                <a:close/>
                <a:moveTo>
                  <a:pt x="1396682" y="740376"/>
                </a:moveTo>
                <a:lnTo>
                  <a:pt x="2614272" y="740376"/>
                </a:lnTo>
                <a:lnTo>
                  <a:pt x="2614272" y="5929207"/>
                </a:lnTo>
                <a:lnTo>
                  <a:pt x="1396682" y="5929207"/>
                </a:lnTo>
                <a:close/>
                <a:moveTo>
                  <a:pt x="2793365" y="0"/>
                </a:moveTo>
                <a:lnTo>
                  <a:pt x="4010954" y="0"/>
                </a:lnTo>
                <a:lnTo>
                  <a:pt x="4010954" y="7443788"/>
                </a:lnTo>
                <a:lnTo>
                  <a:pt x="2793365" y="7443788"/>
                </a:lnTo>
                <a:close/>
              </a:path>
            </a:pathLst>
          </a:custGeom>
          <a:noFill/>
        </p:spPr>
      </p:sp>
      <p:sp>
        <p:nvSpPr>
          <p:cNvPr id="4" name="Rectangle 3">
            <a:extLst>
              <a:ext uri="{FF2B5EF4-FFF2-40B4-BE49-F238E27FC236}">
                <a16:creationId xmlns:a16="http://schemas.microsoft.com/office/drawing/2014/main" id="{A1CDDA49-72DE-4ED8-9CC5-1F34E29F7933}"/>
              </a:ext>
            </a:extLst>
          </p:cNvPr>
          <p:cNvSpPr/>
          <p:nvPr userDrawn="1"/>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F11959-AFF5-48B9-BEE0-167C55688B97}"/>
              </a:ext>
            </a:extLst>
          </p:cNvPr>
          <p:cNvSpPr txBox="1"/>
          <p:nvPr userDrawn="1"/>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6" name="Straight Connector 5">
            <a:extLst>
              <a:ext uri="{FF2B5EF4-FFF2-40B4-BE49-F238E27FC236}">
                <a16:creationId xmlns:a16="http://schemas.microsoft.com/office/drawing/2014/main" id="{C87975EA-374D-47E3-B774-EA55955AC9AC}"/>
              </a:ext>
            </a:extLst>
          </p:cNvPr>
          <p:cNvCxnSpPr>
            <a:cxnSpLocks/>
          </p:cNvCxnSpPr>
          <p:nvPr userDrawn="1"/>
        </p:nvCxnSpPr>
        <p:spPr>
          <a:xfrm flipV="1">
            <a:off x="-3335" y="6629400"/>
            <a:ext cx="3352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2CC2A40-E3D0-4985-AD46-341823820212}"/>
              </a:ext>
            </a:extLst>
          </p:cNvPr>
          <p:cNvSpPr txBox="1"/>
          <p:nvPr userDrawn="1"/>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a:t>
            </a:fld>
            <a:endParaRPr lang="en-US" sz="1050" b="1" dirty="0">
              <a:latin typeface="+mn-lt"/>
            </a:endParaRPr>
          </a:p>
        </p:txBody>
      </p:sp>
    </p:spTree>
    <p:extLst>
      <p:ext uri="{BB962C8B-B14F-4D97-AF65-F5344CB8AC3E}">
        <p14:creationId xmlns:p14="http://schemas.microsoft.com/office/powerpoint/2010/main" val="3548963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758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924" y="1567537"/>
            <a:ext cx="11085097" cy="2387600"/>
          </a:xfrm>
        </p:spPr>
        <p:txBody>
          <a:bodyPr anchor="t"/>
          <a:lstStyle>
            <a:lvl1pPr algn="l">
              <a:defRPr sz="5400" cap="none" baseline="0"/>
            </a:lvl1pPr>
          </a:lstStyle>
          <a:p>
            <a:r>
              <a:rPr lang="en-US" dirty="0"/>
              <a:t>Click To Edit Master Title Style</a:t>
            </a:r>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2455" y="2852381"/>
            <a:ext cx="3159457" cy="3159457"/>
          </a:xfrm>
          <a:prstGeom prst="rect">
            <a:avLst/>
          </a:prstGeom>
        </p:spPr>
      </p:pic>
    </p:spTree>
    <p:extLst>
      <p:ext uri="{BB962C8B-B14F-4D97-AF65-F5344CB8AC3E}">
        <p14:creationId xmlns:p14="http://schemas.microsoft.com/office/powerpoint/2010/main" val="383393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C0DD-03E3-4AC6-A08A-2EBDAD3FB1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0D948-884C-438A-B08F-09370C0EB9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9F287-B5C7-4B16-8E60-53FDDF3A871F}"/>
              </a:ext>
            </a:extLst>
          </p:cNvPr>
          <p:cNvSpPr>
            <a:spLocks noGrp="1"/>
          </p:cNvSpPr>
          <p:nvPr>
            <p:ph type="dt" sz="half" idx="10"/>
          </p:nvPr>
        </p:nvSpPr>
        <p:spPr/>
        <p:txBody>
          <a:bodyPr/>
          <a:lstStyle/>
          <a:p>
            <a:fld id="{30C300F8-D5E4-4321-B15D-4EBFB7AF6CBF}" type="datetimeFigureOut">
              <a:rPr lang="en-US" smtClean="0"/>
              <a:t>12/5/2022</a:t>
            </a:fld>
            <a:endParaRPr lang="en-US"/>
          </a:p>
        </p:txBody>
      </p:sp>
      <p:sp>
        <p:nvSpPr>
          <p:cNvPr id="5" name="Footer Placeholder 4">
            <a:extLst>
              <a:ext uri="{FF2B5EF4-FFF2-40B4-BE49-F238E27FC236}">
                <a16:creationId xmlns:a16="http://schemas.microsoft.com/office/drawing/2014/main" id="{F2A06632-4541-4D8C-9B39-E1B81952C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9C8B7-3DC2-4D33-A085-2CFFE93261FE}"/>
              </a:ext>
            </a:extLst>
          </p:cNvPr>
          <p:cNvSpPr>
            <a:spLocks noGrp="1"/>
          </p:cNvSpPr>
          <p:nvPr>
            <p:ph type="sldNum" sz="quarter" idx="12"/>
          </p:nvPr>
        </p:nvSpPr>
        <p:spPr/>
        <p:txBody>
          <a:bodyPr/>
          <a:lstStyle/>
          <a:p>
            <a:fld id="{EEBDE247-282F-434F-8289-034F97447D18}" type="slidenum">
              <a:rPr lang="en-US" smtClean="0"/>
              <a:t>‹#›</a:t>
            </a:fld>
            <a:endParaRPr lang="en-US"/>
          </a:p>
        </p:txBody>
      </p:sp>
    </p:spTree>
    <p:extLst>
      <p:ext uri="{BB962C8B-B14F-4D97-AF65-F5344CB8AC3E}">
        <p14:creationId xmlns:p14="http://schemas.microsoft.com/office/powerpoint/2010/main" val="257367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1A69-E905-43A1-B421-D86466AAA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BD0CA-42D4-4AAE-AF7A-39DF040A5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666A1F-206D-457E-9290-54FAD3334287}"/>
              </a:ext>
            </a:extLst>
          </p:cNvPr>
          <p:cNvSpPr>
            <a:spLocks noGrp="1"/>
          </p:cNvSpPr>
          <p:nvPr>
            <p:ph type="dt" sz="half" idx="10"/>
          </p:nvPr>
        </p:nvSpPr>
        <p:spPr/>
        <p:txBody>
          <a:bodyPr/>
          <a:lstStyle/>
          <a:p>
            <a:fld id="{ABF5DE21-15A3-449D-9E2B-5A7D76E4299E}" type="datetimeFigureOut">
              <a:rPr lang="en-US" smtClean="0"/>
              <a:t>12/5/2022</a:t>
            </a:fld>
            <a:endParaRPr lang="en-US"/>
          </a:p>
        </p:txBody>
      </p:sp>
      <p:sp>
        <p:nvSpPr>
          <p:cNvPr id="5" name="Footer Placeholder 4">
            <a:extLst>
              <a:ext uri="{FF2B5EF4-FFF2-40B4-BE49-F238E27FC236}">
                <a16:creationId xmlns:a16="http://schemas.microsoft.com/office/drawing/2014/main" id="{D39D901D-9B4D-41B5-95BF-4D3777DAD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2D546-225C-4F99-BABB-D6CDE55A5207}"/>
              </a:ext>
            </a:extLst>
          </p:cNvPr>
          <p:cNvSpPr>
            <a:spLocks noGrp="1"/>
          </p:cNvSpPr>
          <p:nvPr>
            <p:ph type="sldNum" sz="quarter" idx="12"/>
          </p:nvPr>
        </p:nvSpPr>
        <p:spPr/>
        <p:txBody>
          <a:bodyPr/>
          <a:lstStyle/>
          <a:p>
            <a:fld id="{B15C637D-EA0D-4F0A-9F76-00896C762250}" type="slidenum">
              <a:rPr lang="en-US" smtClean="0"/>
              <a:t>‹#›</a:t>
            </a:fld>
            <a:endParaRPr lang="en-US"/>
          </a:p>
        </p:txBody>
      </p:sp>
    </p:spTree>
    <p:extLst>
      <p:ext uri="{BB962C8B-B14F-4D97-AF65-F5344CB8AC3E}">
        <p14:creationId xmlns:p14="http://schemas.microsoft.com/office/powerpoint/2010/main" val="41752729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634722"/>
      </p:ext>
    </p:extLst>
  </p:cSld>
  <p:clrMap bg1="lt1" tx1="dk1" bg2="lt2" tx2="dk2" accent1="accent1" accent2="accent2" accent3="accent3" accent4="accent4" accent5="accent5" accent6="accent6" hlink="hlink" folHlink="folHlink"/>
  <p:sldLayoutIdLst>
    <p:sldLayoutId id="2147483668" r:id="rId1"/>
    <p:sldLayoutId id="2147483666" r:id="rId2"/>
    <p:sldLayoutId id="2147483652" r:id="rId3"/>
    <p:sldLayoutId id="2147483651" r:id="rId4"/>
    <p:sldLayoutId id="214748365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144" userDrawn="1">
          <p15:clr>
            <a:srgbClr val="F26B43"/>
          </p15:clr>
        </p15:guide>
        <p15:guide id="4" orient="horz" pos="4176" userDrawn="1">
          <p15:clr>
            <a:srgbClr val="F26B43"/>
          </p15:clr>
        </p15:guide>
        <p15:guide id="5" pos="192" userDrawn="1">
          <p15:clr>
            <a:srgbClr val="F26B43"/>
          </p15:clr>
        </p15:guide>
        <p15:guide id="6" pos="74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84D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0"/>
            <a:ext cx="121920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73185" y="4921097"/>
            <a:ext cx="2373575" cy="2373575"/>
          </a:xfrm>
          <a:prstGeom prst="rect">
            <a:avLst/>
          </a:prstGeom>
          <a:noFill/>
          <a:ln>
            <a:noFill/>
          </a:ln>
        </p:spPr>
      </p:pic>
    </p:spTree>
    <p:extLst>
      <p:ext uri="{BB962C8B-B14F-4D97-AF65-F5344CB8AC3E}">
        <p14:creationId xmlns:p14="http://schemas.microsoft.com/office/powerpoint/2010/main" val="1982206549"/>
      </p:ext>
    </p:extLst>
  </p:cSld>
  <p:clrMap bg1="dk1" tx1="lt1" bg2="dk2" tx2="lt2" accent1="accent1" accent2="accent2" accent3="accent3" accent4="accent4" accent5="accent5" accent6="accent6" hlink="hlink" folHlink="folHlink"/>
  <p:sldLayoutIdLst>
    <p:sldLayoutId id="2147483664" r:id="rId1"/>
    <p:sldLayoutId id="2147483661" r:id="rId2"/>
  </p:sldLayoutIdLst>
  <p:txStyles>
    <p:titleStyle>
      <a:lvl1pPr algn="ctr" defTabSz="914400"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p:titleStyle>
    <p:bodyStyle>
      <a:lvl1pPr marL="349250" indent="-349250" algn="l" defTabSz="914400"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2pPr>
      <a:lvl3pPr marL="1371600" indent="-4572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286000" indent="-4572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2987A-F71B-48B0-A14C-6CC5DDA0D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0132CD-F24B-4B65-8F7B-D9DCCCFAC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34397-4140-4C80-91AC-57A827E6F7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300F8-D5E4-4321-B15D-4EBFB7AF6CBF}" type="datetimeFigureOut">
              <a:rPr lang="en-US" smtClean="0"/>
              <a:t>12/5/2022</a:t>
            </a:fld>
            <a:endParaRPr lang="en-US"/>
          </a:p>
        </p:txBody>
      </p:sp>
      <p:sp>
        <p:nvSpPr>
          <p:cNvPr id="5" name="Footer Placeholder 4">
            <a:extLst>
              <a:ext uri="{FF2B5EF4-FFF2-40B4-BE49-F238E27FC236}">
                <a16:creationId xmlns:a16="http://schemas.microsoft.com/office/drawing/2014/main" id="{FCA02A1A-8B69-42F8-8873-130213A345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F0EAAF-BC88-4CCE-AA32-270D50487E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DE247-282F-434F-8289-034F97447D18}" type="slidenum">
              <a:rPr lang="en-US" smtClean="0"/>
              <a:t>‹#›</a:t>
            </a:fld>
            <a:endParaRPr lang="en-US"/>
          </a:p>
        </p:txBody>
      </p:sp>
    </p:spTree>
    <p:extLst>
      <p:ext uri="{BB962C8B-B14F-4D97-AF65-F5344CB8AC3E}">
        <p14:creationId xmlns:p14="http://schemas.microsoft.com/office/powerpoint/2010/main" val="157702153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6B18-26A8-41EC-8624-BBDBD070A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7BD3B2-F219-494E-AC36-94BD16DD4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6788B-0A25-4A63-9409-37CC42356D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5DE21-15A3-449D-9E2B-5A7D76E4299E}" type="datetimeFigureOut">
              <a:rPr lang="en-US" smtClean="0"/>
              <a:t>12/5/2022</a:t>
            </a:fld>
            <a:endParaRPr lang="en-US"/>
          </a:p>
        </p:txBody>
      </p:sp>
      <p:sp>
        <p:nvSpPr>
          <p:cNvPr id="5" name="Footer Placeholder 4">
            <a:extLst>
              <a:ext uri="{FF2B5EF4-FFF2-40B4-BE49-F238E27FC236}">
                <a16:creationId xmlns:a16="http://schemas.microsoft.com/office/drawing/2014/main" id="{44C03514-54CD-4755-B3B1-E74E2D60B1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FF49AB-4B6B-449A-BC6D-603FEF400E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C637D-EA0D-4F0A-9F76-00896C762250}" type="slidenum">
              <a:rPr lang="en-US" smtClean="0"/>
              <a:t>‹#›</a:t>
            </a:fld>
            <a:endParaRPr lang="en-US"/>
          </a:p>
        </p:txBody>
      </p:sp>
    </p:spTree>
    <p:extLst>
      <p:ext uri="{BB962C8B-B14F-4D97-AF65-F5344CB8AC3E}">
        <p14:creationId xmlns:p14="http://schemas.microsoft.com/office/powerpoint/2010/main" val="616415126"/>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962124" y="942695"/>
            <a:ext cx="10133060" cy="2787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101669" tIns="50835" rIns="101669" bIns="50835"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960199" y="1524000"/>
            <a:ext cx="10108045" cy="27076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vert="horz" wrap="square" lIns="101669" tIns="50835" rIns="101669" bIns="508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ChangeArrowheads="1"/>
          </p:cNvSpPr>
          <p:nvPr/>
        </p:nvSpPr>
        <p:spPr bwMode="auto">
          <a:xfrm>
            <a:off x="11135592" y="6264089"/>
            <a:ext cx="254000" cy="258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txBody>
          <a:bodyPr wrap="square" lIns="0" tIns="61618" rIns="55399" bIns="61618">
            <a:spAutoFit/>
          </a:bodyPr>
          <a:lstStyle/>
          <a:p>
            <a:pPr algn="r" defTabSz="1235396">
              <a:lnSpc>
                <a:spcPct val="90000"/>
              </a:lnSpc>
            </a:pPr>
            <a:fld id="{83CC7474-DF72-47AC-A062-3527B7E588CB}" type="slidenum">
              <a:rPr lang="en-US" sz="970">
                <a:solidFill>
                  <a:srgbClr val="000000"/>
                </a:solidFill>
                <a:latin typeface="Arial" panose="020B0604020202020204" pitchFamily="34" charset="0"/>
                <a:cs typeface="Arial" panose="020B0604020202020204" pitchFamily="34" charset="0"/>
              </a:rPr>
              <a:pPr algn="r" defTabSz="1235396">
                <a:lnSpc>
                  <a:spcPct val="90000"/>
                </a:lnSpc>
              </a:pPr>
              <a:t>‹#›</a:t>
            </a:fld>
            <a:endParaRPr lang="en-US" sz="970">
              <a:solidFill>
                <a:srgbClr val="000000"/>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9" r:id="rId1"/>
    <p:sldLayoutId id="2147483788" r:id="rId2"/>
  </p:sldLayoutIdLst>
  <p:txStyles>
    <p:titleStyle>
      <a:lvl1pPr algn="l" defTabSz="1400041" rtl="0" eaLnBrk="1" fontAlgn="base" hangingPunct="1">
        <a:lnSpc>
          <a:spcPct val="90000"/>
        </a:lnSpc>
        <a:spcBef>
          <a:spcPct val="0"/>
        </a:spcBef>
        <a:spcAft>
          <a:spcPct val="0"/>
        </a:spcAft>
        <a:defRPr sz="3846" b="1">
          <a:solidFill>
            <a:schemeClr val="tx1"/>
          </a:solidFill>
          <a:latin typeface="Arial" panose="020B0604020202020204" pitchFamily="34" charset="0"/>
          <a:ea typeface="ＭＳ Ｐゴシック" charset="-128"/>
          <a:cs typeface="Arial" panose="020B0604020202020204" pitchFamily="34" charset="0"/>
        </a:defRPr>
      </a:lvl1pPr>
      <a:lvl2pPr algn="l" defTabSz="1400041" rtl="0" eaLnBrk="1" fontAlgn="base" hangingPunct="1">
        <a:lnSpc>
          <a:spcPct val="90000"/>
        </a:lnSpc>
        <a:spcBef>
          <a:spcPct val="0"/>
        </a:spcBef>
        <a:spcAft>
          <a:spcPct val="0"/>
        </a:spcAft>
        <a:defRPr sz="2747">
          <a:solidFill>
            <a:srgbClr val="000000"/>
          </a:solidFill>
          <a:latin typeface="Gotham C1 Head" charset="0"/>
          <a:ea typeface="ＭＳ Ｐゴシック" charset="-128"/>
          <a:cs typeface="MS PGothic" charset="0"/>
        </a:defRPr>
      </a:lvl2pPr>
      <a:lvl3pPr algn="l" defTabSz="1400041" rtl="0" eaLnBrk="1" fontAlgn="base" hangingPunct="1">
        <a:lnSpc>
          <a:spcPct val="90000"/>
        </a:lnSpc>
        <a:spcBef>
          <a:spcPct val="0"/>
        </a:spcBef>
        <a:spcAft>
          <a:spcPct val="0"/>
        </a:spcAft>
        <a:defRPr sz="2747">
          <a:solidFill>
            <a:srgbClr val="000000"/>
          </a:solidFill>
          <a:latin typeface="Gotham C1 Head" charset="0"/>
          <a:ea typeface="ＭＳ Ｐゴシック" charset="-128"/>
          <a:cs typeface="MS PGothic" charset="0"/>
        </a:defRPr>
      </a:lvl3pPr>
      <a:lvl4pPr algn="l" defTabSz="1400041" rtl="0" eaLnBrk="1" fontAlgn="base" hangingPunct="1">
        <a:lnSpc>
          <a:spcPct val="90000"/>
        </a:lnSpc>
        <a:spcBef>
          <a:spcPct val="0"/>
        </a:spcBef>
        <a:spcAft>
          <a:spcPct val="0"/>
        </a:spcAft>
        <a:defRPr sz="2747">
          <a:solidFill>
            <a:srgbClr val="000000"/>
          </a:solidFill>
          <a:latin typeface="Gotham C1 Head" charset="0"/>
          <a:ea typeface="ＭＳ Ｐゴシック" charset="-128"/>
          <a:cs typeface="MS PGothic" charset="0"/>
        </a:defRPr>
      </a:lvl4pPr>
      <a:lvl5pPr algn="l" defTabSz="1400041" rtl="0" eaLnBrk="1" fontAlgn="base" hangingPunct="1">
        <a:lnSpc>
          <a:spcPct val="90000"/>
        </a:lnSpc>
        <a:spcBef>
          <a:spcPct val="0"/>
        </a:spcBef>
        <a:spcAft>
          <a:spcPct val="0"/>
        </a:spcAft>
        <a:defRPr sz="2747">
          <a:solidFill>
            <a:srgbClr val="000000"/>
          </a:solidFill>
          <a:latin typeface="Gotham C1 Head" charset="0"/>
          <a:ea typeface="ＭＳ Ｐゴシック" charset="-128"/>
          <a:cs typeface="MS PGothic" charset="0"/>
        </a:defRPr>
      </a:lvl5pPr>
      <a:lvl6pPr marL="628056" algn="l" defTabSz="1400041" rtl="0" eaLnBrk="1" fontAlgn="base" hangingPunct="1">
        <a:spcBef>
          <a:spcPct val="0"/>
        </a:spcBef>
        <a:spcAft>
          <a:spcPct val="0"/>
        </a:spcAft>
        <a:defRPr>
          <a:solidFill>
            <a:schemeClr val="folHlink"/>
          </a:solidFill>
          <a:latin typeface="Gotham C1 Head" charset="0"/>
          <a:ea typeface="ＭＳ Ｐゴシック" charset="0"/>
        </a:defRPr>
      </a:lvl6pPr>
      <a:lvl7pPr marL="1256111" algn="l" defTabSz="1400041" rtl="0" eaLnBrk="1" fontAlgn="base" hangingPunct="1">
        <a:spcBef>
          <a:spcPct val="0"/>
        </a:spcBef>
        <a:spcAft>
          <a:spcPct val="0"/>
        </a:spcAft>
        <a:defRPr>
          <a:solidFill>
            <a:schemeClr val="folHlink"/>
          </a:solidFill>
          <a:latin typeface="Gotham C1 Head" charset="0"/>
          <a:ea typeface="ＭＳ Ｐゴシック" charset="0"/>
        </a:defRPr>
      </a:lvl7pPr>
      <a:lvl8pPr marL="1884167" algn="l" defTabSz="1400041" rtl="0" eaLnBrk="1" fontAlgn="base" hangingPunct="1">
        <a:spcBef>
          <a:spcPct val="0"/>
        </a:spcBef>
        <a:spcAft>
          <a:spcPct val="0"/>
        </a:spcAft>
        <a:defRPr>
          <a:solidFill>
            <a:schemeClr val="folHlink"/>
          </a:solidFill>
          <a:latin typeface="Gotham C1 Head" charset="0"/>
          <a:ea typeface="ＭＳ Ｐゴシック" charset="0"/>
        </a:defRPr>
      </a:lvl8pPr>
      <a:lvl9pPr marL="2512223" algn="l" defTabSz="1400041" rtl="0" eaLnBrk="1" fontAlgn="base" hangingPunct="1">
        <a:spcBef>
          <a:spcPct val="0"/>
        </a:spcBef>
        <a:spcAft>
          <a:spcPct val="0"/>
        </a:spcAft>
        <a:defRPr>
          <a:solidFill>
            <a:schemeClr val="folHlink"/>
          </a:solidFill>
          <a:latin typeface="Gotham C1 Head" charset="0"/>
          <a:ea typeface="ＭＳ Ｐゴシック" charset="0"/>
        </a:defRPr>
      </a:lvl9pPr>
    </p:titleStyle>
    <p:bodyStyle>
      <a:lvl1pPr marL="161375" indent="-161375" algn="l" defTabSz="1400041" rtl="0" eaLnBrk="1" fontAlgn="base" hangingPunct="1">
        <a:lnSpc>
          <a:spcPct val="110000"/>
        </a:lnSpc>
        <a:spcBef>
          <a:spcPct val="80000"/>
        </a:spcBef>
        <a:spcAft>
          <a:spcPct val="0"/>
        </a:spcAft>
        <a:buClr>
          <a:schemeClr val="bg2"/>
        </a:buClr>
        <a:buChar char="•"/>
        <a:defRPr sz="2473">
          <a:solidFill>
            <a:schemeClr val="tx1"/>
          </a:solidFill>
          <a:latin typeface="Arial" panose="020B0604020202020204" pitchFamily="34" charset="0"/>
          <a:ea typeface="ＭＳ Ｐゴシック" charset="-128"/>
          <a:cs typeface="Arial" panose="020B0604020202020204" pitchFamily="34" charset="0"/>
        </a:defRPr>
      </a:lvl1pPr>
      <a:lvl2pPr marL="599707" indent="-204990" algn="l" defTabSz="1400041" rtl="0" eaLnBrk="1" fontAlgn="base" hangingPunct="1">
        <a:lnSpc>
          <a:spcPct val="110000"/>
        </a:lnSpc>
        <a:spcBef>
          <a:spcPct val="0"/>
        </a:spcBef>
        <a:spcAft>
          <a:spcPct val="0"/>
        </a:spcAft>
        <a:buClr>
          <a:schemeClr val="bg2"/>
        </a:buClr>
        <a:buFont typeface="Arial Black" pitchFamily="34" charset="0"/>
        <a:buChar char="–"/>
        <a:defRPr sz="2473">
          <a:solidFill>
            <a:schemeClr val="tx1"/>
          </a:solidFill>
          <a:latin typeface="Arial" panose="020B0604020202020204" pitchFamily="34" charset="0"/>
          <a:ea typeface="ＭＳ Ｐゴシック" charset="-128"/>
          <a:cs typeface="Arial" panose="020B0604020202020204" pitchFamily="34" charset="0"/>
        </a:defRPr>
      </a:lvl2pPr>
      <a:lvl3pPr marL="961711" indent="-176641" algn="l" defTabSz="1400041" rtl="0" eaLnBrk="1" fontAlgn="base" hangingPunct="1">
        <a:lnSpc>
          <a:spcPct val="110000"/>
        </a:lnSpc>
        <a:spcBef>
          <a:spcPct val="0"/>
        </a:spcBef>
        <a:spcAft>
          <a:spcPct val="0"/>
        </a:spcAft>
        <a:buClr>
          <a:schemeClr val="bg2"/>
        </a:buClr>
        <a:buChar char="•"/>
        <a:defRPr sz="2473">
          <a:solidFill>
            <a:schemeClr val="tx1"/>
          </a:solidFill>
          <a:latin typeface="Arial" panose="020B0604020202020204" pitchFamily="34" charset="0"/>
          <a:ea typeface="ＭＳ Ｐゴシック" charset="-128"/>
          <a:cs typeface="Arial" panose="020B0604020202020204" pitchFamily="34" charset="0"/>
        </a:defRPr>
      </a:lvl3pPr>
      <a:lvl4pPr marL="1413125" indent="-235521" algn="l" defTabSz="1400041" rtl="0" eaLnBrk="1" fontAlgn="base" hangingPunct="1">
        <a:lnSpc>
          <a:spcPct val="110000"/>
        </a:lnSpc>
        <a:spcBef>
          <a:spcPct val="0"/>
        </a:spcBef>
        <a:spcAft>
          <a:spcPct val="0"/>
        </a:spcAft>
        <a:buClr>
          <a:schemeClr val="bg2"/>
        </a:buClr>
        <a:buFont typeface="Arial" charset="0"/>
        <a:buChar char="–"/>
        <a:defRPr sz="2473">
          <a:solidFill>
            <a:schemeClr val="tx1"/>
          </a:solidFill>
          <a:latin typeface="Arial" panose="020B0604020202020204" pitchFamily="34" charset="0"/>
          <a:ea typeface="ＭＳ Ｐゴシック" charset="-128"/>
          <a:cs typeface="Arial" panose="020B0604020202020204" pitchFamily="34" charset="0"/>
        </a:defRPr>
      </a:lvl4pPr>
      <a:lvl5pPr marL="1801298" indent="-228979" algn="l" defTabSz="1400041" rtl="0" eaLnBrk="1" fontAlgn="base" hangingPunct="1">
        <a:lnSpc>
          <a:spcPct val="110000"/>
        </a:lnSpc>
        <a:spcBef>
          <a:spcPct val="0"/>
        </a:spcBef>
        <a:spcAft>
          <a:spcPct val="0"/>
        </a:spcAft>
        <a:buClr>
          <a:schemeClr val="bg2"/>
        </a:buClr>
        <a:buFont typeface="Arial" charset="0"/>
        <a:buChar char="•"/>
        <a:defRPr sz="2473">
          <a:solidFill>
            <a:schemeClr val="tx1"/>
          </a:solidFill>
          <a:latin typeface="Arial" panose="020B0604020202020204" pitchFamily="34" charset="0"/>
          <a:ea typeface="ＭＳ Ｐゴシック" charset="-128"/>
          <a:cs typeface="Arial" panose="020B0604020202020204" pitchFamily="34" charset="0"/>
        </a:defRPr>
      </a:lvl5pPr>
      <a:lvl6pPr marL="2222184" indent="-181003" algn="l" defTabSz="1400041" rtl="0" eaLnBrk="1" fontAlgn="base" hangingPunct="1">
        <a:lnSpc>
          <a:spcPct val="110000"/>
        </a:lnSpc>
        <a:spcBef>
          <a:spcPct val="30000"/>
        </a:spcBef>
        <a:spcAft>
          <a:spcPct val="0"/>
        </a:spcAft>
        <a:buClr>
          <a:schemeClr val="hlink"/>
        </a:buClr>
        <a:buFont typeface="Arial" charset="0"/>
        <a:buChar char="–"/>
        <a:defRPr sz="1374">
          <a:solidFill>
            <a:schemeClr val="folHlink"/>
          </a:solidFill>
          <a:latin typeface="Gotham C2 Text" charset="0"/>
          <a:ea typeface="+mn-ea"/>
        </a:defRPr>
      </a:lvl6pPr>
      <a:lvl7pPr marL="2850239" indent="-181003" algn="l" defTabSz="1400041" rtl="0" eaLnBrk="1" fontAlgn="base" hangingPunct="1">
        <a:lnSpc>
          <a:spcPct val="110000"/>
        </a:lnSpc>
        <a:spcBef>
          <a:spcPct val="30000"/>
        </a:spcBef>
        <a:spcAft>
          <a:spcPct val="0"/>
        </a:spcAft>
        <a:buClr>
          <a:schemeClr val="hlink"/>
        </a:buClr>
        <a:buFont typeface="Arial" charset="0"/>
        <a:buChar char="–"/>
        <a:defRPr sz="1374">
          <a:solidFill>
            <a:schemeClr val="folHlink"/>
          </a:solidFill>
          <a:latin typeface="Gotham C2 Text" charset="0"/>
          <a:ea typeface="+mn-ea"/>
        </a:defRPr>
      </a:lvl7pPr>
      <a:lvl8pPr marL="3478295" indent="-181003" algn="l" defTabSz="1400041" rtl="0" eaLnBrk="1" fontAlgn="base" hangingPunct="1">
        <a:lnSpc>
          <a:spcPct val="110000"/>
        </a:lnSpc>
        <a:spcBef>
          <a:spcPct val="30000"/>
        </a:spcBef>
        <a:spcAft>
          <a:spcPct val="0"/>
        </a:spcAft>
        <a:buClr>
          <a:schemeClr val="hlink"/>
        </a:buClr>
        <a:buFont typeface="Arial" charset="0"/>
        <a:buChar char="–"/>
        <a:defRPr sz="1374">
          <a:solidFill>
            <a:schemeClr val="folHlink"/>
          </a:solidFill>
          <a:latin typeface="Gotham C2 Text" charset="0"/>
          <a:ea typeface="+mn-ea"/>
        </a:defRPr>
      </a:lvl8pPr>
      <a:lvl9pPr marL="4106351" indent="-181003" algn="l" defTabSz="1400041" rtl="0" eaLnBrk="1" fontAlgn="base" hangingPunct="1">
        <a:lnSpc>
          <a:spcPct val="110000"/>
        </a:lnSpc>
        <a:spcBef>
          <a:spcPct val="30000"/>
        </a:spcBef>
        <a:spcAft>
          <a:spcPct val="0"/>
        </a:spcAft>
        <a:buClr>
          <a:schemeClr val="hlink"/>
        </a:buClr>
        <a:buFont typeface="Arial" charset="0"/>
        <a:buChar char="–"/>
        <a:defRPr sz="1374">
          <a:solidFill>
            <a:schemeClr val="folHlink"/>
          </a:solidFill>
          <a:latin typeface="Gotham C2 Text" charset="0"/>
          <a:ea typeface="+mn-ea"/>
        </a:defRPr>
      </a:lvl9pPr>
    </p:bodyStyle>
    <p:otherStyle>
      <a:defPPr>
        <a:defRPr lang="en-US"/>
      </a:defPPr>
      <a:lvl1pPr marL="0" algn="l" defTabSz="628056" rtl="0" eaLnBrk="1" latinLnBrk="0" hangingPunct="1">
        <a:defRPr sz="2473" kern="1200">
          <a:solidFill>
            <a:schemeClr val="tx1"/>
          </a:solidFill>
          <a:latin typeface="+mn-lt"/>
          <a:ea typeface="+mn-ea"/>
          <a:cs typeface="+mn-cs"/>
        </a:defRPr>
      </a:lvl1pPr>
      <a:lvl2pPr marL="628056" algn="l" defTabSz="628056" rtl="0" eaLnBrk="1" latinLnBrk="0" hangingPunct="1">
        <a:defRPr sz="2473" kern="1200">
          <a:solidFill>
            <a:schemeClr val="tx1"/>
          </a:solidFill>
          <a:latin typeface="+mn-lt"/>
          <a:ea typeface="+mn-ea"/>
          <a:cs typeface="+mn-cs"/>
        </a:defRPr>
      </a:lvl2pPr>
      <a:lvl3pPr marL="1256111" algn="l" defTabSz="628056" rtl="0" eaLnBrk="1" latinLnBrk="0" hangingPunct="1">
        <a:defRPr sz="2473" kern="1200">
          <a:solidFill>
            <a:schemeClr val="tx1"/>
          </a:solidFill>
          <a:latin typeface="+mn-lt"/>
          <a:ea typeface="+mn-ea"/>
          <a:cs typeface="+mn-cs"/>
        </a:defRPr>
      </a:lvl3pPr>
      <a:lvl4pPr marL="1884167" algn="l" defTabSz="628056" rtl="0" eaLnBrk="1" latinLnBrk="0" hangingPunct="1">
        <a:defRPr sz="2473" kern="1200">
          <a:solidFill>
            <a:schemeClr val="tx1"/>
          </a:solidFill>
          <a:latin typeface="+mn-lt"/>
          <a:ea typeface="+mn-ea"/>
          <a:cs typeface="+mn-cs"/>
        </a:defRPr>
      </a:lvl4pPr>
      <a:lvl5pPr marL="2512223" algn="l" defTabSz="628056" rtl="0" eaLnBrk="1" latinLnBrk="0" hangingPunct="1">
        <a:defRPr sz="2473" kern="1200">
          <a:solidFill>
            <a:schemeClr val="tx1"/>
          </a:solidFill>
          <a:latin typeface="+mn-lt"/>
          <a:ea typeface="+mn-ea"/>
          <a:cs typeface="+mn-cs"/>
        </a:defRPr>
      </a:lvl5pPr>
      <a:lvl6pPr marL="3140278" algn="l" defTabSz="628056" rtl="0" eaLnBrk="1" latinLnBrk="0" hangingPunct="1">
        <a:defRPr sz="2473" kern="1200">
          <a:solidFill>
            <a:schemeClr val="tx1"/>
          </a:solidFill>
          <a:latin typeface="+mn-lt"/>
          <a:ea typeface="+mn-ea"/>
          <a:cs typeface="+mn-cs"/>
        </a:defRPr>
      </a:lvl6pPr>
      <a:lvl7pPr marL="3768334" algn="l" defTabSz="628056" rtl="0" eaLnBrk="1" latinLnBrk="0" hangingPunct="1">
        <a:defRPr sz="2473" kern="1200">
          <a:solidFill>
            <a:schemeClr val="tx1"/>
          </a:solidFill>
          <a:latin typeface="+mn-lt"/>
          <a:ea typeface="+mn-ea"/>
          <a:cs typeface="+mn-cs"/>
        </a:defRPr>
      </a:lvl7pPr>
      <a:lvl8pPr marL="4396389" algn="l" defTabSz="628056" rtl="0" eaLnBrk="1" latinLnBrk="0" hangingPunct="1">
        <a:defRPr sz="2473" kern="1200">
          <a:solidFill>
            <a:schemeClr val="tx1"/>
          </a:solidFill>
          <a:latin typeface="+mn-lt"/>
          <a:ea typeface="+mn-ea"/>
          <a:cs typeface="+mn-cs"/>
        </a:defRPr>
      </a:lvl8pPr>
      <a:lvl9pPr marL="5024445" algn="l" defTabSz="628056" rtl="0" eaLnBrk="1" latinLnBrk="0" hangingPunct="1">
        <a:defRPr sz="24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hyperlink" Target="https://taxfoundation.org/biden-billionaire-tax-unrealized-capital-gains/"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taxfoundation.org/biden-corporate-income-tax-rat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axpolicycenter.org/briefing-book/how-did-tax-cuts-and-jobs-act-change-personal-taxes#:~:text=Sunsets,tax%20base%20for%20business%20income"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3.png"/><Relationship Id="rId4" Type="http://schemas.openxmlformats.org/officeDocument/2006/relationships/image" Target="../media/image72.sv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9" Type="http://schemas.openxmlformats.org/officeDocument/2006/relationships/image" Target="../media/image53.png"/><Relationship Id="rId21" Type="http://schemas.openxmlformats.org/officeDocument/2006/relationships/image" Target="../media/image35.png"/><Relationship Id="rId34" Type="http://schemas.openxmlformats.org/officeDocument/2006/relationships/image" Target="../media/image48.png"/><Relationship Id="rId42" Type="http://schemas.openxmlformats.org/officeDocument/2006/relationships/image" Target="../media/image56.png"/><Relationship Id="rId7" Type="http://schemas.openxmlformats.org/officeDocument/2006/relationships/image" Target="../media/image21.png"/><Relationship Id="rId2" Type="http://schemas.openxmlformats.org/officeDocument/2006/relationships/image" Target="../media/image16.png"/><Relationship Id="rId16" Type="http://schemas.openxmlformats.org/officeDocument/2006/relationships/image" Target="../media/image30.png"/><Relationship Id="rId29"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51.png"/><Relationship Id="rId40" Type="http://schemas.openxmlformats.org/officeDocument/2006/relationships/image" Target="../media/image54.png"/><Relationship Id="rId45" Type="http://schemas.openxmlformats.org/officeDocument/2006/relationships/image" Target="../media/image59.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4" Type="http://schemas.openxmlformats.org/officeDocument/2006/relationships/image" Target="../media/image58.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7.png"/><Relationship Id="rId8" Type="http://schemas.openxmlformats.org/officeDocument/2006/relationships/image" Target="../media/image22.png"/><Relationship Id="rId3" Type="http://schemas.openxmlformats.org/officeDocument/2006/relationships/image" Target="../media/image17.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20" Type="http://schemas.openxmlformats.org/officeDocument/2006/relationships/image" Target="../media/image34.png"/><Relationship Id="rId41"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6F82A82-6646-4B68-8D43-8D31EFE2A417}"/>
              </a:ext>
            </a:extLst>
          </p:cNvPr>
          <p:cNvSpPr/>
          <p:nvPr/>
        </p:nvSpPr>
        <p:spPr>
          <a:xfrm>
            <a:off x="0" y="4558694"/>
            <a:ext cx="4038600" cy="9932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0696665-3E01-4D7B-B469-89A4EA8ECEBD}"/>
              </a:ext>
            </a:extLst>
          </p:cNvPr>
          <p:cNvPicPr>
            <a:picLocks noChangeAspect="1"/>
          </p:cNvPicPr>
          <p:nvPr/>
        </p:nvPicPr>
        <p:blipFill rotWithShape="1">
          <a:blip r:embed="rId2">
            <a:extLst>
              <a:ext uri="{28A0092B-C50C-407E-A947-70E740481C1C}">
                <a14:useLocalDpi xmlns:a14="http://schemas.microsoft.com/office/drawing/2010/main" val="0"/>
              </a:ext>
            </a:extLst>
          </a:blip>
          <a:srcRect l="8259" t="19119" r="9688" b="19117"/>
          <a:stretch/>
        </p:blipFill>
        <p:spPr>
          <a:xfrm>
            <a:off x="144664" y="1225809"/>
            <a:ext cx="2903336" cy="850135"/>
          </a:xfrm>
          <a:prstGeom prst="rect">
            <a:avLst/>
          </a:prstGeom>
        </p:spPr>
      </p:pic>
      <p:sp>
        <p:nvSpPr>
          <p:cNvPr id="15" name="TextBox 14">
            <a:extLst>
              <a:ext uri="{FF2B5EF4-FFF2-40B4-BE49-F238E27FC236}">
                <a16:creationId xmlns:a16="http://schemas.microsoft.com/office/drawing/2014/main" id="{56B12D66-53E1-465D-87A6-644E31BA52C3}"/>
              </a:ext>
            </a:extLst>
          </p:cNvPr>
          <p:cNvSpPr txBox="1"/>
          <p:nvPr/>
        </p:nvSpPr>
        <p:spPr>
          <a:xfrm>
            <a:off x="0" y="2032354"/>
            <a:ext cx="6809300" cy="1323439"/>
          </a:xfrm>
          <a:prstGeom prst="rect">
            <a:avLst/>
          </a:prstGeom>
          <a:noFill/>
        </p:spPr>
        <p:txBody>
          <a:bodyPr wrap="square">
            <a:spAutoFit/>
          </a:bodyPr>
          <a:lstStyle/>
          <a:p>
            <a:r>
              <a:rPr lang="en-US" sz="8000" dirty="0">
                <a:solidFill>
                  <a:srgbClr val="C49B57"/>
                </a:solidFill>
              </a:rPr>
              <a:t>WELCOME</a:t>
            </a:r>
          </a:p>
        </p:txBody>
      </p:sp>
      <p:sp>
        <p:nvSpPr>
          <p:cNvPr id="19" name="TextBox 18">
            <a:extLst>
              <a:ext uri="{FF2B5EF4-FFF2-40B4-BE49-F238E27FC236}">
                <a16:creationId xmlns:a16="http://schemas.microsoft.com/office/drawing/2014/main" id="{8207DC6E-D61B-4813-8A18-B55EAD62D871}"/>
              </a:ext>
            </a:extLst>
          </p:cNvPr>
          <p:cNvSpPr txBox="1"/>
          <p:nvPr/>
        </p:nvSpPr>
        <p:spPr>
          <a:xfrm>
            <a:off x="239299" y="3117220"/>
            <a:ext cx="5984875" cy="584775"/>
          </a:xfrm>
          <a:prstGeom prst="rect">
            <a:avLst/>
          </a:prstGeom>
          <a:noFill/>
        </p:spPr>
        <p:txBody>
          <a:bodyPr wrap="square">
            <a:spAutoFit/>
          </a:bodyPr>
          <a:lstStyle/>
          <a:p>
            <a:r>
              <a:rPr lang="en-US" sz="3200" dirty="0">
                <a:solidFill>
                  <a:schemeClr val="bg2">
                    <a:lumMod val="25000"/>
                  </a:schemeClr>
                </a:solidFill>
              </a:rPr>
              <a:t>35</a:t>
            </a:r>
            <a:r>
              <a:rPr lang="en-US" sz="3200" baseline="30000" dirty="0">
                <a:solidFill>
                  <a:schemeClr val="bg2">
                    <a:lumMod val="25000"/>
                  </a:schemeClr>
                </a:solidFill>
              </a:rPr>
              <a:t>th</a:t>
            </a:r>
            <a:r>
              <a:rPr lang="en-US" sz="3200" dirty="0">
                <a:solidFill>
                  <a:schemeClr val="bg2">
                    <a:lumMod val="25000"/>
                  </a:schemeClr>
                </a:solidFill>
              </a:rPr>
              <a:t> Annual CLE Update </a:t>
            </a:r>
          </a:p>
        </p:txBody>
      </p:sp>
      <p:sp>
        <p:nvSpPr>
          <p:cNvPr id="20" name="TextBox 19">
            <a:extLst>
              <a:ext uri="{FF2B5EF4-FFF2-40B4-BE49-F238E27FC236}">
                <a16:creationId xmlns:a16="http://schemas.microsoft.com/office/drawing/2014/main" id="{2DC0AF7C-3E6F-4072-AB70-56A32217B323}"/>
              </a:ext>
            </a:extLst>
          </p:cNvPr>
          <p:cNvSpPr txBox="1"/>
          <p:nvPr/>
        </p:nvSpPr>
        <p:spPr>
          <a:xfrm>
            <a:off x="2722460" y="3642014"/>
            <a:ext cx="2529518" cy="338554"/>
          </a:xfrm>
          <a:prstGeom prst="rect">
            <a:avLst/>
          </a:prstGeom>
          <a:noFill/>
        </p:spPr>
        <p:txBody>
          <a:bodyPr wrap="square">
            <a:spAutoFit/>
          </a:bodyPr>
          <a:lstStyle/>
          <a:p>
            <a:pPr algn="r"/>
            <a:r>
              <a:rPr lang="en-US" sz="1600" dirty="0">
                <a:solidFill>
                  <a:schemeClr val="accent3"/>
                </a:solidFill>
              </a:rPr>
              <a:t>December 9</a:t>
            </a:r>
            <a:r>
              <a:rPr lang="en-US" sz="1600" baseline="30000" dirty="0">
                <a:solidFill>
                  <a:schemeClr val="accent3"/>
                </a:solidFill>
              </a:rPr>
              <a:t>th</a:t>
            </a:r>
            <a:r>
              <a:rPr lang="en-US" sz="1600" dirty="0">
                <a:solidFill>
                  <a:schemeClr val="accent3"/>
                </a:solidFill>
              </a:rPr>
              <a:t> </a:t>
            </a:r>
          </a:p>
        </p:txBody>
      </p:sp>
      <p:sp>
        <p:nvSpPr>
          <p:cNvPr id="23" name="TextBox 22">
            <a:extLst>
              <a:ext uri="{FF2B5EF4-FFF2-40B4-BE49-F238E27FC236}">
                <a16:creationId xmlns:a16="http://schemas.microsoft.com/office/drawing/2014/main" id="{A1633C3D-FE14-4814-A272-68A2C284A179}"/>
              </a:ext>
            </a:extLst>
          </p:cNvPr>
          <p:cNvSpPr txBox="1"/>
          <p:nvPr/>
        </p:nvSpPr>
        <p:spPr>
          <a:xfrm>
            <a:off x="1751492" y="4504879"/>
            <a:ext cx="2287108" cy="702244"/>
          </a:xfrm>
          <a:prstGeom prst="rect">
            <a:avLst/>
          </a:prstGeom>
          <a:noFill/>
        </p:spPr>
        <p:txBody>
          <a:bodyPr wrap="square">
            <a:spAutoFit/>
          </a:bodyPr>
          <a:lstStyle/>
          <a:p>
            <a:pPr algn="r">
              <a:lnSpc>
                <a:spcPct val="150000"/>
              </a:lnSpc>
            </a:pPr>
            <a:r>
              <a:rPr lang="en-US" sz="1400" dirty="0">
                <a:solidFill>
                  <a:schemeClr val="bg1"/>
                </a:solidFill>
              </a:rPr>
              <a:t>Randy Carver</a:t>
            </a:r>
          </a:p>
          <a:p>
            <a:pPr algn="r">
              <a:lnSpc>
                <a:spcPct val="150000"/>
              </a:lnSpc>
            </a:pPr>
            <a:endParaRPr lang="en-US" sz="1400" dirty="0">
              <a:solidFill>
                <a:schemeClr val="bg1"/>
              </a:solidFill>
            </a:endParaRPr>
          </a:p>
        </p:txBody>
      </p:sp>
      <p:sp>
        <p:nvSpPr>
          <p:cNvPr id="24" name="TextBox 23">
            <a:extLst>
              <a:ext uri="{FF2B5EF4-FFF2-40B4-BE49-F238E27FC236}">
                <a16:creationId xmlns:a16="http://schemas.microsoft.com/office/drawing/2014/main" id="{0CF101E3-42D3-4206-A8A0-DFE43FCC5096}"/>
              </a:ext>
            </a:extLst>
          </p:cNvPr>
          <p:cNvSpPr txBox="1"/>
          <p:nvPr/>
        </p:nvSpPr>
        <p:spPr>
          <a:xfrm>
            <a:off x="304800" y="6109121"/>
            <a:ext cx="5580692" cy="215444"/>
          </a:xfrm>
          <a:prstGeom prst="rect">
            <a:avLst/>
          </a:prstGeom>
          <a:noFill/>
        </p:spPr>
        <p:txBody>
          <a:bodyPr wrap="square">
            <a:spAutoFit/>
          </a:bodyPr>
          <a:lstStyle/>
          <a:p>
            <a:r>
              <a:rPr lang="en-US" sz="800" dirty="0"/>
              <a:t>Carver Financial Services | 7473 Center St. Mentor OH 44060 | 440.974.0808 | carverfinancialservices.com</a:t>
            </a:r>
          </a:p>
        </p:txBody>
      </p:sp>
      <p:sp>
        <p:nvSpPr>
          <p:cNvPr id="25" name="TextBox 24">
            <a:extLst>
              <a:ext uri="{FF2B5EF4-FFF2-40B4-BE49-F238E27FC236}">
                <a16:creationId xmlns:a16="http://schemas.microsoft.com/office/drawing/2014/main" id="{9B20053A-7384-4285-B0A7-DEFE541F873D}"/>
              </a:ext>
            </a:extLst>
          </p:cNvPr>
          <p:cNvSpPr txBox="1"/>
          <p:nvPr/>
        </p:nvSpPr>
        <p:spPr>
          <a:xfrm>
            <a:off x="304800" y="6231285"/>
            <a:ext cx="5486400" cy="461665"/>
          </a:xfrm>
          <a:prstGeom prst="rect">
            <a:avLst/>
          </a:prstGeom>
          <a:noFill/>
        </p:spPr>
        <p:txBody>
          <a:bodyPr wrap="square">
            <a:spAutoFit/>
          </a:bodyPr>
          <a:lstStyle/>
          <a:p>
            <a:r>
              <a:rPr lang="en-US" sz="800" dirty="0"/>
              <a:t>Securities offered  through Raymond James Financial Services Inc. Member FINRA/SIPC. Investment advisory services are offered through Raymond James Financial Services Advisors, Inc. Carver Financial Services, Inc. is not a registered broker/dealer and is independent of Raymond James Financial Services.</a:t>
            </a:r>
          </a:p>
        </p:txBody>
      </p:sp>
      <p:pic>
        <p:nvPicPr>
          <p:cNvPr id="7" name="Picture 6" descr="A picture containing text, outdoor, sign&#10;&#10;Description automatically generated">
            <a:extLst>
              <a:ext uri="{FF2B5EF4-FFF2-40B4-BE49-F238E27FC236}">
                <a16:creationId xmlns:a16="http://schemas.microsoft.com/office/drawing/2014/main" id="{3BBF1DB3-83DE-4CE1-B9DF-0FFCCC9C46E1}"/>
              </a:ext>
            </a:extLst>
          </p:cNvPr>
          <p:cNvPicPr>
            <a:picLocks noChangeAspect="1"/>
          </p:cNvPicPr>
          <p:nvPr/>
        </p:nvPicPr>
        <p:blipFill rotWithShape="1">
          <a:blip r:embed="rId3">
            <a:extLst>
              <a:ext uri="{28A0092B-C50C-407E-A947-70E740481C1C}">
                <a14:useLocalDpi xmlns:a14="http://schemas.microsoft.com/office/drawing/2010/main" val="0"/>
              </a:ext>
            </a:extLst>
          </a:blip>
          <a:srcRect b="21864"/>
          <a:stretch/>
        </p:blipFill>
        <p:spPr>
          <a:xfrm>
            <a:off x="7048599" y="730334"/>
            <a:ext cx="4784430" cy="5358546"/>
          </a:xfrm>
          <a:prstGeom prst="rect">
            <a:avLst/>
          </a:prstGeom>
        </p:spPr>
      </p:pic>
    </p:spTree>
    <p:extLst>
      <p:ext uri="{BB962C8B-B14F-4D97-AF65-F5344CB8AC3E}">
        <p14:creationId xmlns:p14="http://schemas.microsoft.com/office/powerpoint/2010/main" val="954462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582C7C-5923-40A0-BC18-338D9126B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30BE004-C592-4314-823B-FD8F53527808}"/>
              </a:ext>
            </a:extLst>
          </p:cNvPr>
          <p:cNvSpPr/>
          <p:nvPr/>
        </p:nvSpPr>
        <p:spPr>
          <a:xfrm>
            <a:off x="0" y="0"/>
            <a:ext cx="12192000" cy="6858000"/>
          </a:xfrm>
          <a:prstGeom prst="rect">
            <a:avLst/>
          </a:prstGeom>
          <a:gradFill>
            <a:gsLst>
              <a:gs pos="0">
                <a:schemeClr val="accent1"/>
              </a:gs>
              <a:gs pos="100000">
                <a:schemeClr val="accent1">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ircle: Hollow 2">
            <a:extLst>
              <a:ext uri="{FF2B5EF4-FFF2-40B4-BE49-F238E27FC236}">
                <a16:creationId xmlns:a16="http://schemas.microsoft.com/office/drawing/2014/main" id="{0FB1AC30-D0C0-474E-A22A-A284D6E61FE5}"/>
              </a:ext>
            </a:extLst>
          </p:cNvPr>
          <p:cNvSpPr/>
          <p:nvPr/>
        </p:nvSpPr>
        <p:spPr>
          <a:xfrm>
            <a:off x="10195643" y="4665630"/>
            <a:ext cx="2772696" cy="2772696"/>
          </a:xfrm>
          <a:prstGeom prst="don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9BDD948D-DFCC-4F99-A569-748768CD6E51}"/>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D9D96AA-6892-48CA-8A80-9ED9F92C9189}"/>
              </a:ext>
            </a:extLst>
          </p:cNvPr>
          <p:cNvSpPr txBox="1"/>
          <p:nvPr/>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6" name="Straight Connector 5">
            <a:extLst>
              <a:ext uri="{FF2B5EF4-FFF2-40B4-BE49-F238E27FC236}">
                <a16:creationId xmlns:a16="http://schemas.microsoft.com/office/drawing/2014/main" id="{F9C58E11-503F-4253-9E93-00F802A71C5D}"/>
              </a:ext>
            </a:extLst>
          </p:cNvPr>
          <p:cNvCxnSpPr>
            <a:cxnSpLocks/>
          </p:cNvCxnSpPr>
          <p:nvPr/>
        </p:nvCxnSpPr>
        <p:spPr>
          <a:xfrm flipV="1">
            <a:off x="-3335" y="6629400"/>
            <a:ext cx="3352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8843F9D-041A-4900-A887-110F83E8E447}"/>
              </a:ext>
            </a:extLst>
          </p:cNvPr>
          <p:cNvSpPr txBox="1"/>
          <p:nvPr/>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10</a:t>
            </a:fld>
            <a:endParaRPr lang="en-US" sz="1050" b="1" dirty="0">
              <a:latin typeface="+mn-lt"/>
            </a:endParaRPr>
          </a:p>
        </p:txBody>
      </p:sp>
      <p:grpSp>
        <p:nvGrpSpPr>
          <p:cNvPr id="9" name="Group 8">
            <a:extLst>
              <a:ext uri="{FF2B5EF4-FFF2-40B4-BE49-F238E27FC236}">
                <a16:creationId xmlns:a16="http://schemas.microsoft.com/office/drawing/2014/main" id="{AB8E8798-1A30-4690-BFC0-CED19FCEAC17}"/>
              </a:ext>
            </a:extLst>
          </p:cNvPr>
          <p:cNvGrpSpPr/>
          <p:nvPr/>
        </p:nvGrpSpPr>
        <p:grpSpPr>
          <a:xfrm rot="14481259" flipH="1">
            <a:off x="-304433" y="-403190"/>
            <a:ext cx="1606494" cy="1606494"/>
            <a:chOff x="-464538" y="-1583065"/>
            <a:chExt cx="2483838" cy="2483838"/>
          </a:xfrm>
        </p:grpSpPr>
        <p:sp>
          <p:nvSpPr>
            <p:cNvPr id="10" name="Oval 9">
              <a:extLst>
                <a:ext uri="{FF2B5EF4-FFF2-40B4-BE49-F238E27FC236}">
                  <a16:creationId xmlns:a16="http://schemas.microsoft.com/office/drawing/2014/main" id="{D32F88BE-431F-4088-A7C5-4C0ECE28786C}"/>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FB878C5-7A65-43DD-9D28-F9C0EE6F94E8}"/>
                </a:ext>
              </a:extLst>
            </p:cNvPr>
            <p:cNvSpPr/>
            <p:nvPr/>
          </p:nvSpPr>
          <p:spPr>
            <a:xfrm>
              <a:off x="1662743" y="242282"/>
              <a:ext cx="261308" cy="261308"/>
            </a:xfrm>
            <a:prstGeom prst="ellipse">
              <a:avLst/>
            </a:prstGeom>
            <a:solidFill>
              <a:srgbClr val="C49B57"/>
            </a:solid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6748F47-486C-4A4F-8004-6D15BB571009}"/>
              </a:ext>
            </a:extLst>
          </p:cNvPr>
          <p:cNvSpPr txBox="1"/>
          <p:nvPr/>
        </p:nvSpPr>
        <p:spPr>
          <a:xfrm>
            <a:off x="324657" y="1451704"/>
            <a:ext cx="2494743" cy="1200329"/>
          </a:xfrm>
          <a:prstGeom prst="rect">
            <a:avLst/>
          </a:prstGeom>
          <a:noFill/>
        </p:spPr>
        <p:txBody>
          <a:bodyPr wrap="square">
            <a:spAutoFit/>
          </a:bodyPr>
          <a:lstStyle/>
          <a:p>
            <a:r>
              <a:rPr lang="en-US" sz="7200" dirty="0">
                <a:solidFill>
                  <a:schemeClr val="bg1"/>
                </a:solidFill>
                <a:latin typeface="+mj-lt"/>
              </a:rPr>
              <a:t>96% </a:t>
            </a:r>
          </a:p>
        </p:txBody>
      </p:sp>
      <p:cxnSp>
        <p:nvCxnSpPr>
          <p:cNvPr id="12" name="Straight Connector 11">
            <a:extLst>
              <a:ext uri="{FF2B5EF4-FFF2-40B4-BE49-F238E27FC236}">
                <a16:creationId xmlns:a16="http://schemas.microsoft.com/office/drawing/2014/main" id="{151B4E32-1C5F-4915-9F59-D2D0C4AE8F0A}"/>
              </a:ext>
            </a:extLst>
          </p:cNvPr>
          <p:cNvCxnSpPr>
            <a:cxnSpLocks/>
          </p:cNvCxnSpPr>
          <p:nvPr/>
        </p:nvCxnSpPr>
        <p:spPr>
          <a:xfrm>
            <a:off x="0" y="2745368"/>
            <a:ext cx="2654300" cy="0"/>
          </a:xfrm>
          <a:prstGeom prst="line">
            <a:avLst/>
          </a:prstGeom>
          <a:ln w="38100">
            <a:solidFill>
              <a:srgbClr val="C49B5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20B2D3-B923-4F5F-9C75-1F9F391076F9}"/>
              </a:ext>
            </a:extLst>
          </p:cNvPr>
          <p:cNvSpPr txBox="1"/>
          <p:nvPr/>
        </p:nvSpPr>
        <p:spPr>
          <a:xfrm>
            <a:off x="331945" y="2838702"/>
            <a:ext cx="6657974" cy="369332"/>
          </a:xfrm>
          <a:prstGeom prst="rect">
            <a:avLst/>
          </a:prstGeom>
          <a:noFill/>
        </p:spPr>
        <p:txBody>
          <a:bodyPr wrap="square">
            <a:spAutoFit/>
          </a:bodyPr>
          <a:lstStyle/>
          <a:p>
            <a:r>
              <a:rPr lang="en-US" dirty="0">
                <a:solidFill>
                  <a:schemeClr val="bg1"/>
                </a:solidFill>
              </a:rPr>
              <a:t>Of market gains came from just 0.9% of trading days</a:t>
            </a:r>
          </a:p>
        </p:txBody>
      </p:sp>
      <p:sp>
        <p:nvSpPr>
          <p:cNvPr id="21" name="TextBox 20">
            <a:extLst>
              <a:ext uri="{FF2B5EF4-FFF2-40B4-BE49-F238E27FC236}">
                <a16:creationId xmlns:a16="http://schemas.microsoft.com/office/drawing/2014/main" id="{4D43E912-53E8-4C01-8D3F-E32609AD41DF}"/>
              </a:ext>
            </a:extLst>
          </p:cNvPr>
          <p:cNvSpPr txBox="1"/>
          <p:nvPr/>
        </p:nvSpPr>
        <p:spPr>
          <a:xfrm>
            <a:off x="324657" y="3465301"/>
            <a:ext cx="2494743" cy="1200329"/>
          </a:xfrm>
          <a:prstGeom prst="rect">
            <a:avLst/>
          </a:prstGeom>
          <a:noFill/>
        </p:spPr>
        <p:txBody>
          <a:bodyPr wrap="square">
            <a:spAutoFit/>
          </a:bodyPr>
          <a:lstStyle/>
          <a:p>
            <a:r>
              <a:rPr lang="en-US" sz="7200" dirty="0">
                <a:solidFill>
                  <a:schemeClr val="bg1"/>
                </a:solidFill>
                <a:latin typeface="+mj-lt"/>
              </a:rPr>
              <a:t>135</a:t>
            </a:r>
          </a:p>
        </p:txBody>
      </p:sp>
      <p:cxnSp>
        <p:nvCxnSpPr>
          <p:cNvPr id="22" name="Straight Connector 21">
            <a:extLst>
              <a:ext uri="{FF2B5EF4-FFF2-40B4-BE49-F238E27FC236}">
                <a16:creationId xmlns:a16="http://schemas.microsoft.com/office/drawing/2014/main" id="{223CD99B-321E-4719-BACF-DEDB5A078419}"/>
              </a:ext>
            </a:extLst>
          </p:cNvPr>
          <p:cNvCxnSpPr>
            <a:cxnSpLocks/>
          </p:cNvCxnSpPr>
          <p:nvPr/>
        </p:nvCxnSpPr>
        <p:spPr>
          <a:xfrm>
            <a:off x="0" y="4758965"/>
            <a:ext cx="2654300" cy="0"/>
          </a:xfrm>
          <a:prstGeom prst="line">
            <a:avLst/>
          </a:prstGeom>
          <a:ln w="38100">
            <a:solidFill>
              <a:srgbClr val="C49B57"/>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EB10E06-D75B-4470-94CE-BE98DC08F9DB}"/>
              </a:ext>
            </a:extLst>
          </p:cNvPr>
          <p:cNvSpPr txBox="1"/>
          <p:nvPr/>
        </p:nvSpPr>
        <p:spPr>
          <a:xfrm>
            <a:off x="331945" y="4852299"/>
            <a:ext cx="6657974" cy="553998"/>
          </a:xfrm>
          <a:prstGeom prst="rect">
            <a:avLst/>
          </a:prstGeom>
          <a:noFill/>
        </p:spPr>
        <p:txBody>
          <a:bodyPr wrap="square">
            <a:spAutoFit/>
          </a:bodyPr>
          <a:lstStyle/>
          <a:p>
            <a:r>
              <a:rPr lang="en-US" dirty="0">
                <a:solidFill>
                  <a:schemeClr val="bg1"/>
                </a:solidFill>
              </a:rPr>
              <a:t>Just 135 Days out of 14,830 Days</a:t>
            </a:r>
            <a:br>
              <a:rPr lang="en-US" dirty="0">
                <a:solidFill>
                  <a:schemeClr val="bg1"/>
                </a:solidFill>
              </a:rPr>
            </a:br>
            <a:r>
              <a:rPr lang="en-US" sz="1200" dirty="0">
                <a:solidFill>
                  <a:schemeClr val="bg1"/>
                </a:solidFill>
              </a:rPr>
              <a:t>From 1963 – 2004</a:t>
            </a:r>
            <a:endParaRPr lang="en-US" dirty="0">
              <a:solidFill>
                <a:schemeClr val="bg1"/>
              </a:solidFill>
            </a:endParaRPr>
          </a:p>
        </p:txBody>
      </p:sp>
    </p:spTree>
    <p:extLst>
      <p:ext uri="{BB962C8B-B14F-4D97-AF65-F5344CB8AC3E}">
        <p14:creationId xmlns:p14="http://schemas.microsoft.com/office/powerpoint/2010/main" val="2985682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89214DFC-A8DE-4453-89CC-FA4CF10E1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736" y="0"/>
            <a:ext cx="7926527" cy="6858000"/>
          </a:xfrm>
          <a:prstGeom prst="rect">
            <a:avLst/>
          </a:prstGeom>
        </p:spPr>
      </p:pic>
      <p:sp>
        <p:nvSpPr>
          <p:cNvPr id="4" name="TextBox 3">
            <a:extLst>
              <a:ext uri="{FF2B5EF4-FFF2-40B4-BE49-F238E27FC236}">
                <a16:creationId xmlns:a16="http://schemas.microsoft.com/office/drawing/2014/main" id="{B9FB8659-8377-4A34-AF89-7C7465C6D4ED}"/>
              </a:ext>
            </a:extLst>
          </p:cNvPr>
          <p:cNvSpPr txBox="1"/>
          <p:nvPr/>
        </p:nvSpPr>
        <p:spPr>
          <a:xfrm>
            <a:off x="11671755" y="6483550"/>
            <a:ext cx="6096000" cy="253916"/>
          </a:xfrm>
          <a:prstGeom prst="rect">
            <a:avLst/>
          </a:prstGeom>
          <a:noFill/>
        </p:spPr>
        <p:txBody>
          <a:bodyPr wrap="square">
            <a:spAutoFit/>
          </a:bodyPr>
          <a:lstStyle/>
          <a:p>
            <a:fld id="{6C81A14C-9A46-4F66-8172-C3DC8B2510E0}" type="slidenum">
              <a:rPr lang="en-US" sz="1050" b="1" smtClean="0">
                <a:latin typeface="Montserrat (Body)"/>
              </a:rPr>
              <a:pPr/>
              <a:t>11</a:t>
            </a:fld>
            <a:endParaRPr lang="en-US" sz="1050" dirty="0">
              <a:latin typeface="Montserrat (Body)"/>
            </a:endParaRPr>
          </a:p>
        </p:txBody>
      </p:sp>
    </p:spTree>
    <p:extLst>
      <p:ext uri="{BB962C8B-B14F-4D97-AF65-F5344CB8AC3E}">
        <p14:creationId xmlns:p14="http://schemas.microsoft.com/office/powerpoint/2010/main" val="1603675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0B152359-4009-409F-9DB6-C13F924F2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680" y="0"/>
            <a:ext cx="8795516" cy="6849413"/>
          </a:xfrm>
          <a:prstGeom prst="rect">
            <a:avLst/>
          </a:prstGeom>
        </p:spPr>
      </p:pic>
      <p:sp>
        <p:nvSpPr>
          <p:cNvPr id="4" name="TextBox 3">
            <a:extLst>
              <a:ext uri="{FF2B5EF4-FFF2-40B4-BE49-F238E27FC236}">
                <a16:creationId xmlns:a16="http://schemas.microsoft.com/office/drawing/2014/main" id="{B33977F0-5B56-45C4-B74D-DE3B779DB07B}"/>
              </a:ext>
            </a:extLst>
          </p:cNvPr>
          <p:cNvSpPr txBox="1"/>
          <p:nvPr/>
        </p:nvSpPr>
        <p:spPr>
          <a:xfrm>
            <a:off x="11641393" y="6383282"/>
            <a:ext cx="6096000" cy="253916"/>
          </a:xfrm>
          <a:prstGeom prst="rect">
            <a:avLst/>
          </a:prstGeom>
          <a:noFill/>
        </p:spPr>
        <p:txBody>
          <a:bodyPr wrap="square">
            <a:spAutoFit/>
          </a:bodyPr>
          <a:lstStyle/>
          <a:p>
            <a:fld id="{6C81A14C-9A46-4F66-8172-C3DC8B2510E0}" type="slidenum">
              <a:rPr lang="en-US" sz="1050" b="1" smtClean="0">
                <a:latin typeface="Montserrat (Body)"/>
              </a:rPr>
              <a:pPr/>
              <a:t>12</a:t>
            </a:fld>
            <a:endParaRPr lang="en-US" sz="1050" dirty="0">
              <a:latin typeface="Montserrat (Body)"/>
            </a:endParaRPr>
          </a:p>
        </p:txBody>
      </p:sp>
    </p:spTree>
    <p:extLst>
      <p:ext uri="{BB962C8B-B14F-4D97-AF65-F5344CB8AC3E}">
        <p14:creationId xmlns:p14="http://schemas.microsoft.com/office/powerpoint/2010/main" val="43609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9BE379-F1F1-43EF-B542-34CC0D2E3D20}"/>
              </a:ext>
            </a:extLst>
          </p:cNvPr>
          <p:cNvSpPr txBox="1"/>
          <p:nvPr/>
        </p:nvSpPr>
        <p:spPr>
          <a:xfrm>
            <a:off x="180975" y="2343151"/>
            <a:ext cx="36337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chemeClr val="bg2">
                    <a:lumMod val="50000"/>
                  </a:schemeClr>
                </a:solidFill>
                <a:latin typeface="Montserrat" panose="00000500000000000000" pitchFamily="2" charset="0"/>
                <a:ea typeface="+mj-ea"/>
                <a:cs typeface="+mj-cs"/>
              </a:rPr>
              <a:t>2023 Tax Proposal and Budget </a:t>
            </a:r>
          </a:p>
        </p:txBody>
      </p:sp>
      <p:pic>
        <p:nvPicPr>
          <p:cNvPr id="8" name="Picture 7">
            <a:extLst>
              <a:ext uri="{FF2B5EF4-FFF2-40B4-BE49-F238E27FC236}">
                <a16:creationId xmlns:a16="http://schemas.microsoft.com/office/drawing/2014/main" id="{18BEC8D2-66BC-46B3-B15A-20126AA9C1BB}"/>
              </a:ext>
            </a:extLst>
          </p:cNvPr>
          <p:cNvPicPr>
            <a:picLocks noChangeAspect="1"/>
          </p:cNvPicPr>
          <p:nvPr/>
        </p:nvPicPr>
        <p:blipFill rotWithShape="1">
          <a:blip r:embed="rId3">
            <a:extLst>
              <a:ext uri="{28A0092B-C50C-407E-A947-70E740481C1C}">
                <a14:useLocalDpi xmlns:a14="http://schemas.microsoft.com/office/drawing/2010/main" val="0"/>
              </a:ext>
            </a:extLst>
          </a:blip>
          <a:srcRect t="18213" b="3549"/>
          <a:stretch/>
        </p:blipFill>
        <p:spPr>
          <a:xfrm>
            <a:off x="2752725" y="338715"/>
            <a:ext cx="6686549" cy="203503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a:extLst>
              <a:ext uri="{FF2B5EF4-FFF2-40B4-BE49-F238E27FC236}">
                <a16:creationId xmlns:a16="http://schemas.microsoft.com/office/drawing/2014/main" id="{454126C7-3029-4FC7-A630-A3BEBA1FD003}"/>
              </a:ext>
            </a:extLst>
          </p:cNvPr>
          <p:cNvSpPr txBox="1"/>
          <p:nvPr/>
        </p:nvSpPr>
        <p:spPr>
          <a:xfrm>
            <a:off x="3557232" y="3095627"/>
            <a:ext cx="8453793" cy="2452687"/>
          </a:xfrm>
          <a:prstGeom prst="rect">
            <a:avLst/>
          </a:prstGeom>
        </p:spPr>
        <p:txBody>
          <a:bodyPr vert="horz" lIns="91440" tIns="45720" rIns="91440" bIns="45720" rtlCol="0" anchor="ctr">
            <a:noAutofit/>
          </a:bodyPr>
          <a:lstStyle/>
          <a:p>
            <a:pPr fontAlgn="base">
              <a:lnSpc>
                <a:spcPct val="90000"/>
              </a:lnSpc>
              <a:spcAft>
                <a:spcPts val="600"/>
              </a:spcAft>
            </a:pPr>
            <a:r>
              <a:rPr lang="en-US" b="1" i="0" dirty="0">
                <a:solidFill>
                  <a:schemeClr val="bg2">
                    <a:lumMod val="25000"/>
                  </a:schemeClr>
                </a:solidFill>
                <a:effectLst/>
                <a:latin typeface="Montserrat" panose="00000500000000000000" pitchFamily="2" charset="0"/>
              </a:rPr>
              <a:t>The major tax proposals include:</a:t>
            </a:r>
          </a:p>
          <a:p>
            <a:pPr indent="-228600" fontAlgn="base">
              <a:lnSpc>
                <a:spcPct val="90000"/>
              </a:lnSpc>
              <a:spcAft>
                <a:spcPts val="600"/>
              </a:spcAft>
              <a:buFont typeface="Arial" panose="020B0604020202020204" pitchFamily="34" charset="0"/>
              <a:buChar char="•"/>
            </a:pPr>
            <a:endParaRPr lang="en-US" sz="1600" b="1" i="0" dirty="0">
              <a:effectLst/>
              <a:latin typeface="Montserrat" panose="00000500000000000000" pitchFamily="2" charset="0"/>
            </a:endParaRPr>
          </a:p>
          <a:p>
            <a:pPr indent="-228600" fontAlgn="base">
              <a:lnSpc>
                <a:spcPct val="90000"/>
              </a:lnSpc>
              <a:spcAft>
                <a:spcPts val="600"/>
              </a:spcAft>
              <a:buFont typeface="Arial" panose="020B0604020202020204" pitchFamily="34" charset="0"/>
              <a:buChar char="•"/>
            </a:pPr>
            <a:r>
              <a:rPr lang="en-US" sz="1600" dirty="0">
                <a:latin typeface="Montserrat" panose="00000500000000000000" pitchFamily="2" charset="0"/>
              </a:rPr>
              <a:t> C</a:t>
            </a:r>
            <a:r>
              <a:rPr lang="en-US" sz="1600" b="0" i="0" dirty="0">
                <a:effectLst/>
                <a:latin typeface="Montserrat" panose="00000500000000000000" pitchFamily="2" charset="0"/>
              </a:rPr>
              <a:t>orporate income, and capital gains income</a:t>
            </a:r>
          </a:p>
          <a:p>
            <a:pPr indent="-228600" fontAlgn="base">
              <a:lnSpc>
                <a:spcPct val="90000"/>
              </a:lnSpc>
              <a:spcAft>
                <a:spcPts val="600"/>
              </a:spcAft>
              <a:buFont typeface="Arial" panose="020B0604020202020204" pitchFamily="34" charset="0"/>
              <a:buChar char="•"/>
            </a:pPr>
            <a:endParaRPr lang="en-US" sz="1600" b="0" i="0" dirty="0">
              <a:effectLst/>
              <a:latin typeface="Montserrat" panose="00000500000000000000" pitchFamily="2" charset="0"/>
            </a:endParaRPr>
          </a:p>
          <a:p>
            <a:pPr indent="-228600" fontAlgn="base">
              <a:lnSpc>
                <a:spcPct val="90000"/>
              </a:lnSpc>
              <a:spcAft>
                <a:spcPts val="600"/>
              </a:spcAft>
              <a:buFont typeface="Arial" panose="020B0604020202020204" pitchFamily="34" charset="0"/>
              <a:buChar char="•"/>
            </a:pPr>
            <a:r>
              <a:rPr lang="en-US" sz="1600" b="0" i="0" dirty="0">
                <a:effectLst/>
                <a:latin typeface="Montserrat" panose="00000500000000000000" pitchFamily="2" charset="0"/>
              </a:rPr>
              <a:t> Ending step-up in basis by making death a taxable event</a:t>
            </a:r>
          </a:p>
          <a:p>
            <a:pPr indent="-228600" fontAlgn="base">
              <a:lnSpc>
                <a:spcPct val="90000"/>
              </a:lnSpc>
              <a:spcAft>
                <a:spcPts val="600"/>
              </a:spcAft>
              <a:buFont typeface="Arial" panose="020B0604020202020204" pitchFamily="34" charset="0"/>
              <a:buChar char="•"/>
            </a:pPr>
            <a:endParaRPr lang="en-US" sz="1600" b="0" i="0" dirty="0">
              <a:effectLst/>
              <a:latin typeface="Montserrat" panose="00000500000000000000" pitchFamily="2" charset="0"/>
            </a:endParaRPr>
          </a:p>
          <a:p>
            <a:pPr indent="-228600" fontAlgn="base">
              <a:lnSpc>
                <a:spcPct val="90000"/>
              </a:lnSpc>
              <a:spcAft>
                <a:spcPts val="600"/>
              </a:spcAft>
              <a:buFont typeface="Arial" panose="020B0604020202020204" pitchFamily="34" charset="0"/>
              <a:buChar char="•"/>
            </a:pPr>
            <a:r>
              <a:rPr lang="en-US" sz="1600" b="0" i="0" dirty="0">
                <a:effectLst/>
                <a:latin typeface="Montserrat" panose="00000500000000000000" pitchFamily="2" charset="0"/>
              </a:rPr>
              <a:t> Expanding the base of the Net Investment Income Tax (NIIT) to apply to active pass-through income and making the active pass-through business loss limitation permanent</a:t>
            </a:r>
          </a:p>
          <a:p>
            <a:pPr indent="-228600" fontAlgn="base">
              <a:lnSpc>
                <a:spcPct val="90000"/>
              </a:lnSpc>
              <a:spcAft>
                <a:spcPts val="600"/>
              </a:spcAft>
              <a:buFont typeface="Arial" panose="020B0604020202020204" pitchFamily="34" charset="0"/>
              <a:buChar char="•"/>
            </a:pPr>
            <a:endParaRPr lang="en-US" sz="1600" b="0" i="0" dirty="0">
              <a:effectLst/>
              <a:latin typeface="Montserrat" panose="00000500000000000000" pitchFamily="2" charset="0"/>
            </a:endParaRPr>
          </a:p>
          <a:p>
            <a:pPr indent="-228600" fontAlgn="base">
              <a:lnSpc>
                <a:spcPct val="90000"/>
              </a:lnSpc>
              <a:spcAft>
                <a:spcPts val="600"/>
              </a:spcAft>
              <a:buFont typeface="Arial" panose="020B0604020202020204" pitchFamily="34" charset="0"/>
              <a:buChar char="•"/>
            </a:pPr>
            <a:r>
              <a:rPr lang="en-US" sz="1600" b="0" i="0" dirty="0">
                <a:effectLst/>
                <a:latin typeface="Montserrat" panose="00000500000000000000" pitchFamily="2" charset="0"/>
              </a:rPr>
              <a:t> Major changes to international taxation</a:t>
            </a:r>
            <a:endParaRPr lang="en-US" sz="1600" dirty="0">
              <a:latin typeface="Montserrat" panose="00000500000000000000" pitchFamily="2" charset="0"/>
            </a:endParaRPr>
          </a:p>
          <a:p>
            <a:pPr marL="285750" indent="-228600" fontAlgn="base">
              <a:lnSpc>
                <a:spcPct val="90000"/>
              </a:lnSpc>
              <a:spcAft>
                <a:spcPts val="600"/>
              </a:spcAft>
              <a:buFont typeface="Arial" panose="020B0604020202020204" pitchFamily="34" charset="0"/>
              <a:buChar char="•"/>
            </a:pPr>
            <a:endParaRPr lang="en-US" sz="1600" b="0" i="0" dirty="0">
              <a:effectLst/>
              <a:latin typeface="Montserrat" panose="00000500000000000000" pitchFamily="2" charset="0"/>
            </a:endParaRPr>
          </a:p>
          <a:p>
            <a:pPr indent="-228600" fontAlgn="base">
              <a:lnSpc>
                <a:spcPct val="90000"/>
              </a:lnSpc>
              <a:spcAft>
                <a:spcPts val="600"/>
              </a:spcAft>
              <a:buFont typeface="Arial" panose="020B0604020202020204" pitchFamily="34" charset="0"/>
              <a:buChar char="•"/>
            </a:pPr>
            <a:r>
              <a:rPr lang="en-US" sz="1600" dirty="0">
                <a:latin typeface="Montserrat" panose="00000500000000000000" pitchFamily="2" charset="0"/>
              </a:rPr>
              <a:t> A </a:t>
            </a:r>
            <a:r>
              <a:rPr lang="en-US" sz="1600" b="0" i="0" dirty="0">
                <a:effectLst/>
                <a:latin typeface="Montserrat" panose="00000500000000000000" pitchFamily="2" charset="0"/>
              </a:rPr>
              <a:t>laundry list of new minimum taxes for individuals, businesses, and international corporations</a:t>
            </a:r>
          </a:p>
        </p:txBody>
      </p:sp>
      <p:grpSp>
        <p:nvGrpSpPr>
          <p:cNvPr id="11" name="Group 10">
            <a:extLst>
              <a:ext uri="{FF2B5EF4-FFF2-40B4-BE49-F238E27FC236}">
                <a16:creationId xmlns:a16="http://schemas.microsoft.com/office/drawing/2014/main" id="{26D2D4A2-B52E-4C1C-88B8-5EA2F852F8B8}"/>
              </a:ext>
            </a:extLst>
          </p:cNvPr>
          <p:cNvGrpSpPr/>
          <p:nvPr/>
        </p:nvGrpSpPr>
        <p:grpSpPr>
          <a:xfrm>
            <a:off x="-800840" y="4657726"/>
            <a:ext cx="2483838" cy="2483838"/>
            <a:chOff x="-464538" y="-1583065"/>
            <a:chExt cx="2483838" cy="2483838"/>
          </a:xfrm>
        </p:grpSpPr>
        <p:sp>
          <p:nvSpPr>
            <p:cNvPr id="12" name="Oval 11">
              <a:extLst>
                <a:ext uri="{FF2B5EF4-FFF2-40B4-BE49-F238E27FC236}">
                  <a16:creationId xmlns:a16="http://schemas.microsoft.com/office/drawing/2014/main" id="{49B818AB-9DE5-4F65-9ADF-613588F61CEE}"/>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78ECB39-F741-4C36-B11B-FB12F2F42CC2}"/>
                </a:ext>
              </a:extLst>
            </p:cNvPr>
            <p:cNvSpPr/>
            <p:nvPr/>
          </p:nvSpPr>
          <p:spPr>
            <a:xfrm>
              <a:off x="1662743" y="242282"/>
              <a:ext cx="261308" cy="261308"/>
            </a:xfrm>
            <a:prstGeom prst="ellipse">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2A6D2950-4799-4B64-A42C-525E27391DDC}"/>
              </a:ext>
            </a:extLst>
          </p:cNvPr>
          <p:cNvGrpSpPr/>
          <p:nvPr/>
        </p:nvGrpSpPr>
        <p:grpSpPr>
          <a:xfrm rot="7118741">
            <a:off x="11207778" y="1916142"/>
            <a:ext cx="1606494" cy="1606494"/>
            <a:chOff x="-464538" y="-1583065"/>
            <a:chExt cx="2483838" cy="2483838"/>
          </a:xfrm>
        </p:grpSpPr>
        <p:sp>
          <p:nvSpPr>
            <p:cNvPr id="17" name="Oval 16">
              <a:extLst>
                <a:ext uri="{FF2B5EF4-FFF2-40B4-BE49-F238E27FC236}">
                  <a16:creationId xmlns:a16="http://schemas.microsoft.com/office/drawing/2014/main" id="{FADDE684-6896-4B5A-991D-61C087FFCFFC}"/>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3FEEF-9C38-453C-A7A0-BC6459CBBDB8}"/>
                </a:ext>
              </a:extLst>
            </p:cNvPr>
            <p:cNvSpPr/>
            <p:nvPr/>
          </p:nvSpPr>
          <p:spPr>
            <a:xfrm>
              <a:off x="1662743" y="242282"/>
              <a:ext cx="261308" cy="261308"/>
            </a:xfrm>
            <a:prstGeom prst="ellipse">
              <a:avLst/>
            </a:prstGeom>
            <a:solidFill>
              <a:srgbClr val="C49B57"/>
            </a:solid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606A5399-B1C1-4626-B983-6CBFCF13D60F}"/>
              </a:ext>
            </a:extLst>
          </p:cNvPr>
          <p:cNvGrpSpPr/>
          <p:nvPr/>
        </p:nvGrpSpPr>
        <p:grpSpPr>
          <a:xfrm>
            <a:off x="-603921" y="-854450"/>
            <a:ext cx="2483838" cy="2483838"/>
            <a:chOff x="-464538" y="-1583065"/>
            <a:chExt cx="2483838" cy="2483838"/>
          </a:xfrm>
        </p:grpSpPr>
        <p:sp>
          <p:nvSpPr>
            <p:cNvPr id="21" name="Oval 20">
              <a:extLst>
                <a:ext uri="{FF2B5EF4-FFF2-40B4-BE49-F238E27FC236}">
                  <a16:creationId xmlns:a16="http://schemas.microsoft.com/office/drawing/2014/main" id="{9324CD3A-B6D1-4C5D-B6E5-0E2CAAD4A24F}"/>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AAD397-DCA4-4A96-9EE0-98882BB59C37}"/>
                </a:ext>
              </a:extLst>
            </p:cNvPr>
            <p:cNvSpPr/>
            <p:nvPr/>
          </p:nvSpPr>
          <p:spPr>
            <a:xfrm>
              <a:off x="1662743" y="242282"/>
              <a:ext cx="261308" cy="261308"/>
            </a:xfrm>
            <a:prstGeom prst="ellipse">
              <a:avLst/>
            </a:prstGeom>
            <a:solidFill>
              <a:srgbClr val="C49B57"/>
            </a:solid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4309D223-E0EC-4901-AD4A-08E30BC30227}"/>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Body)"/>
                <a:ea typeface="+mn-ea"/>
                <a:cs typeface="+mn-cs"/>
              </a:rPr>
              <a:t>                                                                                                                                                                                                                                                                                                                </a:t>
            </a:r>
            <a:fld id="{6C81A14C-9A46-4F66-8172-C3DC8B2510E0}" type="slidenum">
              <a:rPr kumimoji="0" lang="en-US" sz="1050" b="1" i="0" u="none" strike="noStrike" kern="1200" cap="none" spc="0" normalizeH="0" baseline="0" noProof="0" smtClean="0">
                <a:ln>
                  <a:noFill/>
                </a:ln>
                <a:solidFill>
                  <a:prstClr val="black"/>
                </a:solidFill>
                <a:effectLst/>
                <a:uLnTx/>
                <a:uFillTx/>
                <a:latin typeface="Montserrat (Bod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lang="en-US" dirty="0"/>
          </a:p>
        </p:txBody>
      </p:sp>
      <p:sp>
        <p:nvSpPr>
          <p:cNvPr id="23" name="TextBox 22">
            <a:extLst>
              <a:ext uri="{FF2B5EF4-FFF2-40B4-BE49-F238E27FC236}">
                <a16:creationId xmlns:a16="http://schemas.microsoft.com/office/drawing/2014/main" id="{81079752-0F9B-4905-9A4B-8413B18A561D}"/>
              </a:ext>
            </a:extLst>
          </p:cNvPr>
          <p:cNvSpPr txBox="1"/>
          <p:nvPr/>
        </p:nvSpPr>
        <p:spPr>
          <a:xfrm>
            <a:off x="304800" y="6521678"/>
            <a:ext cx="2773680" cy="215444"/>
          </a:xfrm>
          <a:prstGeom prst="rect">
            <a:avLst/>
          </a:prstGeom>
          <a:noFill/>
        </p:spPr>
        <p:txBody>
          <a:bodyPr wrap="square">
            <a:spAutoFit/>
          </a:bodyPr>
          <a:lstStyle/>
          <a:p>
            <a:r>
              <a:rPr lang="en-US" sz="800" spc="300" dirty="0">
                <a:solidFill>
                  <a:prstClr val="black"/>
                </a:solidFill>
                <a:latin typeface="Montserrat ExtraBold"/>
              </a:rPr>
              <a:t>CARVER FINANCIAL SERVICES</a:t>
            </a:r>
          </a:p>
        </p:txBody>
      </p:sp>
      <p:cxnSp>
        <p:nvCxnSpPr>
          <p:cNvPr id="24" name="Straight Connector 23">
            <a:extLst>
              <a:ext uri="{FF2B5EF4-FFF2-40B4-BE49-F238E27FC236}">
                <a16:creationId xmlns:a16="http://schemas.microsoft.com/office/drawing/2014/main" id="{9FBFEF2C-1AE9-403E-AF4D-4483BD057AC5}"/>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412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xfrm>
            <a:off x="517786" y="615288"/>
            <a:ext cx="8287115" cy="706031"/>
          </a:xfrm>
        </p:spPr>
        <p:txBody>
          <a:bodyPr/>
          <a:lstStyle>
            <a:defPPr>
              <a:defRPr lang="en-US"/>
            </a:defPPr>
            <a:lvl1pPr algn="ctr" rtl="0" fontAlgn="base">
              <a:spcBef>
                <a:spcPct val="0"/>
              </a:spcBef>
              <a:spcAft>
                <a:spcPct val="0"/>
              </a:spcAft>
              <a:defRPr sz="1765" kern="1200">
                <a:solidFill>
                  <a:schemeClr val="tx1"/>
                </a:solidFill>
                <a:latin typeface="Gotham C2 Text" pitchFamily="50" charset="0"/>
                <a:ea typeface="ＭＳ Ｐゴシック" charset="-128"/>
                <a:cs typeface="+mn-cs"/>
              </a:defRPr>
            </a:lvl1pPr>
            <a:lvl2pPr marL="403388" algn="ctr" rtl="0" fontAlgn="base">
              <a:spcBef>
                <a:spcPct val="0"/>
              </a:spcBef>
              <a:spcAft>
                <a:spcPct val="0"/>
              </a:spcAft>
              <a:defRPr sz="1765" kern="1200">
                <a:solidFill>
                  <a:schemeClr val="tx1"/>
                </a:solidFill>
                <a:latin typeface="Gotham C2 Text" pitchFamily="50" charset="0"/>
                <a:ea typeface="ＭＳ Ｐゴシック" charset="-128"/>
                <a:cs typeface="+mn-cs"/>
              </a:defRPr>
            </a:lvl2pPr>
            <a:lvl3pPr marL="806775" algn="ctr" rtl="0" fontAlgn="base">
              <a:spcBef>
                <a:spcPct val="0"/>
              </a:spcBef>
              <a:spcAft>
                <a:spcPct val="0"/>
              </a:spcAft>
              <a:defRPr sz="1765" kern="1200">
                <a:solidFill>
                  <a:schemeClr val="tx1"/>
                </a:solidFill>
                <a:latin typeface="Gotham C2 Text" pitchFamily="50" charset="0"/>
                <a:ea typeface="ＭＳ Ｐゴシック" charset="-128"/>
                <a:cs typeface="+mn-cs"/>
              </a:defRPr>
            </a:lvl3pPr>
            <a:lvl4pPr marL="1210163" algn="ctr" rtl="0" fontAlgn="base">
              <a:spcBef>
                <a:spcPct val="0"/>
              </a:spcBef>
              <a:spcAft>
                <a:spcPct val="0"/>
              </a:spcAft>
              <a:defRPr sz="1765" kern="1200">
                <a:solidFill>
                  <a:schemeClr val="tx1"/>
                </a:solidFill>
                <a:latin typeface="Gotham C2 Text" pitchFamily="50" charset="0"/>
                <a:ea typeface="ＭＳ Ｐゴシック" charset="-128"/>
                <a:cs typeface="+mn-cs"/>
              </a:defRPr>
            </a:lvl4pPr>
            <a:lvl5pPr marL="1613550" algn="ctr" rtl="0" fontAlgn="base">
              <a:spcBef>
                <a:spcPct val="0"/>
              </a:spcBef>
              <a:spcAft>
                <a:spcPct val="0"/>
              </a:spcAft>
              <a:defRPr sz="1765" kern="1200">
                <a:solidFill>
                  <a:schemeClr val="tx1"/>
                </a:solidFill>
                <a:latin typeface="Gotham C2 Text" pitchFamily="50" charset="0"/>
                <a:ea typeface="ＭＳ Ｐゴシック" charset="-128"/>
                <a:cs typeface="+mn-cs"/>
              </a:defRPr>
            </a:lvl5pPr>
            <a:lvl6pPr marL="2016938" algn="l" defTabSz="806775" rtl="0" eaLnBrk="1" latinLnBrk="0" hangingPunct="1">
              <a:defRPr sz="1765" kern="1200">
                <a:solidFill>
                  <a:schemeClr val="tx1"/>
                </a:solidFill>
                <a:latin typeface="Gotham C2 Text" pitchFamily="50" charset="0"/>
                <a:ea typeface="ＭＳ Ｐゴシック" charset="-128"/>
                <a:cs typeface="+mn-cs"/>
              </a:defRPr>
            </a:lvl6pPr>
            <a:lvl7pPr marL="2420325" algn="l" defTabSz="806775" rtl="0" eaLnBrk="1" latinLnBrk="0" hangingPunct="1">
              <a:defRPr sz="1765" kern="1200">
                <a:solidFill>
                  <a:schemeClr val="tx1"/>
                </a:solidFill>
                <a:latin typeface="Gotham C2 Text" pitchFamily="50" charset="0"/>
                <a:ea typeface="ＭＳ Ｐゴシック" charset="-128"/>
                <a:cs typeface="+mn-cs"/>
              </a:defRPr>
            </a:lvl7pPr>
            <a:lvl8pPr marL="2823713" algn="l" defTabSz="806775" rtl="0" eaLnBrk="1" latinLnBrk="0" hangingPunct="1">
              <a:defRPr sz="1765" kern="1200">
                <a:solidFill>
                  <a:schemeClr val="tx1"/>
                </a:solidFill>
                <a:latin typeface="Gotham C2 Text" pitchFamily="50" charset="0"/>
                <a:ea typeface="ＭＳ Ｐゴシック" charset="-128"/>
                <a:cs typeface="+mn-cs"/>
              </a:defRPr>
            </a:lvl8pPr>
            <a:lvl9pPr marL="3227100" algn="l" defTabSz="806775" rtl="0" eaLnBrk="1" latinLnBrk="0" hangingPunct="1">
              <a:defRPr sz="1765" kern="1200">
                <a:solidFill>
                  <a:schemeClr val="tx1"/>
                </a:solidFill>
                <a:latin typeface="Gotham C2 Text" pitchFamily="50" charset="0"/>
                <a:ea typeface="ＭＳ Ｐゴシック" charset="-128"/>
                <a:cs typeface="+mn-cs"/>
              </a:defRPr>
            </a:lvl9pPr>
          </a:lstStyle>
          <a:p>
            <a:r>
              <a:rPr lang="en-GB" sz="2800" dirty="0">
                <a:solidFill>
                  <a:srgbClr val="1C3867"/>
                </a:solidFill>
                <a:latin typeface="Montserrat Black" panose="00000A00000000000000" pitchFamily="2" charset="0"/>
              </a:rPr>
              <a:t>Current Tax Environment</a:t>
            </a:r>
            <a:r>
              <a:rPr lang="en-GB" dirty="0"/>
              <a:t>	</a:t>
            </a:r>
          </a:p>
        </p:txBody>
      </p:sp>
      <p:sp>
        <p:nvSpPr>
          <p:cNvPr id="2" name="Content Placeholder 1"/>
          <p:cNvSpPr>
            <a:spLocks noGrp="1"/>
          </p:cNvSpPr>
          <p:nvPr>
            <p:ph idx="1"/>
          </p:nvPr>
        </p:nvSpPr>
        <p:spPr>
          <a:xfrm>
            <a:off x="515862" y="1648726"/>
            <a:ext cx="7973325" cy="4665545"/>
          </a:xfrm>
        </p:spPr>
        <p:txBody>
          <a:bodyPr/>
          <a:lstStyle>
            <a:defPPr>
              <a:defRPr lang="en-US"/>
            </a:defPPr>
            <a:lvl1pPr algn="ctr" rtl="0" fontAlgn="base">
              <a:spcBef>
                <a:spcPct val="0"/>
              </a:spcBef>
              <a:spcAft>
                <a:spcPct val="0"/>
              </a:spcAft>
              <a:defRPr sz="1765" kern="1200">
                <a:solidFill>
                  <a:schemeClr val="tx1"/>
                </a:solidFill>
                <a:latin typeface="Gotham C2 Text" pitchFamily="50" charset="0"/>
                <a:ea typeface="ＭＳ Ｐゴシック" charset="-128"/>
                <a:cs typeface="+mn-cs"/>
              </a:defRPr>
            </a:lvl1pPr>
            <a:lvl2pPr marL="403388" algn="ctr" rtl="0" fontAlgn="base">
              <a:spcBef>
                <a:spcPct val="0"/>
              </a:spcBef>
              <a:spcAft>
                <a:spcPct val="0"/>
              </a:spcAft>
              <a:defRPr sz="1765" kern="1200">
                <a:solidFill>
                  <a:schemeClr val="tx1"/>
                </a:solidFill>
                <a:latin typeface="Gotham C2 Text" pitchFamily="50" charset="0"/>
                <a:ea typeface="ＭＳ Ｐゴシック" charset="-128"/>
                <a:cs typeface="+mn-cs"/>
              </a:defRPr>
            </a:lvl2pPr>
            <a:lvl3pPr marL="806775" algn="ctr" rtl="0" fontAlgn="base">
              <a:spcBef>
                <a:spcPct val="0"/>
              </a:spcBef>
              <a:spcAft>
                <a:spcPct val="0"/>
              </a:spcAft>
              <a:defRPr sz="1765" kern="1200">
                <a:solidFill>
                  <a:schemeClr val="tx1"/>
                </a:solidFill>
                <a:latin typeface="Gotham C2 Text" pitchFamily="50" charset="0"/>
                <a:ea typeface="ＭＳ Ｐゴシック" charset="-128"/>
                <a:cs typeface="+mn-cs"/>
              </a:defRPr>
            </a:lvl3pPr>
            <a:lvl4pPr marL="1210163" algn="ctr" rtl="0" fontAlgn="base">
              <a:spcBef>
                <a:spcPct val="0"/>
              </a:spcBef>
              <a:spcAft>
                <a:spcPct val="0"/>
              </a:spcAft>
              <a:defRPr sz="1765" kern="1200">
                <a:solidFill>
                  <a:schemeClr val="tx1"/>
                </a:solidFill>
                <a:latin typeface="Gotham C2 Text" pitchFamily="50" charset="0"/>
                <a:ea typeface="ＭＳ Ｐゴシック" charset="-128"/>
                <a:cs typeface="+mn-cs"/>
              </a:defRPr>
            </a:lvl4pPr>
            <a:lvl5pPr marL="1613550" algn="ctr" rtl="0" fontAlgn="base">
              <a:spcBef>
                <a:spcPct val="0"/>
              </a:spcBef>
              <a:spcAft>
                <a:spcPct val="0"/>
              </a:spcAft>
              <a:defRPr sz="1765" kern="1200">
                <a:solidFill>
                  <a:schemeClr val="tx1"/>
                </a:solidFill>
                <a:latin typeface="Gotham C2 Text" pitchFamily="50" charset="0"/>
                <a:ea typeface="ＭＳ Ｐゴシック" charset="-128"/>
                <a:cs typeface="+mn-cs"/>
              </a:defRPr>
            </a:lvl5pPr>
            <a:lvl6pPr marL="2016938" algn="l" defTabSz="806775" rtl="0" eaLnBrk="1" latinLnBrk="0" hangingPunct="1">
              <a:defRPr sz="1765" kern="1200">
                <a:solidFill>
                  <a:schemeClr val="tx1"/>
                </a:solidFill>
                <a:latin typeface="Gotham C2 Text" pitchFamily="50" charset="0"/>
                <a:ea typeface="ＭＳ Ｐゴシック" charset="-128"/>
                <a:cs typeface="+mn-cs"/>
              </a:defRPr>
            </a:lvl6pPr>
            <a:lvl7pPr marL="2420325" algn="l" defTabSz="806775" rtl="0" eaLnBrk="1" latinLnBrk="0" hangingPunct="1">
              <a:defRPr sz="1765" kern="1200">
                <a:solidFill>
                  <a:schemeClr val="tx1"/>
                </a:solidFill>
                <a:latin typeface="Gotham C2 Text" pitchFamily="50" charset="0"/>
                <a:ea typeface="ＭＳ Ｐゴシック" charset="-128"/>
                <a:cs typeface="+mn-cs"/>
              </a:defRPr>
            </a:lvl7pPr>
            <a:lvl8pPr marL="2823713" algn="l" defTabSz="806775" rtl="0" eaLnBrk="1" latinLnBrk="0" hangingPunct="1">
              <a:defRPr sz="1765" kern="1200">
                <a:solidFill>
                  <a:schemeClr val="tx1"/>
                </a:solidFill>
                <a:latin typeface="Gotham C2 Text" pitchFamily="50" charset="0"/>
                <a:ea typeface="ＭＳ Ｐゴシック" charset="-128"/>
                <a:cs typeface="+mn-cs"/>
              </a:defRPr>
            </a:lvl8pPr>
            <a:lvl9pPr marL="3227100" algn="l" defTabSz="806775" rtl="0" eaLnBrk="1" latinLnBrk="0" hangingPunct="1">
              <a:defRPr sz="1765" kern="1200">
                <a:solidFill>
                  <a:schemeClr val="tx1"/>
                </a:solidFill>
                <a:latin typeface="Gotham C2 Text" pitchFamily="50" charset="0"/>
                <a:ea typeface="ＭＳ Ｐゴシック" charset="-128"/>
                <a:cs typeface="+mn-cs"/>
              </a:defRPr>
            </a:lvl9pPr>
          </a:lstStyle>
          <a:p>
            <a:pPr marL="303976" indent="-303976" algn="l"/>
            <a:r>
              <a:rPr lang="en-GB" sz="2400" dirty="0">
                <a:solidFill>
                  <a:srgbClr val="1C3867"/>
                </a:solidFill>
                <a:latin typeface="Montserrat Medium" panose="00000600000000000000" pitchFamily="2" charset="0"/>
              </a:rPr>
              <a:t>Post-TCJA taxpayers are experiencing lower marginal tax rates</a:t>
            </a:r>
          </a:p>
          <a:p>
            <a:pPr marL="303976" indent="-303976" algn="l"/>
            <a:endParaRPr lang="en-GB" sz="2400" dirty="0">
              <a:solidFill>
                <a:srgbClr val="1C3867"/>
              </a:solidFill>
              <a:latin typeface="Montserrat Medium" panose="00000600000000000000" pitchFamily="2" charset="0"/>
            </a:endParaRPr>
          </a:p>
          <a:p>
            <a:pPr marL="303976" indent="-303976" algn="l"/>
            <a:r>
              <a:rPr lang="en-GB" sz="2400" dirty="0">
                <a:solidFill>
                  <a:srgbClr val="1C3867"/>
                </a:solidFill>
                <a:latin typeface="Montserrat Medium" panose="00000600000000000000" pitchFamily="2" charset="0"/>
              </a:rPr>
              <a:t>Taxpayers should prepare themselves for the threat of higher taxes, and pursue strategies to hedge that risk whenever possible and reasonable</a:t>
            </a:r>
          </a:p>
          <a:p>
            <a:pPr marL="303976" indent="-303976" algn="l"/>
            <a:endParaRPr lang="en-GB" sz="2400" dirty="0">
              <a:solidFill>
                <a:srgbClr val="1C3867"/>
              </a:solidFill>
              <a:latin typeface="Montserrat Medium" panose="00000600000000000000" pitchFamily="2" charset="0"/>
            </a:endParaRPr>
          </a:p>
          <a:p>
            <a:pPr marL="303976" indent="-303976" algn="l"/>
            <a:r>
              <a:rPr lang="en-GB" sz="2400" dirty="0">
                <a:solidFill>
                  <a:srgbClr val="1C3867"/>
                </a:solidFill>
                <a:latin typeface="Montserrat Medium" panose="00000600000000000000" pitchFamily="2" charset="0"/>
              </a:rPr>
              <a:t>Potential changes to reduce tax and estate planning opportunities 2023</a:t>
            </a:r>
            <a:endParaRPr lang="en-US" sz="2400" dirty="0">
              <a:solidFill>
                <a:srgbClr val="1C3867"/>
              </a:solidFill>
              <a:latin typeface="Montserrat Medium" panose="00000600000000000000" pitchFamily="2" charset="0"/>
            </a:endParaRPr>
          </a:p>
        </p:txBody>
      </p:sp>
      <p:pic>
        <p:nvPicPr>
          <p:cNvPr id="4" name="Picture 3">
            <a:extLst>
              <a:ext uri="{FF2B5EF4-FFF2-40B4-BE49-F238E27FC236}">
                <a16:creationId xmlns:a16="http://schemas.microsoft.com/office/drawing/2014/main" id="{05F7D1C8-E72C-4DC6-AF27-7FD19568DC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93"/>
          <a:stretch/>
        </p:blipFill>
        <p:spPr>
          <a:xfrm>
            <a:off x="9132307" y="0"/>
            <a:ext cx="3059693" cy="6858000"/>
          </a:xfrm>
          <a:prstGeom prst="rect">
            <a:avLst/>
          </a:prstGeom>
        </p:spPr>
      </p:pic>
      <p:grpSp>
        <p:nvGrpSpPr>
          <p:cNvPr id="5" name="Group 4">
            <a:extLst>
              <a:ext uri="{FF2B5EF4-FFF2-40B4-BE49-F238E27FC236}">
                <a16:creationId xmlns:a16="http://schemas.microsoft.com/office/drawing/2014/main" id="{FBE9FCEE-8204-47F5-9551-B4E82871337B}"/>
              </a:ext>
            </a:extLst>
          </p:cNvPr>
          <p:cNvGrpSpPr/>
          <p:nvPr/>
        </p:nvGrpSpPr>
        <p:grpSpPr>
          <a:xfrm>
            <a:off x="-1772860" y="-698190"/>
            <a:ext cx="2483838" cy="2483838"/>
            <a:chOff x="-464538" y="-1583065"/>
            <a:chExt cx="2483838" cy="2483838"/>
          </a:xfrm>
        </p:grpSpPr>
        <p:sp>
          <p:nvSpPr>
            <p:cNvPr id="6" name="Oval 5">
              <a:extLst>
                <a:ext uri="{FF2B5EF4-FFF2-40B4-BE49-F238E27FC236}">
                  <a16:creationId xmlns:a16="http://schemas.microsoft.com/office/drawing/2014/main" id="{514F86C1-09CB-4218-8C57-9613E62B9BA6}"/>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033C84-75CD-4018-8B8E-3ADD84FB51E0}"/>
                </a:ext>
              </a:extLst>
            </p:cNvPr>
            <p:cNvSpPr/>
            <p:nvPr/>
          </p:nvSpPr>
          <p:spPr>
            <a:xfrm>
              <a:off x="1662743" y="242282"/>
              <a:ext cx="261308" cy="261308"/>
            </a:xfrm>
            <a:prstGeom prst="ellipse">
              <a:avLst/>
            </a:prstGeom>
            <a:solidFill>
              <a:srgbClr val="C49B57"/>
            </a:solid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CF39F1AF-1CD5-4B8E-BC15-C96D31556FA2}"/>
              </a:ext>
            </a:extLst>
          </p:cNvPr>
          <p:cNvGrpSpPr/>
          <p:nvPr/>
        </p:nvGrpSpPr>
        <p:grpSpPr>
          <a:xfrm rot="7118741">
            <a:off x="8513740" y="-924945"/>
            <a:ext cx="1606494" cy="1606494"/>
            <a:chOff x="-464538" y="-1583065"/>
            <a:chExt cx="2483838" cy="2483838"/>
          </a:xfrm>
        </p:grpSpPr>
        <p:sp>
          <p:nvSpPr>
            <p:cNvPr id="9" name="Oval 8">
              <a:extLst>
                <a:ext uri="{FF2B5EF4-FFF2-40B4-BE49-F238E27FC236}">
                  <a16:creationId xmlns:a16="http://schemas.microsoft.com/office/drawing/2014/main" id="{8528C48D-4942-4691-9FA7-7E48C05EEDD8}"/>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0B6834F-4639-4E69-A66F-C297B26FE757}"/>
                </a:ext>
              </a:extLst>
            </p:cNvPr>
            <p:cNvSpPr/>
            <p:nvPr/>
          </p:nvSpPr>
          <p:spPr>
            <a:xfrm>
              <a:off x="1662743" y="242282"/>
              <a:ext cx="261308" cy="261308"/>
            </a:xfrm>
            <a:prstGeom prst="ellipse">
              <a:avLst/>
            </a:prstGeom>
            <a:solidFill>
              <a:srgbClr val="C49B57"/>
            </a:solid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84EAEDB8-E0A2-4280-A4CA-EDE54DB12068}"/>
              </a:ext>
            </a:extLst>
          </p:cNvPr>
          <p:cNvSpPr/>
          <p:nvPr/>
        </p:nvSpPr>
        <p:spPr>
          <a:xfrm>
            <a:off x="0" y="6400800"/>
            <a:ext cx="12192000" cy="457200"/>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Montserrat (Body)"/>
                <a:ea typeface="+mn-ea"/>
                <a:cs typeface="+mn-cs"/>
              </a:rPr>
              <a:t>                                                                                                                                                                                                                                                                                                                </a:t>
            </a:r>
            <a:fld id="{6C81A14C-9A46-4F66-8172-C3DC8B2510E0}" type="slidenum">
              <a:rPr kumimoji="0" lang="en-US" sz="1050" b="1" i="0" u="none" strike="noStrike" kern="0" cap="none" spc="0" normalizeH="0" baseline="0" noProof="0" smtClean="0">
                <a:ln>
                  <a:noFill/>
                </a:ln>
                <a:solidFill>
                  <a:prstClr val="black"/>
                </a:solidFill>
                <a:effectLst/>
                <a:uLnTx/>
                <a:uFillTx/>
                <a:latin typeface="Montserrat (Body)"/>
                <a:ea typeface="+mn-ea"/>
                <a:cs typeface="+mn-cs"/>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FE73706-B352-4971-8389-D840FC7AF480}"/>
              </a:ext>
            </a:extLst>
          </p:cNvPr>
          <p:cNvSpPr txBox="1"/>
          <p:nvPr/>
        </p:nvSpPr>
        <p:spPr>
          <a:xfrm>
            <a:off x="304800" y="6521678"/>
            <a:ext cx="2773680" cy="215444"/>
          </a:xfrm>
          <a:prstGeom prst="rect">
            <a:avLst/>
          </a:prstGeom>
          <a:noFill/>
        </p:spPr>
        <p:txBody>
          <a:bodyPr wrap="square">
            <a:spAutoFit/>
          </a:bodyPr>
          <a:lstStyle/>
          <a:p>
            <a:r>
              <a:rPr lang="en-US" sz="800" spc="300" dirty="0">
                <a:solidFill>
                  <a:prstClr val="black"/>
                </a:solidFill>
                <a:latin typeface="Montserrat ExtraBold"/>
              </a:rPr>
              <a:t>CARVER FINANCIAL SERVICES</a:t>
            </a:r>
          </a:p>
        </p:txBody>
      </p:sp>
      <p:cxnSp>
        <p:nvCxnSpPr>
          <p:cNvPr id="14" name="Straight Connector 13">
            <a:extLst>
              <a:ext uri="{FF2B5EF4-FFF2-40B4-BE49-F238E27FC236}">
                <a16:creationId xmlns:a16="http://schemas.microsoft.com/office/drawing/2014/main" id="{257233D9-D2F7-46B1-A75D-E9DCF24E50E7}"/>
              </a:ext>
            </a:extLst>
          </p:cNvPr>
          <p:cNvCxnSpPr>
            <a:cxnSpLocks/>
          </p:cNvCxnSpPr>
          <p:nvPr/>
        </p:nvCxnSpPr>
        <p:spPr>
          <a:xfrm flipV="1">
            <a:off x="-3335" y="6629400"/>
            <a:ext cx="335280" cy="0"/>
          </a:xfrm>
          <a:prstGeom prst="line">
            <a:avLst/>
          </a:prstGeom>
          <a:noFill/>
          <a:ln w="19050" cap="flat" cmpd="sng" algn="ctr">
            <a:solidFill>
              <a:srgbClr val="C49B57"/>
            </a:solidFill>
            <a:prstDash val="solid"/>
            <a:miter lim="800000"/>
          </a:ln>
          <a:effectLst/>
        </p:spPr>
      </p:cxnSp>
      <p:sp>
        <p:nvSpPr>
          <p:cNvPr id="15" name="Circle: Hollow 14">
            <a:extLst>
              <a:ext uri="{FF2B5EF4-FFF2-40B4-BE49-F238E27FC236}">
                <a16:creationId xmlns:a16="http://schemas.microsoft.com/office/drawing/2014/main" id="{CBB48B53-E5A4-430E-B0CA-7B2281040504}"/>
              </a:ext>
            </a:extLst>
          </p:cNvPr>
          <p:cNvSpPr/>
          <p:nvPr/>
        </p:nvSpPr>
        <p:spPr>
          <a:xfrm>
            <a:off x="10500852" y="5014452"/>
            <a:ext cx="2772696" cy="2772696"/>
          </a:xfrm>
          <a:prstGeom prst="don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439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9DCE-5F98-4BF0-A9BE-0BE2859BBA6C}"/>
              </a:ext>
            </a:extLst>
          </p:cNvPr>
          <p:cNvSpPr>
            <a:spLocks noGrp="1"/>
          </p:cNvSpPr>
          <p:nvPr>
            <p:ph type="title"/>
          </p:nvPr>
        </p:nvSpPr>
        <p:spPr>
          <a:xfrm>
            <a:off x="6474721" y="757465"/>
            <a:ext cx="5294491" cy="694339"/>
          </a:xfrm>
        </p:spPr>
        <p:txBody>
          <a:bodyPr/>
          <a:lstStyle>
            <a:defPPr>
              <a:defRPr lang="en-US"/>
            </a:defPPr>
            <a:lvl1pPr algn="ctr" rtl="0" fontAlgn="base">
              <a:spcBef>
                <a:spcPct val="0"/>
              </a:spcBef>
              <a:spcAft>
                <a:spcPct val="0"/>
              </a:spcAft>
              <a:defRPr sz="1765" kern="1200">
                <a:solidFill>
                  <a:schemeClr val="tx1"/>
                </a:solidFill>
                <a:latin typeface="Gotham C2 Text" pitchFamily="50" charset="0"/>
                <a:ea typeface="ＭＳ Ｐゴシック" charset="-128"/>
                <a:cs typeface="+mn-cs"/>
              </a:defRPr>
            </a:lvl1pPr>
            <a:lvl2pPr marL="403388" algn="ctr" rtl="0" fontAlgn="base">
              <a:spcBef>
                <a:spcPct val="0"/>
              </a:spcBef>
              <a:spcAft>
                <a:spcPct val="0"/>
              </a:spcAft>
              <a:defRPr sz="1765" kern="1200">
                <a:solidFill>
                  <a:schemeClr val="tx1"/>
                </a:solidFill>
                <a:latin typeface="Gotham C2 Text" pitchFamily="50" charset="0"/>
                <a:ea typeface="ＭＳ Ｐゴシック" charset="-128"/>
                <a:cs typeface="+mn-cs"/>
              </a:defRPr>
            </a:lvl2pPr>
            <a:lvl3pPr marL="806775" algn="ctr" rtl="0" fontAlgn="base">
              <a:spcBef>
                <a:spcPct val="0"/>
              </a:spcBef>
              <a:spcAft>
                <a:spcPct val="0"/>
              </a:spcAft>
              <a:defRPr sz="1765" kern="1200">
                <a:solidFill>
                  <a:schemeClr val="tx1"/>
                </a:solidFill>
                <a:latin typeface="Gotham C2 Text" pitchFamily="50" charset="0"/>
                <a:ea typeface="ＭＳ Ｐゴシック" charset="-128"/>
                <a:cs typeface="+mn-cs"/>
              </a:defRPr>
            </a:lvl3pPr>
            <a:lvl4pPr marL="1210163" algn="ctr" rtl="0" fontAlgn="base">
              <a:spcBef>
                <a:spcPct val="0"/>
              </a:spcBef>
              <a:spcAft>
                <a:spcPct val="0"/>
              </a:spcAft>
              <a:defRPr sz="1765" kern="1200">
                <a:solidFill>
                  <a:schemeClr val="tx1"/>
                </a:solidFill>
                <a:latin typeface="Gotham C2 Text" pitchFamily="50" charset="0"/>
                <a:ea typeface="ＭＳ Ｐゴシック" charset="-128"/>
                <a:cs typeface="+mn-cs"/>
              </a:defRPr>
            </a:lvl4pPr>
            <a:lvl5pPr marL="1613550" algn="ctr" rtl="0" fontAlgn="base">
              <a:spcBef>
                <a:spcPct val="0"/>
              </a:spcBef>
              <a:spcAft>
                <a:spcPct val="0"/>
              </a:spcAft>
              <a:defRPr sz="1765" kern="1200">
                <a:solidFill>
                  <a:schemeClr val="tx1"/>
                </a:solidFill>
                <a:latin typeface="Gotham C2 Text" pitchFamily="50" charset="0"/>
                <a:ea typeface="ＭＳ Ｐゴシック" charset="-128"/>
                <a:cs typeface="+mn-cs"/>
              </a:defRPr>
            </a:lvl5pPr>
            <a:lvl6pPr marL="2016938" algn="l" defTabSz="806775" rtl="0" eaLnBrk="1" latinLnBrk="0" hangingPunct="1">
              <a:defRPr sz="1765" kern="1200">
                <a:solidFill>
                  <a:schemeClr val="tx1"/>
                </a:solidFill>
                <a:latin typeface="Gotham C2 Text" pitchFamily="50" charset="0"/>
                <a:ea typeface="ＭＳ Ｐゴシック" charset="-128"/>
                <a:cs typeface="+mn-cs"/>
              </a:defRPr>
            </a:lvl6pPr>
            <a:lvl7pPr marL="2420325" algn="l" defTabSz="806775" rtl="0" eaLnBrk="1" latinLnBrk="0" hangingPunct="1">
              <a:defRPr sz="1765" kern="1200">
                <a:solidFill>
                  <a:schemeClr val="tx1"/>
                </a:solidFill>
                <a:latin typeface="Gotham C2 Text" pitchFamily="50" charset="0"/>
                <a:ea typeface="ＭＳ Ｐゴシック" charset="-128"/>
                <a:cs typeface="+mn-cs"/>
              </a:defRPr>
            </a:lvl7pPr>
            <a:lvl8pPr marL="2823713" algn="l" defTabSz="806775" rtl="0" eaLnBrk="1" latinLnBrk="0" hangingPunct="1">
              <a:defRPr sz="1765" kern="1200">
                <a:solidFill>
                  <a:schemeClr val="tx1"/>
                </a:solidFill>
                <a:latin typeface="Gotham C2 Text" pitchFamily="50" charset="0"/>
                <a:ea typeface="ＭＳ Ｐゴシック" charset="-128"/>
                <a:cs typeface="+mn-cs"/>
              </a:defRPr>
            </a:lvl8pPr>
            <a:lvl9pPr marL="3227100" algn="l" defTabSz="806775" rtl="0" eaLnBrk="1" latinLnBrk="0" hangingPunct="1">
              <a:defRPr sz="1765" kern="1200">
                <a:solidFill>
                  <a:schemeClr val="tx1"/>
                </a:solidFill>
                <a:latin typeface="Gotham C2 Text" pitchFamily="50" charset="0"/>
                <a:ea typeface="ＭＳ Ｐゴシック" charset="-128"/>
                <a:cs typeface="+mn-cs"/>
              </a:defRPr>
            </a:lvl9pPr>
          </a:lstStyle>
          <a:p>
            <a:r>
              <a:rPr lang="en-US" sz="3353" dirty="0">
                <a:solidFill>
                  <a:srgbClr val="1C3867"/>
                </a:solidFill>
                <a:latin typeface="Montserrat Medium" panose="00000600000000000000" pitchFamily="2" charset="0"/>
              </a:rPr>
              <a:t>New 3% Surtax – Expansion 3.8% Surtax</a:t>
            </a:r>
          </a:p>
        </p:txBody>
      </p:sp>
      <p:sp>
        <p:nvSpPr>
          <p:cNvPr id="3" name="Content Placeholder 2">
            <a:extLst>
              <a:ext uri="{FF2B5EF4-FFF2-40B4-BE49-F238E27FC236}">
                <a16:creationId xmlns:a16="http://schemas.microsoft.com/office/drawing/2014/main" id="{7EC135BE-92F5-444C-8698-043EC93C9934}"/>
              </a:ext>
            </a:extLst>
          </p:cNvPr>
          <p:cNvSpPr>
            <a:spLocks noGrp="1"/>
          </p:cNvSpPr>
          <p:nvPr>
            <p:ph idx="1"/>
          </p:nvPr>
        </p:nvSpPr>
        <p:spPr>
          <a:xfrm>
            <a:off x="4021855" y="2647757"/>
            <a:ext cx="8008405" cy="3641607"/>
          </a:xfrm>
        </p:spPr>
        <p:txBody>
          <a:bodyPr/>
          <a:lstStyle>
            <a:defPPr>
              <a:defRPr lang="en-US"/>
            </a:defPPr>
            <a:lvl1pPr algn="ctr" rtl="0" fontAlgn="base">
              <a:spcBef>
                <a:spcPct val="0"/>
              </a:spcBef>
              <a:spcAft>
                <a:spcPct val="0"/>
              </a:spcAft>
              <a:defRPr sz="1765" kern="1200">
                <a:solidFill>
                  <a:schemeClr val="tx1"/>
                </a:solidFill>
                <a:latin typeface="Gotham C2 Text" pitchFamily="50" charset="0"/>
                <a:ea typeface="ＭＳ Ｐゴシック" charset="-128"/>
                <a:cs typeface="+mn-cs"/>
              </a:defRPr>
            </a:lvl1pPr>
            <a:lvl2pPr marL="403388" algn="ctr" rtl="0" fontAlgn="base">
              <a:spcBef>
                <a:spcPct val="0"/>
              </a:spcBef>
              <a:spcAft>
                <a:spcPct val="0"/>
              </a:spcAft>
              <a:defRPr sz="1765" kern="1200">
                <a:solidFill>
                  <a:schemeClr val="tx1"/>
                </a:solidFill>
                <a:latin typeface="Gotham C2 Text" pitchFamily="50" charset="0"/>
                <a:ea typeface="ＭＳ Ｐゴシック" charset="-128"/>
                <a:cs typeface="+mn-cs"/>
              </a:defRPr>
            </a:lvl2pPr>
            <a:lvl3pPr marL="806775" algn="ctr" rtl="0" fontAlgn="base">
              <a:spcBef>
                <a:spcPct val="0"/>
              </a:spcBef>
              <a:spcAft>
                <a:spcPct val="0"/>
              </a:spcAft>
              <a:defRPr sz="1765" kern="1200">
                <a:solidFill>
                  <a:schemeClr val="tx1"/>
                </a:solidFill>
                <a:latin typeface="Gotham C2 Text" pitchFamily="50" charset="0"/>
                <a:ea typeface="ＭＳ Ｐゴシック" charset="-128"/>
                <a:cs typeface="+mn-cs"/>
              </a:defRPr>
            </a:lvl3pPr>
            <a:lvl4pPr marL="1210163" algn="ctr" rtl="0" fontAlgn="base">
              <a:spcBef>
                <a:spcPct val="0"/>
              </a:spcBef>
              <a:spcAft>
                <a:spcPct val="0"/>
              </a:spcAft>
              <a:defRPr sz="1765" kern="1200">
                <a:solidFill>
                  <a:schemeClr val="tx1"/>
                </a:solidFill>
                <a:latin typeface="Gotham C2 Text" pitchFamily="50" charset="0"/>
                <a:ea typeface="ＭＳ Ｐゴシック" charset="-128"/>
                <a:cs typeface="+mn-cs"/>
              </a:defRPr>
            </a:lvl4pPr>
            <a:lvl5pPr marL="1613550" algn="ctr" rtl="0" fontAlgn="base">
              <a:spcBef>
                <a:spcPct val="0"/>
              </a:spcBef>
              <a:spcAft>
                <a:spcPct val="0"/>
              </a:spcAft>
              <a:defRPr sz="1765" kern="1200">
                <a:solidFill>
                  <a:schemeClr val="tx1"/>
                </a:solidFill>
                <a:latin typeface="Gotham C2 Text" pitchFamily="50" charset="0"/>
                <a:ea typeface="ＭＳ Ｐゴシック" charset="-128"/>
                <a:cs typeface="+mn-cs"/>
              </a:defRPr>
            </a:lvl5pPr>
            <a:lvl6pPr marL="2016938" algn="l" defTabSz="806775" rtl="0" eaLnBrk="1" latinLnBrk="0" hangingPunct="1">
              <a:defRPr sz="1765" kern="1200">
                <a:solidFill>
                  <a:schemeClr val="tx1"/>
                </a:solidFill>
                <a:latin typeface="Gotham C2 Text" pitchFamily="50" charset="0"/>
                <a:ea typeface="ＭＳ Ｐゴシック" charset="-128"/>
                <a:cs typeface="+mn-cs"/>
              </a:defRPr>
            </a:lvl6pPr>
            <a:lvl7pPr marL="2420325" algn="l" defTabSz="806775" rtl="0" eaLnBrk="1" latinLnBrk="0" hangingPunct="1">
              <a:defRPr sz="1765" kern="1200">
                <a:solidFill>
                  <a:schemeClr val="tx1"/>
                </a:solidFill>
                <a:latin typeface="Gotham C2 Text" pitchFamily="50" charset="0"/>
                <a:ea typeface="ＭＳ Ｐゴシック" charset="-128"/>
                <a:cs typeface="+mn-cs"/>
              </a:defRPr>
            </a:lvl7pPr>
            <a:lvl8pPr marL="2823713" algn="l" defTabSz="806775" rtl="0" eaLnBrk="1" latinLnBrk="0" hangingPunct="1">
              <a:defRPr sz="1765" kern="1200">
                <a:solidFill>
                  <a:schemeClr val="tx1"/>
                </a:solidFill>
                <a:latin typeface="Gotham C2 Text" pitchFamily="50" charset="0"/>
                <a:ea typeface="ＭＳ Ｐゴシック" charset="-128"/>
                <a:cs typeface="+mn-cs"/>
              </a:defRPr>
            </a:lvl8pPr>
            <a:lvl9pPr marL="3227100" algn="l" defTabSz="806775" rtl="0" eaLnBrk="1" latinLnBrk="0" hangingPunct="1">
              <a:defRPr sz="1765" kern="1200">
                <a:solidFill>
                  <a:schemeClr val="tx1"/>
                </a:solidFill>
                <a:latin typeface="Gotham C2 Text" pitchFamily="50" charset="0"/>
                <a:ea typeface="ＭＳ Ｐゴシック" charset="-128"/>
                <a:cs typeface="+mn-cs"/>
              </a:defRPr>
            </a:lvl9pPr>
          </a:lstStyle>
          <a:p>
            <a:pPr marL="303976" indent="-303976" algn="l"/>
            <a:r>
              <a:rPr lang="en-US" sz="2000" dirty="0">
                <a:latin typeface="Montserrat Medium" panose="00000600000000000000" pitchFamily="2" charset="0"/>
              </a:rPr>
              <a:t>New 3% Surtax on income - Households with income over $5 Mil. MAGI starting 2022</a:t>
            </a:r>
          </a:p>
          <a:p>
            <a:pPr marL="303976" indent="-303976" algn="l"/>
            <a:endParaRPr lang="en-US" sz="2000" dirty="0">
              <a:latin typeface="Montserrat Medium" panose="00000600000000000000" pitchFamily="2" charset="0"/>
            </a:endParaRPr>
          </a:p>
          <a:p>
            <a:pPr marL="303976" indent="-303976" algn="l"/>
            <a:r>
              <a:rPr lang="en-US" sz="2000" dirty="0">
                <a:latin typeface="Montserrat Medium" panose="00000600000000000000" pitchFamily="2" charset="0"/>
              </a:rPr>
              <a:t>3.8% expanded to active business income for single taxpayer $400k Magi/Joint $500k (currently only passive income from passthrough)</a:t>
            </a:r>
          </a:p>
        </p:txBody>
      </p:sp>
      <p:pic>
        <p:nvPicPr>
          <p:cNvPr id="4" name="Picture 3">
            <a:extLst>
              <a:ext uri="{FF2B5EF4-FFF2-40B4-BE49-F238E27FC236}">
                <a16:creationId xmlns:a16="http://schemas.microsoft.com/office/drawing/2014/main" id="{3D3B1A39-DADC-4891-B6B2-A136FC200F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930" r="7286"/>
          <a:stretch/>
        </p:blipFill>
        <p:spPr>
          <a:xfrm flipH="1">
            <a:off x="-3335" y="0"/>
            <a:ext cx="3737440" cy="8116997"/>
          </a:xfrm>
          <a:prstGeom prst="rect">
            <a:avLst/>
          </a:prstGeom>
        </p:spPr>
      </p:pic>
      <p:sp>
        <p:nvSpPr>
          <p:cNvPr id="5" name="Circle: Hollow 4">
            <a:extLst>
              <a:ext uri="{FF2B5EF4-FFF2-40B4-BE49-F238E27FC236}">
                <a16:creationId xmlns:a16="http://schemas.microsoft.com/office/drawing/2014/main" id="{D5BF47C1-E87C-4B6D-A0BE-B50951337305}"/>
              </a:ext>
            </a:extLst>
          </p:cNvPr>
          <p:cNvSpPr/>
          <p:nvPr/>
        </p:nvSpPr>
        <p:spPr>
          <a:xfrm>
            <a:off x="10313369" y="4702670"/>
            <a:ext cx="2772696" cy="2772696"/>
          </a:xfrm>
          <a:prstGeom prst="don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2A172AF2-D953-427B-8CD5-C6BB16B677CD}"/>
              </a:ext>
            </a:extLst>
          </p:cNvPr>
          <p:cNvSpPr/>
          <p:nvPr/>
        </p:nvSpPr>
        <p:spPr>
          <a:xfrm>
            <a:off x="0" y="6400800"/>
            <a:ext cx="12192000" cy="457200"/>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Montserrat (Body)"/>
                <a:ea typeface="+mn-ea"/>
                <a:cs typeface="+mn-cs"/>
              </a:rPr>
              <a:t>                                                                                                                                                                                                                                                                                                                </a:t>
            </a:r>
            <a:fld id="{6C81A14C-9A46-4F66-8172-C3DC8B2510E0}" type="slidenum">
              <a:rPr kumimoji="0" lang="en-US" sz="1050" b="1" i="0" u="none" strike="noStrike" kern="0" cap="none" spc="0" normalizeH="0" baseline="0" noProof="0" smtClean="0">
                <a:ln>
                  <a:noFill/>
                </a:ln>
                <a:solidFill>
                  <a:prstClr val="black"/>
                </a:solidFill>
                <a:effectLst/>
                <a:uLnTx/>
                <a:uFillTx/>
                <a:latin typeface="Montserrat (Body)"/>
                <a:ea typeface="+mn-ea"/>
                <a:cs typeface="+mn-cs"/>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B3342D3-26EB-43A4-B91C-C0D946068AFC}"/>
              </a:ext>
            </a:extLst>
          </p:cNvPr>
          <p:cNvSpPr txBox="1"/>
          <p:nvPr/>
        </p:nvSpPr>
        <p:spPr>
          <a:xfrm>
            <a:off x="304800" y="6521678"/>
            <a:ext cx="2773680" cy="215444"/>
          </a:xfrm>
          <a:prstGeom prst="rect">
            <a:avLst/>
          </a:prstGeom>
          <a:noFill/>
        </p:spPr>
        <p:txBody>
          <a:bodyPr wrap="square">
            <a:spAutoFit/>
          </a:bodyPr>
          <a:lstStyle/>
          <a:p>
            <a:r>
              <a:rPr lang="en-US" sz="800" spc="300" dirty="0">
                <a:solidFill>
                  <a:prstClr val="black"/>
                </a:solidFill>
                <a:latin typeface="Montserrat ExtraBold"/>
              </a:rPr>
              <a:t>CARVER FINANCIAL SERVICES</a:t>
            </a:r>
          </a:p>
        </p:txBody>
      </p:sp>
      <p:cxnSp>
        <p:nvCxnSpPr>
          <p:cNvPr id="8" name="Straight Connector 7">
            <a:extLst>
              <a:ext uri="{FF2B5EF4-FFF2-40B4-BE49-F238E27FC236}">
                <a16:creationId xmlns:a16="http://schemas.microsoft.com/office/drawing/2014/main" id="{5871D88A-DA8E-46A0-979C-B5299E6808CE}"/>
              </a:ext>
            </a:extLst>
          </p:cNvPr>
          <p:cNvCxnSpPr>
            <a:cxnSpLocks/>
          </p:cNvCxnSpPr>
          <p:nvPr/>
        </p:nvCxnSpPr>
        <p:spPr>
          <a:xfrm flipV="1">
            <a:off x="-3335" y="6629400"/>
            <a:ext cx="335280" cy="0"/>
          </a:xfrm>
          <a:prstGeom prst="line">
            <a:avLst/>
          </a:prstGeom>
          <a:noFill/>
          <a:ln w="19050" cap="flat" cmpd="sng" algn="ctr">
            <a:solidFill>
              <a:srgbClr val="C49B57"/>
            </a:solidFill>
            <a:prstDash val="solid"/>
            <a:miter lim="800000"/>
          </a:ln>
          <a:effectLst/>
        </p:spPr>
      </p:cxnSp>
      <p:grpSp>
        <p:nvGrpSpPr>
          <p:cNvPr id="9" name="Group 8">
            <a:extLst>
              <a:ext uri="{FF2B5EF4-FFF2-40B4-BE49-F238E27FC236}">
                <a16:creationId xmlns:a16="http://schemas.microsoft.com/office/drawing/2014/main" id="{1C776C69-00F6-4A58-948D-266C841145E0}"/>
              </a:ext>
            </a:extLst>
          </p:cNvPr>
          <p:cNvGrpSpPr/>
          <p:nvPr/>
        </p:nvGrpSpPr>
        <p:grpSpPr>
          <a:xfrm>
            <a:off x="3078480" y="-455148"/>
            <a:ext cx="2483838" cy="2483838"/>
            <a:chOff x="-464538" y="-1583065"/>
            <a:chExt cx="2483838" cy="2483838"/>
          </a:xfrm>
        </p:grpSpPr>
        <p:sp>
          <p:nvSpPr>
            <p:cNvPr id="10" name="Oval 9">
              <a:extLst>
                <a:ext uri="{FF2B5EF4-FFF2-40B4-BE49-F238E27FC236}">
                  <a16:creationId xmlns:a16="http://schemas.microsoft.com/office/drawing/2014/main" id="{CA5FF02F-2721-4B3E-99A0-715287818F6D}"/>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0CBA92C-D5B5-435C-AA81-9C50CF1C79DA}"/>
                </a:ext>
              </a:extLst>
            </p:cNvPr>
            <p:cNvSpPr/>
            <p:nvPr/>
          </p:nvSpPr>
          <p:spPr>
            <a:xfrm>
              <a:off x="1662743" y="242282"/>
              <a:ext cx="261308" cy="261308"/>
            </a:xfrm>
            <a:prstGeom prst="ellipse">
              <a:avLst/>
            </a:prstGeom>
            <a:solidFill>
              <a:srgbClr val="C49B57"/>
            </a:solid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14276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B93F-F067-4847-A314-97D6AD77356F}"/>
              </a:ext>
            </a:extLst>
          </p:cNvPr>
          <p:cNvSpPr>
            <a:spLocks noGrp="1"/>
          </p:cNvSpPr>
          <p:nvPr>
            <p:ph type="title"/>
          </p:nvPr>
        </p:nvSpPr>
        <p:spPr>
          <a:xfrm>
            <a:off x="412548" y="662061"/>
            <a:ext cx="8415739" cy="729417"/>
          </a:xfrm>
        </p:spPr>
        <p:txBody>
          <a:bodyPr/>
          <a:lstStyle>
            <a:defPPr>
              <a:defRPr lang="en-US"/>
            </a:defPPr>
            <a:lvl1pPr algn="ctr" rtl="0" fontAlgn="base">
              <a:spcBef>
                <a:spcPct val="0"/>
              </a:spcBef>
              <a:spcAft>
                <a:spcPct val="0"/>
              </a:spcAft>
              <a:defRPr sz="1765" kern="1200">
                <a:solidFill>
                  <a:schemeClr val="tx1"/>
                </a:solidFill>
                <a:latin typeface="Gotham C2 Text" pitchFamily="50" charset="0"/>
                <a:ea typeface="ＭＳ Ｐゴシック" charset="-128"/>
                <a:cs typeface="+mn-cs"/>
              </a:defRPr>
            </a:lvl1pPr>
            <a:lvl2pPr marL="403388" algn="ctr" rtl="0" fontAlgn="base">
              <a:spcBef>
                <a:spcPct val="0"/>
              </a:spcBef>
              <a:spcAft>
                <a:spcPct val="0"/>
              </a:spcAft>
              <a:defRPr sz="1765" kern="1200">
                <a:solidFill>
                  <a:schemeClr val="tx1"/>
                </a:solidFill>
                <a:latin typeface="Gotham C2 Text" pitchFamily="50" charset="0"/>
                <a:ea typeface="ＭＳ Ｐゴシック" charset="-128"/>
                <a:cs typeface="+mn-cs"/>
              </a:defRPr>
            </a:lvl2pPr>
            <a:lvl3pPr marL="806775" algn="ctr" rtl="0" fontAlgn="base">
              <a:spcBef>
                <a:spcPct val="0"/>
              </a:spcBef>
              <a:spcAft>
                <a:spcPct val="0"/>
              </a:spcAft>
              <a:defRPr sz="1765" kern="1200">
                <a:solidFill>
                  <a:schemeClr val="tx1"/>
                </a:solidFill>
                <a:latin typeface="Gotham C2 Text" pitchFamily="50" charset="0"/>
                <a:ea typeface="ＭＳ Ｐゴシック" charset="-128"/>
                <a:cs typeface="+mn-cs"/>
              </a:defRPr>
            </a:lvl3pPr>
            <a:lvl4pPr marL="1210163" algn="ctr" rtl="0" fontAlgn="base">
              <a:spcBef>
                <a:spcPct val="0"/>
              </a:spcBef>
              <a:spcAft>
                <a:spcPct val="0"/>
              </a:spcAft>
              <a:defRPr sz="1765" kern="1200">
                <a:solidFill>
                  <a:schemeClr val="tx1"/>
                </a:solidFill>
                <a:latin typeface="Gotham C2 Text" pitchFamily="50" charset="0"/>
                <a:ea typeface="ＭＳ Ｐゴシック" charset="-128"/>
                <a:cs typeface="+mn-cs"/>
              </a:defRPr>
            </a:lvl4pPr>
            <a:lvl5pPr marL="1613550" algn="ctr" rtl="0" fontAlgn="base">
              <a:spcBef>
                <a:spcPct val="0"/>
              </a:spcBef>
              <a:spcAft>
                <a:spcPct val="0"/>
              </a:spcAft>
              <a:defRPr sz="1765" kern="1200">
                <a:solidFill>
                  <a:schemeClr val="tx1"/>
                </a:solidFill>
                <a:latin typeface="Gotham C2 Text" pitchFamily="50" charset="0"/>
                <a:ea typeface="ＭＳ Ｐゴシック" charset="-128"/>
                <a:cs typeface="+mn-cs"/>
              </a:defRPr>
            </a:lvl5pPr>
            <a:lvl6pPr marL="2016938" algn="l" defTabSz="806775" rtl="0" eaLnBrk="1" latinLnBrk="0" hangingPunct="1">
              <a:defRPr sz="1765" kern="1200">
                <a:solidFill>
                  <a:schemeClr val="tx1"/>
                </a:solidFill>
                <a:latin typeface="Gotham C2 Text" pitchFamily="50" charset="0"/>
                <a:ea typeface="ＭＳ Ｐゴシック" charset="-128"/>
                <a:cs typeface="+mn-cs"/>
              </a:defRPr>
            </a:lvl6pPr>
            <a:lvl7pPr marL="2420325" algn="l" defTabSz="806775" rtl="0" eaLnBrk="1" latinLnBrk="0" hangingPunct="1">
              <a:defRPr sz="1765" kern="1200">
                <a:solidFill>
                  <a:schemeClr val="tx1"/>
                </a:solidFill>
                <a:latin typeface="Gotham C2 Text" pitchFamily="50" charset="0"/>
                <a:ea typeface="ＭＳ Ｐゴシック" charset="-128"/>
                <a:cs typeface="+mn-cs"/>
              </a:defRPr>
            </a:lvl7pPr>
            <a:lvl8pPr marL="2823713" algn="l" defTabSz="806775" rtl="0" eaLnBrk="1" latinLnBrk="0" hangingPunct="1">
              <a:defRPr sz="1765" kern="1200">
                <a:solidFill>
                  <a:schemeClr val="tx1"/>
                </a:solidFill>
                <a:latin typeface="Gotham C2 Text" pitchFamily="50" charset="0"/>
                <a:ea typeface="ＭＳ Ｐゴシック" charset="-128"/>
                <a:cs typeface="+mn-cs"/>
              </a:defRPr>
            </a:lvl8pPr>
            <a:lvl9pPr marL="3227100" algn="l" defTabSz="806775" rtl="0" eaLnBrk="1" latinLnBrk="0" hangingPunct="1">
              <a:defRPr sz="1765" kern="1200">
                <a:solidFill>
                  <a:schemeClr val="tx1"/>
                </a:solidFill>
                <a:latin typeface="Gotham C2 Text" pitchFamily="50" charset="0"/>
                <a:ea typeface="ＭＳ Ｐゴシック" charset="-128"/>
                <a:cs typeface="+mn-cs"/>
              </a:defRPr>
            </a:lvl9pPr>
          </a:lstStyle>
          <a:p>
            <a:r>
              <a:rPr lang="en-US" sz="2400" dirty="0">
                <a:solidFill>
                  <a:srgbClr val="1C3867"/>
                </a:solidFill>
                <a:latin typeface="Montserrat Medium" panose="00000600000000000000" pitchFamily="2" charset="0"/>
              </a:rPr>
              <a:t>Restrictions on Large IRA Balances</a:t>
            </a:r>
          </a:p>
        </p:txBody>
      </p:sp>
      <p:sp>
        <p:nvSpPr>
          <p:cNvPr id="3" name="Content Placeholder 2">
            <a:extLst>
              <a:ext uri="{FF2B5EF4-FFF2-40B4-BE49-F238E27FC236}">
                <a16:creationId xmlns:a16="http://schemas.microsoft.com/office/drawing/2014/main" id="{8063DDF3-1DF0-4FDC-A5D1-2DE823AE7F9F}"/>
              </a:ext>
            </a:extLst>
          </p:cNvPr>
          <p:cNvSpPr>
            <a:spLocks noGrp="1"/>
          </p:cNvSpPr>
          <p:nvPr>
            <p:ph idx="1"/>
          </p:nvPr>
        </p:nvSpPr>
        <p:spPr>
          <a:xfrm>
            <a:off x="88490" y="1525495"/>
            <a:ext cx="8287114" cy="4175592"/>
          </a:xfrm>
        </p:spPr>
        <p:txBody>
          <a:bodyPr/>
          <a:lstStyle>
            <a:defPPr>
              <a:defRPr lang="en-US"/>
            </a:defPPr>
            <a:lvl1pPr algn="ctr" rtl="0" fontAlgn="base">
              <a:spcBef>
                <a:spcPct val="0"/>
              </a:spcBef>
              <a:spcAft>
                <a:spcPct val="0"/>
              </a:spcAft>
              <a:defRPr sz="1765" kern="1200">
                <a:solidFill>
                  <a:schemeClr val="tx1"/>
                </a:solidFill>
                <a:latin typeface="Gotham C2 Text" pitchFamily="50" charset="0"/>
                <a:ea typeface="ＭＳ Ｐゴシック" charset="-128"/>
                <a:cs typeface="+mn-cs"/>
              </a:defRPr>
            </a:lvl1pPr>
            <a:lvl2pPr marL="403388" algn="ctr" rtl="0" fontAlgn="base">
              <a:spcBef>
                <a:spcPct val="0"/>
              </a:spcBef>
              <a:spcAft>
                <a:spcPct val="0"/>
              </a:spcAft>
              <a:defRPr sz="1765" kern="1200">
                <a:solidFill>
                  <a:schemeClr val="tx1"/>
                </a:solidFill>
                <a:latin typeface="Gotham C2 Text" pitchFamily="50" charset="0"/>
                <a:ea typeface="ＭＳ Ｐゴシック" charset="-128"/>
                <a:cs typeface="+mn-cs"/>
              </a:defRPr>
            </a:lvl2pPr>
            <a:lvl3pPr marL="806775" algn="ctr" rtl="0" fontAlgn="base">
              <a:spcBef>
                <a:spcPct val="0"/>
              </a:spcBef>
              <a:spcAft>
                <a:spcPct val="0"/>
              </a:spcAft>
              <a:defRPr sz="1765" kern="1200">
                <a:solidFill>
                  <a:schemeClr val="tx1"/>
                </a:solidFill>
                <a:latin typeface="Gotham C2 Text" pitchFamily="50" charset="0"/>
                <a:ea typeface="ＭＳ Ｐゴシック" charset="-128"/>
                <a:cs typeface="+mn-cs"/>
              </a:defRPr>
            </a:lvl3pPr>
            <a:lvl4pPr marL="1210163" algn="ctr" rtl="0" fontAlgn="base">
              <a:spcBef>
                <a:spcPct val="0"/>
              </a:spcBef>
              <a:spcAft>
                <a:spcPct val="0"/>
              </a:spcAft>
              <a:defRPr sz="1765" kern="1200">
                <a:solidFill>
                  <a:schemeClr val="tx1"/>
                </a:solidFill>
                <a:latin typeface="Gotham C2 Text" pitchFamily="50" charset="0"/>
                <a:ea typeface="ＭＳ Ｐゴシック" charset="-128"/>
                <a:cs typeface="+mn-cs"/>
              </a:defRPr>
            </a:lvl4pPr>
            <a:lvl5pPr marL="1613550" algn="ctr" rtl="0" fontAlgn="base">
              <a:spcBef>
                <a:spcPct val="0"/>
              </a:spcBef>
              <a:spcAft>
                <a:spcPct val="0"/>
              </a:spcAft>
              <a:defRPr sz="1765" kern="1200">
                <a:solidFill>
                  <a:schemeClr val="tx1"/>
                </a:solidFill>
                <a:latin typeface="Gotham C2 Text" pitchFamily="50" charset="0"/>
                <a:ea typeface="ＭＳ Ｐゴシック" charset="-128"/>
                <a:cs typeface="+mn-cs"/>
              </a:defRPr>
            </a:lvl5pPr>
            <a:lvl6pPr marL="2016938" algn="l" defTabSz="806775" rtl="0" eaLnBrk="1" latinLnBrk="0" hangingPunct="1">
              <a:defRPr sz="1765" kern="1200">
                <a:solidFill>
                  <a:schemeClr val="tx1"/>
                </a:solidFill>
                <a:latin typeface="Gotham C2 Text" pitchFamily="50" charset="0"/>
                <a:ea typeface="ＭＳ Ｐゴシック" charset="-128"/>
                <a:cs typeface="+mn-cs"/>
              </a:defRPr>
            </a:lvl6pPr>
            <a:lvl7pPr marL="2420325" algn="l" defTabSz="806775" rtl="0" eaLnBrk="1" latinLnBrk="0" hangingPunct="1">
              <a:defRPr sz="1765" kern="1200">
                <a:solidFill>
                  <a:schemeClr val="tx1"/>
                </a:solidFill>
                <a:latin typeface="Gotham C2 Text" pitchFamily="50" charset="0"/>
                <a:ea typeface="ＭＳ Ｐゴシック" charset="-128"/>
                <a:cs typeface="+mn-cs"/>
              </a:defRPr>
            </a:lvl7pPr>
            <a:lvl8pPr marL="2823713" algn="l" defTabSz="806775" rtl="0" eaLnBrk="1" latinLnBrk="0" hangingPunct="1">
              <a:defRPr sz="1765" kern="1200">
                <a:solidFill>
                  <a:schemeClr val="tx1"/>
                </a:solidFill>
                <a:latin typeface="Gotham C2 Text" pitchFamily="50" charset="0"/>
                <a:ea typeface="ＭＳ Ｐゴシック" charset="-128"/>
                <a:cs typeface="+mn-cs"/>
              </a:defRPr>
            </a:lvl8pPr>
            <a:lvl9pPr marL="3227100" algn="l" defTabSz="806775" rtl="0" eaLnBrk="1" latinLnBrk="0" hangingPunct="1">
              <a:defRPr sz="1765" kern="1200">
                <a:solidFill>
                  <a:schemeClr val="tx1"/>
                </a:solidFill>
                <a:latin typeface="Gotham C2 Text" pitchFamily="50" charset="0"/>
                <a:ea typeface="ＭＳ Ｐゴシック" charset="-128"/>
                <a:cs typeface="+mn-cs"/>
              </a:defRPr>
            </a:lvl9pPr>
          </a:lstStyle>
          <a:p>
            <a:pPr marL="303976" indent="-303976" algn="l"/>
            <a:r>
              <a:rPr lang="en-US" sz="2400" dirty="0"/>
              <a:t>Once balance of IRA &amp; Defined Contribution Plan exceeds $10 mil no additional contributions are allowed</a:t>
            </a:r>
          </a:p>
          <a:p>
            <a:pPr marL="0" indent="0" algn="l">
              <a:buNone/>
            </a:pPr>
            <a:endParaRPr lang="en-US" sz="2400" dirty="0"/>
          </a:p>
          <a:p>
            <a:pPr marL="303976" indent="-303976" algn="l"/>
            <a:r>
              <a:rPr lang="en-US" sz="2400" dirty="0"/>
              <a:t>RMD is immediate on 50% of amount over $10 mil</a:t>
            </a:r>
          </a:p>
          <a:p>
            <a:pPr marL="0" indent="0" algn="l">
              <a:buNone/>
            </a:pPr>
            <a:endParaRPr lang="en-US" sz="2400" dirty="0"/>
          </a:p>
          <a:p>
            <a:pPr marL="303976" indent="-303976" algn="l"/>
            <a:r>
              <a:rPr lang="en-US" sz="2400" dirty="0"/>
              <a:t>Applies only to taxpayers with income over $400k – Single/$450k – Joint</a:t>
            </a:r>
          </a:p>
          <a:p>
            <a:pPr marL="0" indent="0" algn="l">
              <a:buNone/>
            </a:pPr>
            <a:endParaRPr lang="en-US" sz="2400" dirty="0"/>
          </a:p>
          <a:p>
            <a:pPr marL="303976" indent="-303976" algn="l"/>
            <a:r>
              <a:rPr lang="en-US" sz="2400" dirty="0"/>
              <a:t>Additional rules aggregate over $20 mil</a:t>
            </a:r>
          </a:p>
        </p:txBody>
      </p:sp>
      <p:pic>
        <p:nvPicPr>
          <p:cNvPr id="4" name="Picture 3">
            <a:extLst>
              <a:ext uri="{FF2B5EF4-FFF2-40B4-BE49-F238E27FC236}">
                <a16:creationId xmlns:a16="http://schemas.microsoft.com/office/drawing/2014/main" id="{824C5C2F-7D3E-4A2B-B1B5-8F457AB27D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947" t="13096" b="12073"/>
          <a:stretch/>
        </p:blipFill>
        <p:spPr>
          <a:xfrm>
            <a:off x="8375604" y="-61452"/>
            <a:ext cx="4039416" cy="6980903"/>
          </a:xfrm>
          <a:prstGeom prst="rect">
            <a:avLst/>
          </a:prstGeom>
        </p:spPr>
      </p:pic>
      <p:sp>
        <p:nvSpPr>
          <p:cNvPr id="5" name="Rectangle 4">
            <a:extLst>
              <a:ext uri="{FF2B5EF4-FFF2-40B4-BE49-F238E27FC236}">
                <a16:creationId xmlns:a16="http://schemas.microsoft.com/office/drawing/2014/main" id="{96DE4C4C-152B-4B99-8302-81EE072D5E3C}"/>
              </a:ext>
            </a:extLst>
          </p:cNvPr>
          <p:cNvSpPr/>
          <p:nvPr/>
        </p:nvSpPr>
        <p:spPr>
          <a:xfrm>
            <a:off x="0" y="6400800"/>
            <a:ext cx="12192000" cy="457200"/>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Montserrat (Body)"/>
                <a:ea typeface="+mn-ea"/>
                <a:cs typeface="+mn-cs"/>
              </a:rPr>
              <a:t>                                                                                                                                                                                                                                                                                                                </a:t>
            </a:r>
            <a:fld id="{6C81A14C-9A46-4F66-8172-C3DC8B2510E0}" type="slidenum">
              <a:rPr kumimoji="0" lang="en-US" sz="1050" b="1" i="0" u="none" strike="noStrike" kern="0" cap="none" spc="0" normalizeH="0" baseline="0" noProof="0" smtClean="0">
                <a:ln>
                  <a:noFill/>
                </a:ln>
                <a:solidFill>
                  <a:prstClr val="black"/>
                </a:solidFill>
                <a:effectLst/>
                <a:uLnTx/>
                <a:uFillTx/>
                <a:latin typeface="Montserrat (Body)"/>
                <a:ea typeface="+mn-ea"/>
                <a:cs typeface="+mn-cs"/>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A30F6D-174B-48B5-8708-9A5E91EA02A4}"/>
              </a:ext>
            </a:extLst>
          </p:cNvPr>
          <p:cNvSpPr txBox="1"/>
          <p:nvPr/>
        </p:nvSpPr>
        <p:spPr>
          <a:xfrm>
            <a:off x="304800" y="6521678"/>
            <a:ext cx="2773680" cy="215444"/>
          </a:xfrm>
          <a:prstGeom prst="rect">
            <a:avLst/>
          </a:prstGeom>
          <a:noFill/>
        </p:spPr>
        <p:txBody>
          <a:bodyPr wrap="square">
            <a:spAutoFit/>
          </a:bodyPr>
          <a:lstStyle/>
          <a:p>
            <a:r>
              <a:rPr lang="en-US" sz="800" spc="300" dirty="0">
                <a:solidFill>
                  <a:prstClr val="black"/>
                </a:solidFill>
                <a:latin typeface="Montserrat ExtraBold"/>
              </a:rPr>
              <a:t>CARVER FINANCIAL SERVICES</a:t>
            </a:r>
          </a:p>
        </p:txBody>
      </p:sp>
      <p:cxnSp>
        <p:nvCxnSpPr>
          <p:cNvPr id="8" name="Straight Connector 7">
            <a:extLst>
              <a:ext uri="{FF2B5EF4-FFF2-40B4-BE49-F238E27FC236}">
                <a16:creationId xmlns:a16="http://schemas.microsoft.com/office/drawing/2014/main" id="{0B71BBD8-6E08-4C38-8496-1ABE1E6E5EDA}"/>
              </a:ext>
            </a:extLst>
          </p:cNvPr>
          <p:cNvCxnSpPr>
            <a:cxnSpLocks/>
          </p:cNvCxnSpPr>
          <p:nvPr/>
        </p:nvCxnSpPr>
        <p:spPr>
          <a:xfrm flipV="1">
            <a:off x="-3335" y="6629400"/>
            <a:ext cx="335280" cy="0"/>
          </a:xfrm>
          <a:prstGeom prst="line">
            <a:avLst/>
          </a:prstGeom>
          <a:noFill/>
          <a:ln w="19050" cap="flat" cmpd="sng" algn="ctr">
            <a:solidFill>
              <a:srgbClr val="C49B57"/>
            </a:solidFill>
            <a:prstDash val="solid"/>
            <a:miter lim="800000"/>
          </a:ln>
          <a:effectLst/>
        </p:spPr>
      </p:cxnSp>
      <p:grpSp>
        <p:nvGrpSpPr>
          <p:cNvPr id="9" name="Group 8">
            <a:extLst>
              <a:ext uri="{FF2B5EF4-FFF2-40B4-BE49-F238E27FC236}">
                <a16:creationId xmlns:a16="http://schemas.microsoft.com/office/drawing/2014/main" id="{87FE615C-7940-4876-9FAC-D93BB399D2EF}"/>
              </a:ext>
            </a:extLst>
          </p:cNvPr>
          <p:cNvGrpSpPr/>
          <p:nvPr/>
        </p:nvGrpSpPr>
        <p:grpSpPr>
          <a:xfrm>
            <a:off x="-1077614" y="-1287367"/>
            <a:ext cx="2483838" cy="2483838"/>
            <a:chOff x="-464538" y="-1583065"/>
            <a:chExt cx="2483838" cy="2483838"/>
          </a:xfrm>
        </p:grpSpPr>
        <p:sp>
          <p:nvSpPr>
            <p:cNvPr id="10" name="Oval 9">
              <a:extLst>
                <a:ext uri="{FF2B5EF4-FFF2-40B4-BE49-F238E27FC236}">
                  <a16:creationId xmlns:a16="http://schemas.microsoft.com/office/drawing/2014/main" id="{2CC6AA3E-4075-4575-A36E-8A90F3637CED}"/>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264161-8398-4091-83C0-4088633BDF81}"/>
                </a:ext>
              </a:extLst>
            </p:cNvPr>
            <p:cNvSpPr/>
            <p:nvPr/>
          </p:nvSpPr>
          <p:spPr>
            <a:xfrm>
              <a:off x="1662743" y="242282"/>
              <a:ext cx="261308" cy="261308"/>
            </a:xfrm>
            <a:prstGeom prst="ellipse">
              <a:avLst/>
            </a:prstGeom>
            <a:solidFill>
              <a:srgbClr val="C49B57"/>
            </a:solid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55256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ircle: Hollow 10">
            <a:extLst>
              <a:ext uri="{FF2B5EF4-FFF2-40B4-BE49-F238E27FC236}">
                <a16:creationId xmlns:a16="http://schemas.microsoft.com/office/drawing/2014/main" id="{7D25D71F-7B21-4599-B276-B1EA0C06292C}"/>
              </a:ext>
            </a:extLst>
          </p:cNvPr>
          <p:cNvSpPr/>
          <p:nvPr/>
        </p:nvSpPr>
        <p:spPr>
          <a:xfrm>
            <a:off x="-931073" y="4790768"/>
            <a:ext cx="2772696" cy="2772696"/>
          </a:xfrm>
          <a:prstGeom prst="don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5214334-F011-4A6B-814E-5CDD54F6E3BC}"/>
              </a:ext>
            </a:extLst>
          </p:cNvPr>
          <p:cNvSpPr>
            <a:spLocks noGrp="1"/>
          </p:cNvSpPr>
          <p:nvPr>
            <p:ph type="title"/>
          </p:nvPr>
        </p:nvSpPr>
        <p:spPr>
          <a:xfrm>
            <a:off x="1511325" y="496410"/>
            <a:ext cx="10133060" cy="741110"/>
          </a:xfrm>
        </p:spPr>
        <p:txBody>
          <a:bodyPr/>
          <a:lstStyle>
            <a:defPPr>
              <a:defRPr lang="en-US"/>
            </a:defPPr>
            <a:lvl1pPr algn="ctr" rtl="0" fontAlgn="base">
              <a:spcBef>
                <a:spcPct val="0"/>
              </a:spcBef>
              <a:spcAft>
                <a:spcPct val="0"/>
              </a:spcAft>
              <a:defRPr sz="1765" kern="1200">
                <a:solidFill>
                  <a:schemeClr val="tx1"/>
                </a:solidFill>
                <a:latin typeface="Gotham C2 Text" pitchFamily="50" charset="0"/>
                <a:ea typeface="ＭＳ Ｐゴシック" charset="-128"/>
                <a:cs typeface="+mn-cs"/>
              </a:defRPr>
            </a:lvl1pPr>
            <a:lvl2pPr marL="403388" algn="ctr" rtl="0" fontAlgn="base">
              <a:spcBef>
                <a:spcPct val="0"/>
              </a:spcBef>
              <a:spcAft>
                <a:spcPct val="0"/>
              </a:spcAft>
              <a:defRPr sz="1765" kern="1200">
                <a:solidFill>
                  <a:schemeClr val="tx1"/>
                </a:solidFill>
                <a:latin typeface="Gotham C2 Text" pitchFamily="50" charset="0"/>
                <a:ea typeface="ＭＳ Ｐゴシック" charset="-128"/>
                <a:cs typeface="+mn-cs"/>
              </a:defRPr>
            </a:lvl2pPr>
            <a:lvl3pPr marL="806775" algn="ctr" rtl="0" fontAlgn="base">
              <a:spcBef>
                <a:spcPct val="0"/>
              </a:spcBef>
              <a:spcAft>
                <a:spcPct val="0"/>
              </a:spcAft>
              <a:defRPr sz="1765" kern="1200">
                <a:solidFill>
                  <a:schemeClr val="tx1"/>
                </a:solidFill>
                <a:latin typeface="Gotham C2 Text" pitchFamily="50" charset="0"/>
                <a:ea typeface="ＭＳ Ｐゴシック" charset="-128"/>
                <a:cs typeface="+mn-cs"/>
              </a:defRPr>
            </a:lvl3pPr>
            <a:lvl4pPr marL="1210163" algn="ctr" rtl="0" fontAlgn="base">
              <a:spcBef>
                <a:spcPct val="0"/>
              </a:spcBef>
              <a:spcAft>
                <a:spcPct val="0"/>
              </a:spcAft>
              <a:defRPr sz="1765" kern="1200">
                <a:solidFill>
                  <a:schemeClr val="tx1"/>
                </a:solidFill>
                <a:latin typeface="Gotham C2 Text" pitchFamily="50" charset="0"/>
                <a:ea typeface="ＭＳ Ｐゴシック" charset="-128"/>
                <a:cs typeface="+mn-cs"/>
              </a:defRPr>
            </a:lvl4pPr>
            <a:lvl5pPr marL="1613550" algn="ctr" rtl="0" fontAlgn="base">
              <a:spcBef>
                <a:spcPct val="0"/>
              </a:spcBef>
              <a:spcAft>
                <a:spcPct val="0"/>
              </a:spcAft>
              <a:defRPr sz="1765" kern="1200">
                <a:solidFill>
                  <a:schemeClr val="tx1"/>
                </a:solidFill>
                <a:latin typeface="Gotham C2 Text" pitchFamily="50" charset="0"/>
                <a:ea typeface="ＭＳ Ｐゴシック" charset="-128"/>
                <a:cs typeface="+mn-cs"/>
              </a:defRPr>
            </a:lvl5pPr>
            <a:lvl6pPr marL="2016938" algn="l" defTabSz="806775" rtl="0" eaLnBrk="1" latinLnBrk="0" hangingPunct="1">
              <a:defRPr sz="1765" kern="1200">
                <a:solidFill>
                  <a:schemeClr val="tx1"/>
                </a:solidFill>
                <a:latin typeface="Gotham C2 Text" pitchFamily="50" charset="0"/>
                <a:ea typeface="ＭＳ Ｐゴシック" charset="-128"/>
                <a:cs typeface="+mn-cs"/>
              </a:defRPr>
            </a:lvl6pPr>
            <a:lvl7pPr marL="2420325" algn="l" defTabSz="806775" rtl="0" eaLnBrk="1" latinLnBrk="0" hangingPunct="1">
              <a:defRPr sz="1765" kern="1200">
                <a:solidFill>
                  <a:schemeClr val="tx1"/>
                </a:solidFill>
                <a:latin typeface="Gotham C2 Text" pitchFamily="50" charset="0"/>
                <a:ea typeface="ＭＳ Ｐゴシック" charset="-128"/>
                <a:cs typeface="+mn-cs"/>
              </a:defRPr>
            </a:lvl7pPr>
            <a:lvl8pPr marL="2823713" algn="l" defTabSz="806775" rtl="0" eaLnBrk="1" latinLnBrk="0" hangingPunct="1">
              <a:defRPr sz="1765" kern="1200">
                <a:solidFill>
                  <a:schemeClr val="tx1"/>
                </a:solidFill>
                <a:latin typeface="Gotham C2 Text" pitchFamily="50" charset="0"/>
                <a:ea typeface="ＭＳ Ｐゴシック" charset="-128"/>
                <a:cs typeface="+mn-cs"/>
              </a:defRPr>
            </a:lvl8pPr>
            <a:lvl9pPr marL="3227100" algn="l" defTabSz="806775" rtl="0" eaLnBrk="1" latinLnBrk="0" hangingPunct="1">
              <a:defRPr sz="1765" kern="1200">
                <a:solidFill>
                  <a:schemeClr val="tx1"/>
                </a:solidFill>
                <a:latin typeface="Gotham C2 Text" pitchFamily="50" charset="0"/>
                <a:ea typeface="ＭＳ Ｐゴシック" charset="-128"/>
                <a:cs typeface="+mn-cs"/>
              </a:defRPr>
            </a:lvl9pPr>
          </a:lstStyle>
          <a:p>
            <a:r>
              <a:rPr lang="en-US" sz="3200" dirty="0">
                <a:solidFill>
                  <a:srgbClr val="1C3867"/>
                </a:solidFill>
                <a:latin typeface="Montserrat Medium" panose="00000600000000000000" pitchFamily="2" charset="0"/>
              </a:rPr>
              <a:t>ROTH Conversions Disallowed</a:t>
            </a:r>
            <a:r>
              <a:rPr lang="en-US" sz="2400" dirty="0">
                <a:latin typeface="Montserrat Medium" panose="00000600000000000000" pitchFamily="2" charset="0"/>
              </a:rPr>
              <a:t>	</a:t>
            </a:r>
          </a:p>
        </p:txBody>
      </p:sp>
      <p:graphicFrame>
        <p:nvGraphicFramePr>
          <p:cNvPr id="9" name="Content Placeholder 2">
            <a:extLst>
              <a:ext uri="{FF2B5EF4-FFF2-40B4-BE49-F238E27FC236}">
                <a16:creationId xmlns:a16="http://schemas.microsoft.com/office/drawing/2014/main" id="{467E9AAE-DF8F-9547-ADD7-B454CA619309}"/>
              </a:ext>
            </a:extLst>
          </p:cNvPr>
          <p:cNvGraphicFramePr>
            <a:graphicFrameLocks noGrp="1"/>
          </p:cNvGraphicFramePr>
          <p:nvPr>
            <p:ph idx="1"/>
            <p:extLst>
              <p:ext uri="{D42A27DB-BD31-4B8C-83A1-F6EECF244321}">
                <p14:modId xmlns:p14="http://schemas.microsoft.com/office/powerpoint/2010/main" val="3877355074"/>
              </p:ext>
            </p:extLst>
          </p:nvPr>
        </p:nvGraphicFramePr>
        <p:xfrm>
          <a:off x="747978" y="1022555"/>
          <a:ext cx="10696043" cy="5077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3BDADD15-07CC-4523-ACF9-F7D3A264BA2B}"/>
              </a:ext>
            </a:extLst>
          </p:cNvPr>
          <p:cNvSpPr/>
          <p:nvPr/>
        </p:nvSpPr>
        <p:spPr>
          <a:xfrm>
            <a:off x="0" y="6400800"/>
            <a:ext cx="12192000" cy="457200"/>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Montserrat (Body)"/>
                <a:ea typeface="+mn-ea"/>
                <a:cs typeface="+mn-cs"/>
              </a:rPr>
              <a:t>                                                                                                                                                                                                                                                                                                                </a:t>
            </a:r>
            <a:fld id="{6C81A14C-9A46-4F66-8172-C3DC8B2510E0}" type="slidenum">
              <a:rPr kumimoji="0" lang="en-US" sz="1050" b="1" i="0" u="none" strike="noStrike" kern="0" cap="none" spc="0" normalizeH="0" baseline="0" noProof="0" smtClean="0">
                <a:ln>
                  <a:noFill/>
                </a:ln>
                <a:solidFill>
                  <a:prstClr val="black"/>
                </a:solidFill>
                <a:effectLst/>
                <a:uLnTx/>
                <a:uFillTx/>
                <a:latin typeface="Montserrat (Body)"/>
                <a:ea typeface="+mn-ea"/>
                <a:cs typeface="+mn-cs"/>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AD62C54-7D6A-4A4F-911C-C4AF51E02574}"/>
              </a:ext>
            </a:extLst>
          </p:cNvPr>
          <p:cNvSpPr txBox="1"/>
          <p:nvPr/>
        </p:nvSpPr>
        <p:spPr>
          <a:xfrm>
            <a:off x="304800" y="6521678"/>
            <a:ext cx="2773680" cy="215444"/>
          </a:xfrm>
          <a:prstGeom prst="rect">
            <a:avLst/>
          </a:prstGeom>
          <a:noFill/>
        </p:spPr>
        <p:txBody>
          <a:bodyPr wrap="square">
            <a:spAutoFit/>
          </a:bodyPr>
          <a:lstStyle/>
          <a:p>
            <a:r>
              <a:rPr lang="en-US" sz="800" spc="300" dirty="0">
                <a:solidFill>
                  <a:prstClr val="black"/>
                </a:solidFill>
                <a:latin typeface="Montserrat ExtraBold"/>
              </a:rPr>
              <a:t>CARVER FINANCIAL SERVICES</a:t>
            </a:r>
          </a:p>
        </p:txBody>
      </p:sp>
      <p:cxnSp>
        <p:nvCxnSpPr>
          <p:cNvPr id="7" name="Straight Connector 6">
            <a:extLst>
              <a:ext uri="{FF2B5EF4-FFF2-40B4-BE49-F238E27FC236}">
                <a16:creationId xmlns:a16="http://schemas.microsoft.com/office/drawing/2014/main" id="{6A054478-C905-4FFB-B162-01CD5004422B}"/>
              </a:ext>
            </a:extLst>
          </p:cNvPr>
          <p:cNvCxnSpPr>
            <a:cxnSpLocks/>
          </p:cNvCxnSpPr>
          <p:nvPr/>
        </p:nvCxnSpPr>
        <p:spPr>
          <a:xfrm flipV="1">
            <a:off x="-3335" y="6629400"/>
            <a:ext cx="335280" cy="0"/>
          </a:xfrm>
          <a:prstGeom prst="line">
            <a:avLst/>
          </a:prstGeom>
          <a:noFill/>
          <a:ln w="19050" cap="flat" cmpd="sng" algn="ctr">
            <a:solidFill>
              <a:srgbClr val="C49B57"/>
            </a:solidFill>
            <a:prstDash val="solid"/>
            <a:miter lim="800000"/>
          </a:ln>
          <a:effectLst/>
        </p:spPr>
      </p:cxnSp>
      <p:sp>
        <p:nvSpPr>
          <p:cNvPr id="10" name="Circle: Hollow 9">
            <a:extLst>
              <a:ext uri="{FF2B5EF4-FFF2-40B4-BE49-F238E27FC236}">
                <a16:creationId xmlns:a16="http://schemas.microsoft.com/office/drawing/2014/main" id="{8195D621-9979-48A9-A774-49758AD3C001}"/>
              </a:ext>
            </a:extLst>
          </p:cNvPr>
          <p:cNvSpPr/>
          <p:nvPr/>
        </p:nvSpPr>
        <p:spPr>
          <a:xfrm>
            <a:off x="10350376" y="-889938"/>
            <a:ext cx="2772696" cy="2772696"/>
          </a:xfrm>
          <a:prstGeom prst="donu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3277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FE9721-3071-48DF-B87E-EE52B53C9BE5}"/>
              </a:ext>
            </a:extLst>
          </p:cNvPr>
          <p:cNvSpPr>
            <a:spLocks noGrp="1"/>
          </p:cNvSpPr>
          <p:nvPr>
            <p:ph idx="1"/>
          </p:nvPr>
        </p:nvSpPr>
        <p:spPr>
          <a:xfrm>
            <a:off x="1587910" y="1482925"/>
            <a:ext cx="9016179" cy="4219784"/>
          </a:xfrm>
        </p:spPr>
        <p:txBody>
          <a:bodyPr anchor="t">
            <a:normAutofit/>
          </a:bodyPr>
          <a:lstStyle/>
          <a:p>
            <a:pPr fontAlgn="base">
              <a:buFont typeface="Arial" panose="020B0604020202020204" pitchFamily="34" charset="0"/>
              <a:buChar char="•"/>
            </a:pPr>
            <a:r>
              <a:rPr lang="en-US" sz="1700" b="0" i="0" dirty="0">
                <a:effectLst/>
                <a:latin typeface="Montserrat" panose="00000500000000000000" pitchFamily="2" charset="0"/>
              </a:rPr>
              <a:t>Taxing capital gains at ordinary income tax rates would bring the combined top marginal rate in the U.S. to 48.9 percent, up from 29.2 percent under current law and well-above the OECD average of 18.9 percent. </a:t>
            </a:r>
          </a:p>
          <a:p>
            <a:pPr fontAlgn="base">
              <a:buFont typeface="Arial" panose="020B0604020202020204" pitchFamily="34" charset="0"/>
              <a:buChar char="•"/>
            </a:pPr>
            <a:endParaRPr lang="en-US" sz="1700" dirty="0">
              <a:latin typeface="Montserrat" panose="00000500000000000000" pitchFamily="2" charset="0"/>
            </a:endParaRPr>
          </a:p>
          <a:p>
            <a:pPr fontAlgn="base">
              <a:buFont typeface="Arial" panose="020B0604020202020204" pitchFamily="34" charset="0"/>
              <a:buChar char="•"/>
            </a:pPr>
            <a:r>
              <a:rPr lang="en-US" sz="1700" b="0" i="0" dirty="0">
                <a:effectLst/>
                <a:latin typeface="Montserrat" panose="00000500000000000000" pitchFamily="2" charset="0"/>
              </a:rPr>
              <a:t>Biden’s proposal for a complicated “</a:t>
            </a:r>
            <a:r>
              <a:rPr lang="en-US" sz="1700" b="0" i="0" u="none" strike="noStrike" dirty="0">
                <a:effectLst/>
                <a:latin typeface="Montserrat" panose="00000500000000000000" pitchFamily="2" charset="0"/>
                <a:hlinkClick r:id="rId3">
                  <a:extLst>
                    <a:ext uri="{A12FA001-AC4F-418D-AE19-62706E023703}">
                      <ahyp:hlinkClr xmlns:ahyp="http://schemas.microsoft.com/office/drawing/2018/hyperlinkcolor" val="tx"/>
                    </a:ext>
                  </a:extLst>
                </a:hlinkClick>
              </a:rPr>
              <a:t>Billionaire Minimum Tax</a:t>
            </a:r>
            <a:r>
              <a:rPr lang="en-US" sz="1700" b="0" i="0" dirty="0">
                <a:effectLst/>
                <a:latin typeface="Montserrat" panose="00000500000000000000" pitchFamily="2" charset="0"/>
              </a:rPr>
              <a:t>” would bring unrealized gains into the tax base on an annual basis, which is also out of step with international norms.</a:t>
            </a:r>
          </a:p>
          <a:p>
            <a:pPr fontAlgn="base">
              <a:buFont typeface="Arial" panose="020B0604020202020204" pitchFamily="34" charset="0"/>
              <a:buChar char="•"/>
            </a:pPr>
            <a:endParaRPr lang="en-US" sz="1700" b="0" i="0" dirty="0">
              <a:effectLst/>
              <a:latin typeface="Montserrat" panose="00000500000000000000" pitchFamily="2" charset="0"/>
            </a:endParaRPr>
          </a:p>
          <a:p>
            <a:pPr fontAlgn="base">
              <a:buFont typeface="Arial" panose="020B0604020202020204" pitchFamily="34" charset="0"/>
              <a:buChar char="•"/>
            </a:pPr>
            <a:r>
              <a:rPr lang="en-US" sz="1700" b="0" i="0" dirty="0">
                <a:effectLst/>
                <a:latin typeface="Montserrat" panose="00000500000000000000" pitchFamily="2" charset="0"/>
              </a:rPr>
              <a:t>Raising the corporate income tax rate to 28 percent would </a:t>
            </a:r>
            <a:r>
              <a:rPr lang="en-US" sz="1700" b="0" i="0" u="none" strike="noStrike" dirty="0">
                <a:effectLst/>
                <a:latin typeface="Montserrat" panose="00000500000000000000" pitchFamily="2" charset="0"/>
                <a:hlinkClick r:id="rId4">
                  <a:extLst>
                    <a:ext uri="{A12FA001-AC4F-418D-AE19-62706E023703}">
                      <ahyp:hlinkClr xmlns:ahyp="http://schemas.microsoft.com/office/drawing/2018/hyperlinkcolor" val="tx"/>
                    </a:ext>
                  </a:extLst>
                </a:hlinkClick>
              </a:rPr>
              <a:t>once again bring the U.S. near the top of the OECD a</a:t>
            </a:r>
            <a:r>
              <a:rPr lang="en-US" sz="1700" b="0" i="0" dirty="0">
                <a:effectLst/>
                <a:latin typeface="Montserrat" panose="00000500000000000000" pitchFamily="2" charset="0"/>
              </a:rPr>
              <a:t>t a combined rate of 32.3 percent, versus 25.8 percent under current law and an OECD average (excluding the U.S.) of 22.8 percent.</a:t>
            </a:r>
          </a:p>
          <a:p>
            <a:endParaRPr lang="en-US" sz="1700" dirty="0"/>
          </a:p>
        </p:txBody>
      </p:sp>
      <p:sp>
        <p:nvSpPr>
          <p:cNvPr id="15" name="Rectangle 14">
            <a:extLst>
              <a:ext uri="{FF2B5EF4-FFF2-40B4-BE49-F238E27FC236}">
                <a16:creationId xmlns:a16="http://schemas.microsoft.com/office/drawing/2014/main" id="{DABF6202-A5A5-4241-82A4-BBBB403DED91}"/>
              </a:ext>
            </a:extLst>
          </p:cNvPr>
          <p:cNvSpPr/>
          <p:nvPr/>
        </p:nvSpPr>
        <p:spPr>
          <a:xfrm>
            <a:off x="0" y="6400800"/>
            <a:ext cx="12192000" cy="457200"/>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Montserrat (Body)"/>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0" dirty="0">
                <a:solidFill>
                  <a:prstClr val="black"/>
                </a:solidFill>
                <a:latin typeface="Montserrat (Body)"/>
              </a:rPr>
              <a:t>        </a:t>
            </a:r>
            <a:r>
              <a:rPr kumimoji="0" lang="en-US" sz="800" b="0" i="0" u="none" strike="noStrike" kern="1200" cap="none" spc="300" normalizeH="0" baseline="0" noProof="0" dirty="0">
                <a:ln>
                  <a:noFill/>
                </a:ln>
                <a:solidFill>
                  <a:prstClr val="black"/>
                </a:solidFill>
                <a:effectLst/>
                <a:uLnTx/>
                <a:uFillTx/>
                <a:latin typeface="Montserrat ExtraBold"/>
                <a:ea typeface="+mn-ea"/>
                <a:cs typeface="+mn-cs"/>
              </a:rPr>
              <a:t>CARVER FINANCIAL SERVICES                                                                                                                                </a:t>
            </a:r>
            <a:r>
              <a:rPr kumimoji="0" lang="en-US" sz="1050" b="1" i="0" u="none" strike="noStrike" kern="1200" cap="none" spc="300" normalizeH="0" baseline="0" noProof="0" dirty="0">
                <a:ln>
                  <a:noFill/>
                </a:ln>
                <a:solidFill>
                  <a:prstClr val="black"/>
                </a:solidFill>
                <a:effectLst/>
                <a:uLnTx/>
                <a:uFillTx/>
                <a:latin typeface="Montserrat (Body)"/>
              </a:rPr>
              <a:t>14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Montserrat (Body)"/>
                <a:ea typeface="+mn-ea"/>
                <a:cs typeface="+mn-cs"/>
              </a:rPr>
              <a:t>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034A715C-F59F-4578-8F46-F821282518C1}"/>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245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9BE379-F1F1-43EF-B542-34CC0D2E3D20}"/>
              </a:ext>
            </a:extLst>
          </p:cNvPr>
          <p:cNvSpPr txBox="1"/>
          <p:nvPr/>
        </p:nvSpPr>
        <p:spPr>
          <a:xfrm>
            <a:off x="180975" y="2343151"/>
            <a:ext cx="36337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600" dirty="0">
              <a:solidFill>
                <a:schemeClr val="bg2">
                  <a:lumMod val="50000"/>
                </a:schemeClr>
              </a:solidFill>
              <a:latin typeface="Montserrat" panose="00000500000000000000" pitchFamily="2" charset="0"/>
              <a:ea typeface="+mj-ea"/>
              <a:cs typeface="+mj-cs"/>
            </a:endParaRPr>
          </a:p>
        </p:txBody>
      </p:sp>
      <p:sp>
        <p:nvSpPr>
          <p:cNvPr id="7" name="TextBox 6">
            <a:extLst>
              <a:ext uri="{FF2B5EF4-FFF2-40B4-BE49-F238E27FC236}">
                <a16:creationId xmlns:a16="http://schemas.microsoft.com/office/drawing/2014/main" id="{454126C7-3029-4FC7-A630-A3BEBA1FD003}"/>
              </a:ext>
            </a:extLst>
          </p:cNvPr>
          <p:cNvSpPr txBox="1"/>
          <p:nvPr/>
        </p:nvSpPr>
        <p:spPr>
          <a:xfrm>
            <a:off x="2467231" y="1963013"/>
            <a:ext cx="8453793" cy="2452687"/>
          </a:xfrm>
          <a:prstGeom prst="rect">
            <a:avLst/>
          </a:prstGeom>
        </p:spPr>
        <p:txBody>
          <a:bodyPr vert="horz" lIns="91440" tIns="45720" rIns="91440" bIns="45720" rtlCol="0" anchor="ctr">
            <a:noAutofit/>
          </a:bodyPr>
          <a:lstStyle/>
          <a:p>
            <a:pPr fontAlgn="base">
              <a:lnSpc>
                <a:spcPct val="90000"/>
              </a:lnSpc>
              <a:spcAft>
                <a:spcPts val="600"/>
              </a:spcAft>
            </a:pPr>
            <a:r>
              <a:rPr lang="en-US" sz="4000" dirty="0">
                <a:solidFill>
                  <a:srgbClr val="C49B57"/>
                </a:solidFill>
                <a:latin typeface="Montserrat Medium" panose="00000600000000000000" pitchFamily="2" charset="0"/>
              </a:rPr>
              <a:t>Other Sun Setting </a:t>
            </a:r>
          </a:p>
          <a:p>
            <a:pPr fontAlgn="base">
              <a:lnSpc>
                <a:spcPct val="90000"/>
              </a:lnSpc>
              <a:spcAft>
                <a:spcPts val="600"/>
              </a:spcAft>
            </a:pPr>
            <a:endParaRPr lang="en-US" sz="4000" b="1" i="0" dirty="0">
              <a:solidFill>
                <a:srgbClr val="C49B57"/>
              </a:solidFill>
              <a:effectLst/>
              <a:latin typeface="Montserrat Medium" panose="00000600000000000000" pitchFamily="2" charset="0"/>
            </a:endParaRPr>
          </a:p>
          <a:p>
            <a:pPr marL="342900" indent="-342900">
              <a:buFont typeface="Arial" panose="020B0604020202020204" pitchFamily="34" charset="0"/>
              <a:buChar char="•"/>
            </a:pPr>
            <a:r>
              <a:rPr lang="en-US" sz="2400" dirty="0"/>
              <a:t>Unified Credit in 2026 – back to $ 6mil</a:t>
            </a:r>
          </a:p>
          <a:p>
            <a:endParaRPr lang="en-US" sz="2400" dirty="0"/>
          </a:p>
          <a:p>
            <a:pPr marL="342900" indent="-342900">
              <a:buFont typeface="Arial" panose="020B0604020202020204" pitchFamily="34" charset="0"/>
              <a:buChar char="•"/>
            </a:pPr>
            <a:r>
              <a:rPr lang="en-US" sz="2400" b="0" i="0" dirty="0">
                <a:solidFill>
                  <a:srgbClr val="2E2E2E"/>
                </a:solidFill>
                <a:effectLst/>
                <a:latin typeface="Lato" panose="020F0502020204030203" pitchFamily="34" charset="0"/>
              </a:rPr>
              <a:t>The TCJA made significant changes to individual income taxes as well as estate and gift taxes. For </a:t>
            </a:r>
            <a:r>
              <a:rPr lang="en-US" sz="2400" b="0" i="0" u="none" strike="noStrike" dirty="0">
                <a:effectLst/>
                <a:latin typeface="Lato" panose="020F0502020204030203" pitchFamily="34" charset="0"/>
                <a:hlinkClick r:id="rId3"/>
              </a:rPr>
              <a:t>individual taxpayers</a:t>
            </a:r>
            <a:r>
              <a:rPr lang="en-US" sz="2400" b="0" i="0" dirty="0">
                <a:solidFill>
                  <a:srgbClr val="2E2E2E"/>
                </a:solidFill>
                <a:effectLst/>
                <a:latin typeface="Lato" panose="020F0502020204030203" pitchFamily="34" charset="0"/>
              </a:rPr>
              <a:t>, almost all these provisions expire or “sunset” at the end of 2025.</a:t>
            </a:r>
          </a:p>
          <a:p>
            <a:endParaRPr lang="en-US" sz="2400" b="0" i="0" dirty="0">
              <a:solidFill>
                <a:srgbClr val="2E2E2E"/>
              </a:solidFill>
              <a:effectLst/>
              <a:latin typeface="Lato" panose="020F0502020204030203" pitchFamily="34" charset="0"/>
            </a:endParaRPr>
          </a:p>
          <a:p>
            <a:pPr marL="342900" indent="-342900">
              <a:buFont typeface="Arial" panose="020B0604020202020204" pitchFamily="34" charset="0"/>
              <a:buChar char="•"/>
            </a:pPr>
            <a:r>
              <a:rPr lang="en-US" sz="2400" dirty="0">
                <a:solidFill>
                  <a:srgbClr val="2E2E2E"/>
                </a:solidFill>
                <a:latin typeface="Lato" panose="020F0502020204030203" pitchFamily="34" charset="0"/>
              </a:rPr>
              <a:t>Top tax rate from 37% to 39.65</a:t>
            </a:r>
          </a:p>
          <a:p>
            <a:pPr marL="342900" indent="-342900">
              <a:buFont typeface="Arial" panose="020B0604020202020204" pitchFamily="34" charset="0"/>
              <a:buChar char="•"/>
            </a:pPr>
            <a:endParaRPr lang="en-US" sz="2400" dirty="0">
              <a:solidFill>
                <a:srgbClr val="2E2E2E"/>
              </a:solidFill>
              <a:latin typeface="Lato" panose="020F0502020204030203" pitchFamily="34" charset="0"/>
            </a:endParaRPr>
          </a:p>
          <a:p>
            <a:pPr marL="342900" indent="-342900">
              <a:buFont typeface="Arial" panose="020B0604020202020204" pitchFamily="34" charset="0"/>
              <a:buChar char="•"/>
            </a:pPr>
            <a:r>
              <a:rPr lang="en-US" sz="2400" dirty="0">
                <a:solidFill>
                  <a:srgbClr val="2E2E2E"/>
                </a:solidFill>
                <a:latin typeface="Lato" panose="020F0502020204030203" pitchFamily="34" charset="0"/>
              </a:rPr>
              <a:t>Potentially eliminate step-up of basis on all or part of Estates</a:t>
            </a:r>
          </a:p>
          <a:p>
            <a:pPr fontAlgn="base">
              <a:lnSpc>
                <a:spcPct val="90000"/>
              </a:lnSpc>
              <a:spcAft>
                <a:spcPts val="600"/>
              </a:spcAft>
            </a:pPr>
            <a:endParaRPr lang="en-US" sz="1600" b="1" i="0" dirty="0">
              <a:effectLst/>
              <a:latin typeface="Montserrat" panose="00000500000000000000" pitchFamily="2" charset="0"/>
            </a:endParaRPr>
          </a:p>
        </p:txBody>
      </p:sp>
      <p:grpSp>
        <p:nvGrpSpPr>
          <p:cNvPr id="11" name="Group 10">
            <a:extLst>
              <a:ext uri="{FF2B5EF4-FFF2-40B4-BE49-F238E27FC236}">
                <a16:creationId xmlns:a16="http://schemas.microsoft.com/office/drawing/2014/main" id="{26D2D4A2-B52E-4C1C-88B8-5EA2F852F8B8}"/>
              </a:ext>
            </a:extLst>
          </p:cNvPr>
          <p:cNvGrpSpPr/>
          <p:nvPr/>
        </p:nvGrpSpPr>
        <p:grpSpPr>
          <a:xfrm>
            <a:off x="-800840" y="4657726"/>
            <a:ext cx="2483838" cy="2483838"/>
            <a:chOff x="-464538" y="-1583065"/>
            <a:chExt cx="2483838" cy="2483838"/>
          </a:xfrm>
        </p:grpSpPr>
        <p:sp>
          <p:nvSpPr>
            <p:cNvPr id="12" name="Oval 11">
              <a:extLst>
                <a:ext uri="{FF2B5EF4-FFF2-40B4-BE49-F238E27FC236}">
                  <a16:creationId xmlns:a16="http://schemas.microsoft.com/office/drawing/2014/main" id="{49B818AB-9DE5-4F65-9ADF-613588F61CEE}"/>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78ECB39-F741-4C36-B11B-FB12F2F42CC2}"/>
                </a:ext>
              </a:extLst>
            </p:cNvPr>
            <p:cNvSpPr/>
            <p:nvPr/>
          </p:nvSpPr>
          <p:spPr>
            <a:xfrm>
              <a:off x="1662743" y="242282"/>
              <a:ext cx="261308" cy="261308"/>
            </a:xfrm>
            <a:prstGeom prst="ellipse">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2A6D2950-4799-4B64-A42C-525E27391DDC}"/>
              </a:ext>
            </a:extLst>
          </p:cNvPr>
          <p:cNvGrpSpPr/>
          <p:nvPr/>
        </p:nvGrpSpPr>
        <p:grpSpPr>
          <a:xfrm rot="7118741">
            <a:off x="11207778" y="1916142"/>
            <a:ext cx="1606494" cy="1606494"/>
            <a:chOff x="-464538" y="-1583065"/>
            <a:chExt cx="2483838" cy="2483838"/>
          </a:xfrm>
        </p:grpSpPr>
        <p:sp>
          <p:nvSpPr>
            <p:cNvPr id="17" name="Oval 16">
              <a:extLst>
                <a:ext uri="{FF2B5EF4-FFF2-40B4-BE49-F238E27FC236}">
                  <a16:creationId xmlns:a16="http://schemas.microsoft.com/office/drawing/2014/main" id="{FADDE684-6896-4B5A-991D-61C087FFCFFC}"/>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213FEEF-9C38-453C-A7A0-BC6459CBBDB8}"/>
                </a:ext>
              </a:extLst>
            </p:cNvPr>
            <p:cNvSpPr/>
            <p:nvPr/>
          </p:nvSpPr>
          <p:spPr>
            <a:xfrm>
              <a:off x="1662743" y="242282"/>
              <a:ext cx="261308" cy="261308"/>
            </a:xfrm>
            <a:prstGeom prst="ellipse">
              <a:avLst/>
            </a:prstGeom>
            <a:solidFill>
              <a:srgbClr val="C49B57"/>
            </a:solid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606A5399-B1C1-4626-B983-6CBFCF13D60F}"/>
              </a:ext>
            </a:extLst>
          </p:cNvPr>
          <p:cNvGrpSpPr/>
          <p:nvPr/>
        </p:nvGrpSpPr>
        <p:grpSpPr>
          <a:xfrm>
            <a:off x="-603921" y="-854450"/>
            <a:ext cx="2483838" cy="2483838"/>
            <a:chOff x="-464538" y="-1583065"/>
            <a:chExt cx="2483838" cy="2483838"/>
          </a:xfrm>
        </p:grpSpPr>
        <p:sp>
          <p:nvSpPr>
            <p:cNvPr id="21" name="Oval 20">
              <a:extLst>
                <a:ext uri="{FF2B5EF4-FFF2-40B4-BE49-F238E27FC236}">
                  <a16:creationId xmlns:a16="http://schemas.microsoft.com/office/drawing/2014/main" id="{9324CD3A-B6D1-4C5D-B6E5-0E2CAAD4A24F}"/>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AAD397-DCA4-4A96-9EE0-98882BB59C37}"/>
                </a:ext>
              </a:extLst>
            </p:cNvPr>
            <p:cNvSpPr/>
            <p:nvPr/>
          </p:nvSpPr>
          <p:spPr>
            <a:xfrm>
              <a:off x="1662743" y="242282"/>
              <a:ext cx="261308" cy="261308"/>
            </a:xfrm>
            <a:prstGeom prst="ellipse">
              <a:avLst/>
            </a:prstGeom>
            <a:solidFill>
              <a:srgbClr val="C49B57"/>
            </a:solid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4309D223-E0EC-4901-AD4A-08E30BC30227}"/>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Body)"/>
                <a:ea typeface="+mn-ea"/>
                <a:cs typeface="+mn-cs"/>
              </a:rPr>
              <a:t>                                                                                                                                                                                                                                                                                                                </a:t>
            </a:r>
            <a:fld id="{6C81A14C-9A46-4F66-8172-C3DC8B2510E0}" type="slidenum">
              <a:rPr kumimoji="0" lang="en-US" sz="1050" b="1" i="0" u="none" strike="noStrike" kern="1200" cap="none" spc="0" normalizeH="0" baseline="0" noProof="0" smtClean="0">
                <a:ln>
                  <a:noFill/>
                </a:ln>
                <a:solidFill>
                  <a:prstClr val="black"/>
                </a:solidFill>
                <a:effectLst/>
                <a:uLnTx/>
                <a:uFillTx/>
                <a:latin typeface="Montserrat (Bod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lang="en-US" dirty="0"/>
          </a:p>
        </p:txBody>
      </p:sp>
      <p:sp>
        <p:nvSpPr>
          <p:cNvPr id="23" name="TextBox 22">
            <a:extLst>
              <a:ext uri="{FF2B5EF4-FFF2-40B4-BE49-F238E27FC236}">
                <a16:creationId xmlns:a16="http://schemas.microsoft.com/office/drawing/2014/main" id="{81079752-0F9B-4905-9A4B-8413B18A561D}"/>
              </a:ext>
            </a:extLst>
          </p:cNvPr>
          <p:cNvSpPr txBox="1"/>
          <p:nvPr/>
        </p:nvSpPr>
        <p:spPr>
          <a:xfrm>
            <a:off x="304800" y="6521678"/>
            <a:ext cx="2773680" cy="215444"/>
          </a:xfrm>
          <a:prstGeom prst="rect">
            <a:avLst/>
          </a:prstGeom>
          <a:noFill/>
        </p:spPr>
        <p:txBody>
          <a:bodyPr wrap="square">
            <a:spAutoFit/>
          </a:bodyPr>
          <a:lstStyle/>
          <a:p>
            <a:r>
              <a:rPr lang="en-US" sz="800" spc="300" dirty="0">
                <a:solidFill>
                  <a:prstClr val="black"/>
                </a:solidFill>
                <a:latin typeface="Montserrat ExtraBold"/>
              </a:rPr>
              <a:t>CARVER FINANCIAL SERVICES</a:t>
            </a:r>
          </a:p>
        </p:txBody>
      </p:sp>
      <p:cxnSp>
        <p:nvCxnSpPr>
          <p:cNvPr id="24" name="Straight Connector 23">
            <a:extLst>
              <a:ext uri="{FF2B5EF4-FFF2-40B4-BE49-F238E27FC236}">
                <a16:creationId xmlns:a16="http://schemas.microsoft.com/office/drawing/2014/main" id="{9FBFEF2C-1AE9-403E-AF4D-4483BD057AC5}"/>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121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1A8114-FAB3-4340-899D-BA9600CCBDB9}"/>
              </a:ext>
            </a:extLst>
          </p:cNvPr>
          <p:cNvSpPr txBox="1"/>
          <p:nvPr/>
        </p:nvSpPr>
        <p:spPr>
          <a:xfrm>
            <a:off x="1953240" y="860894"/>
            <a:ext cx="5384637" cy="769441"/>
          </a:xfrm>
          <a:prstGeom prst="rect">
            <a:avLst/>
          </a:prstGeom>
          <a:noFill/>
        </p:spPr>
        <p:txBody>
          <a:bodyPr wrap="square">
            <a:spAutoFit/>
          </a:bodyPr>
          <a:lstStyle/>
          <a:p>
            <a:r>
              <a:rPr lang="en-US" sz="4400" dirty="0">
                <a:solidFill>
                  <a:srgbClr val="C49B57"/>
                </a:solidFill>
                <a:latin typeface="Montserrat Black" panose="00000A00000000000000" pitchFamily="2" charset="0"/>
              </a:rPr>
              <a:t>FOCUS IN 2023  </a:t>
            </a:r>
          </a:p>
        </p:txBody>
      </p:sp>
      <p:sp>
        <p:nvSpPr>
          <p:cNvPr id="9" name="TextBox 8">
            <a:extLst>
              <a:ext uri="{FF2B5EF4-FFF2-40B4-BE49-F238E27FC236}">
                <a16:creationId xmlns:a16="http://schemas.microsoft.com/office/drawing/2014/main" id="{8AFCB216-44CD-4564-A6F0-C9749B48E25E}"/>
              </a:ext>
            </a:extLst>
          </p:cNvPr>
          <p:cNvSpPr txBox="1"/>
          <p:nvPr/>
        </p:nvSpPr>
        <p:spPr>
          <a:xfrm>
            <a:off x="2706542" y="1900025"/>
            <a:ext cx="3526609" cy="338554"/>
          </a:xfrm>
          <a:prstGeom prst="rect">
            <a:avLst/>
          </a:prstGeom>
          <a:noFill/>
        </p:spPr>
        <p:txBody>
          <a:bodyPr wrap="square">
            <a:spAutoFit/>
          </a:bodyPr>
          <a:lstStyle/>
          <a:p>
            <a:r>
              <a:rPr lang="en-US" sz="1600" dirty="0"/>
              <a:t>Impact Mid Term Election</a:t>
            </a:r>
          </a:p>
        </p:txBody>
      </p:sp>
      <p:sp>
        <p:nvSpPr>
          <p:cNvPr id="12" name="Oval 11">
            <a:extLst>
              <a:ext uri="{FF2B5EF4-FFF2-40B4-BE49-F238E27FC236}">
                <a16:creationId xmlns:a16="http://schemas.microsoft.com/office/drawing/2014/main" id="{184A21DA-F3F3-42C6-B668-60E83DF33990}"/>
              </a:ext>
            </a:extLst>
          </p:cNvPr>
          <p:cNvSpPr/>
          <p:nvPr/>
        </p:nvSpPr>
        <p:spPr>
          <a:xfrm>
            <a:off x="1973697" y="1724940"/>
            <a:ext cx="688724" cy="68872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DFF2A78-95AB-4AA7-92C4-E1AC304B08E4}"/>
              </a:ext>
            </a:extLst>
          </p:cNvPr>
          <p:cNvSpPr txBox="1"/>
          <p:nvPr/>
        </p:nvSpPr>
        <p:spPr>
          <a:xfrm>
            <a:off x="2706542" y="2791489"/>
            <a:ext cx="3526609" cy="338554"/>
          </a:xfrm>
          <a:prstGeom prst="rect">
            <a:avLst/>
          </a:prstGeom>
          <a:noFill/>
        </p:spPr>
        <p:txBody>
          <a:bodyPr wrap="square">
            <a:spAutoFit/>
          </a:bodyPr>
          <a:lstStyle/>
          <a:p>
            <a:r>
              <a:rPr lang="en-US" sz="1600" dirty="0"/>
              <a:t>Tax Policy 2022 &amp; Beyond </a:t>
            </a:r>
          </a:p>
        </p:txBody>
      </p:sp>
      <p:sp>
        <p:nvSpPr>
          <p:cNvPr id="14" name="Oval 13">
            <a:extLst>
              <a:ext uri="{FF2B5EF4-FFF2-40B4-BE49-F238E27FC236}">
                <a16:creationId xmlns:a16="http://schemas.microsoft.com/office/drawing/2014/main" id="{272DB2FC-4A02-4544-B366-83AA4F6F3311}"/>
              </a:ext>
            </a:extLst>
          </p:cNvPr>
          <p:cNvSpPr/>
          <p:nvPr/>
        </p:nvSpPr>
        <p:spPr>
          <a:xfrm>
            <a:off x="1973697" y="2616404"/>
            <a:ext cx="688724" cy="68872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3EE7E5B-F2C6-4C7C-AF6C-B188406B27BE}"/>
              </a:ext>
            </a:extLst>
          </p:cNvPr>
          <p:cNvSpPr txBox="1"/>
          <p:nvPr/>
        </p:nvSpPr>
        <p:spPr>
          <a:xfrm>
            <a:off x="2706542" y="3682953"/>
            <a:ext cx="3526609" cy="338554"/>
          </a:xfrm>
          <a:prstGeom prst="rect">
            <a:avLst/>
          </a:prstGeom>
          <a:noFill/>
        </p:spPr>
        <p:txBody>
          <a:bodyPr wrap="square">
            <a:spAutoFit/>
          </a:bodyPr>
          <a:lstStyle/>
          <a:p>
            <a:r>
              <a:rPr lang="en-US" sz="1600" dirty="0"/>
              <a:t>Supply Chain &amp;  Covid-19</a:t>
            </a:r>
          </a:p>
        </p:txBody>
      </p:sp>
      <p:sp>
        <p:nvSpPr>
          <p:cNvPr id="15" name="Oval 14">
            <a:extLst>
              <a:ext uri="{FF2B5EF4-FFF2-40B4-BE49-F238E27FC236}">
                <a16:creationId xmlns:a16="http://schemas.microsoft.com/office/drawing/2014/main" id="{DAE0B75C-E8F9-4ECF-B19A-B718CC30A72D}"/>
              </a:ext>
            </a:extLst>
          </p:cNvPr>
          <p:cNvSpPr/>
          <p:nvPr/>
        </p:nvSpPr>
        <p:spPr>
          <a:xfrm>
            <a:off x="1973697" y="3507868"/>
            <a:ext cx="688724" cy="68872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0E8E231A-875F-4851-93E4-E66562E962C6}"/>
              </a:ext>
            </a:extLst>
          </p:cNvPr>
          <p:cNvGrpSpPr/>
          <p:nvPr/>
        </p:nvGrpSpPr>
        <p:grpSpPr>
          <a:xfrm>
            <a:off x="2128419" y="1879680"/>
            <a:ext cx="379242" cy="379243"/>
            <a:chOff x="594585" y="2823579"/>
            <a:chExt cx="379242" cy="379243"/>
          </a:xfrm>
        </p:grpSpPr>
        <p:sp>
          <p:nvSpPr>
            <p:cNvPr id="25" name="Freeform: Shape 24">
              <a:extLst>
                <a:ext uri="{FF2B5EF4-FFF2-40B4-BE49-F238E27FC236}">
                  <a16:creationId xmlns:a16="http://schemas.microsoft.com/office/drawing/2014/main" id="{FDB46CC7-C6C4-424A-B44B-9A181E7FF116}"/>
                </a:ext>
              </a:extLst>
            </p:cNvPr>
            <p:cNvSpPr/>
            <p:nvPr/>
          </p:nvSpPr>
          <p:spPr>
            <a:xfrm>
              <a:off x="594585" y="3055055"/>
              <a:ext cx="379242" cy="147767"/>
            </a:xfrm>
            <a:custGeom>
              <a:avLst/>
              <a:gdLst>
                <a:gd name="connsiteX0" fmla="*/ 0 w 379242"/>
                <a:gd name="connsiteY0" fmla="*/ 0 h 147767"/>
                <a:gd name="connsiteX1" fmla="*/ 379236 w 379242"/>
                <a:gd name="connsiteY1" fmla="*/ 0 h 147767"/>
                <a:gd name="connsiteX2" fmla="*/ 379236 w 379242"/>
                <a:gd name="connsiteY2" fmla="*/ 7526 h 147767"/>
                <a:gd name="connsiteX3" fmla="*/ 379236 w 379242"/>
                <a:gd name="connsiteY3" fmla="*/ 132629 h 147767"/>
                <a:gd name="connsiteX4" fmla="*/ 364405 w 379242"/>
                <a:gd name="connsiteY4" fmla="*/ 147756 h 147767"/>
                <a:gd name="connsiteX5" fmla="*/ 14993 w 379242"/>
                <a:gd name="connsiteY5" fmla="*/ 147756 h 147767"/>
                <a:gd name="connsiteX6" fmla="*/ 15 w 379242"/>
                <a:gd name="connsiteY6" fmla="*/ 132792 h 147767"/>
                <a:gd name="connsiteX7" fmla="*/ 0 w 379242"/>
                <a:gd name="connsiteY7" fmla="*/ 6934 h 147767"/>
                <a:gd name="connsiteX8" fmla="*/ 0 w 379242"/>
                <a:gd name="connsiteY8" fmla="*/ 0 h 147767"/>
                <a:gd name="connsiteX9" fmla="*/ 190396 w 379242"/>
                <a:gd name="connsiteY9" fmla="*/ 32965 h 147767"/>
                <a:gd name="connsiteX10" fmla="*/ 61589 w 379242"/>
                <a:gd name="connsiteY10" fmla="*/ 32980 h 147767"/>
                <a:gd name="connsiteX11" fmla="*/ 45173 w 379242"/>
                <a:gd name="connsiteY11" fmla="*/ 49618 h 147767"/>
                <a:gd name="connsiteX12" fmla="*/ 45202 w 379242"/>
                <a:gd name="connsiteY12" fmla="*/ 99961 h 147767"/>
                <a:gd name="connsiteX13" fmla="*/ 59307 w 379242"/>
                <a:gd name="connsiteY13" fmla="*/ 114421 h 147767"/>
                <a:gd name="connsiteX14" fmla="*/ 319869 w 379242"/>
                <a:gd name="connsiteY14" fmla="*/ 114421 h 147767"/>
                <a:gd name="connsiteX15" fmla="*/ 334033 w 379242"/>
                <a:gd name="connsiteY15" fmla="*/ 100035 h 147767"/>
                <a:gd name="connsiteX16" fmla="*/ 334063 w 379242"/>
                <a:gd name="connsiteY16" fmla="*/ 49692 h 147767"/>
                <a:gd name="connsiteX17" fmla="*/ 316980 w 379242"/>
                <a:gd name="connsiteY17" fmla="*/ 32980 h 147767"/>
                <a:gd name="connsiteX18" fmla="*/ 190396 w 379242"/>
                <a:gd name="connsiteY18" fmla="*/ 32965 h 14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9242" h="147767">
                  <a:moveTo>
                    <a:pt x="0" y="0"/>
                  </a:moveTo>
                  <a:cubicBezTo>
                    <a:pt x="126940" y="0"/>
                    <a:pt x="252710" y="0"/>
                    <a:pt x="379236" y="0"/>
                  </a:cubicBezTo>
                  <a:cubicBezTo>
                    <a:pt x="379236" y="2726"/>
                    <a:pt x="379236" y="5126"/>
                    <a:pt x="379236" y="7526"/>
                  </a:cubicBezTo>
                  <a:cubicBezTo>
                    <a:pt x="379236" y="49232"/>
                    <a:pt x="379250" y="90938"/>
                    <a:pt x="379236" y="132629"/>
                  </a:cubicBezTo>
                  <a:cubicBezTo>
                    <a:pt x="379236" y="144171"/>
                    <a:pt x="375739" y="147756"/>
                    <a:pt x="364405" y="147756"/>
                  </a:cubicBezTo>
                  <a:cubicBezTo>
                    <a:pt x="247940" y="147771"/>
                    <a:pt x="131459" y="147771"/>
                    <a:pt x="14993" y="147756"/>
                  </a:cubicBezTo>
                  <a:cubicBezTo>
                    <a:pt x="3526" y="147756"/>
                    <a:pt x="15" y="144245"/>
                    <a:pt x="15" y="132792"/>
                  </a:cubicBezTo>
                  <a:cubicBezTo>
                    <a:pt x="0" y="90835"/>
                    <a:pt x="0" y="48892"/>
                    <a:pt x="0" y="6934"/>
                  </a:cubicBezTo>
                  <a:cubicBezTo>
                    <a:pt x="0" y="4771"/>
                    <a:pt x="0" y="2593"/>
                    <a:pt x="0" y="0"/>
                  </a:cubicBezTo>
                  <a:close/>
                  <a:moveTo>
                    <a:pt x="190396" y="32965"/>
                  </a:moveTo>
                  <a:cubicBezTo>
                    <a:pt x="147460" y="32965"/>
                    <a:pt x="104524" y="32950"/>
                    <a:pt x="61589" y="32980"/>
                  </a:cubicBezTo>
                  <a:cubicBezTo>
                    <a:pt x="47929" y="32994"/>
                    <a:pt x="45202" y="35780"/>
                    <a:pt x="45173" y="49618"/>
                  </a:cubicBezTo>
                  <a:cubicBezTo>
                    <a:pt x="45143" y="66404"/>
                    <a:pt x="45099" y="83175"/>
                    <a:pt x="45202" y="99961"/>
                  </a:cubicBezTo>
                  <a:cubicBezTo>
                    <a:pt x="45277" y="110851"/>
                    <a:pt x="48640" y="114406"/>
                    <a:pt x="59307" y="114421"/>
                  </a:cubicBezTo>
                  <a:cubicBezTo>
                    <a:pt x="146156" y="114480"/>
                    <a:pt x="233020" y="114480"/>
                    <a:pt x="319869" y="114421"/>
                  </a:cubicBezTo>
                  <a:cubicBezTo>
                    <a:pt x="330581" y="114406"/>
                    <a:pt x="333959" y="110895"/>
                    <a:pt x="334033" y="100035"/>
                  </a:cubicBezTo>
                  <a:cubicBezTo>
                    <a:pt x="334152" y="83264"/>
                    <a:pt x="334092" y="66478"/>
                    <a:pt x="334063" y="49692"/>
                  </a:cubicBezTo>
                  <a:cubicBezTo>
                    <a:pt x="334048" y="35587"/>
                    <a:pt x="331381" y="32980"/>
                    <a:pt x="316980" y="32980"/>
                  </a:cubicBezTo>
                  <a:cubicBezTo>
                    <a:pt x="274785" y="32950"/>
                    <a:pt x="232591" y="32965"/>
                    <a:pt x="190396" y="32965"/>
                  </a:cubicBezTo>
                  <a:close/>
                </a:path>
              </a:pathLst>
            </a:custGeom>
            <a:solidFill>
              <a:srgbClr val="4377BC"/>
            </a:solidFill>
            <a:ln w="12700" cap="flat">
              <a:solidFill>
                <a:schemeClr val="accent1"/>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F165DDF-B992-4D4A-82D7-B1DF57515A8F}"/>
                </a:ext>
              </a:extLst>
            </p:cNvPr>
            <p:cNvSpPr/>
            <p:nvPr/>
          </p:nvSpPr>
          <p:spPr>
            <a:xfrm>
              <a:off x="597785" y="2943500"/>
              <a:ext cx="372138" cy="88723"/>
            </a:xfrm>
            <a:custGeom>
              <a:avLst/>
              <a:gdLst>
                <a:gd name="connsiteX0" fmla="*/ 0 w 372138"/>
                <a:gd name="connsiteY0" fmla="*/ 88709 h 88723"/>
                <a:gd name="connsiteX1" fmla="*/ 27364 w 372138"/>
                <a:gd name="connsiteY1" fmla="*/ 7638 h 88723"/>
                <a:gd name="connsiteX2" fmla="*/ 37928 w 372138"/>
                <a:gd name="connsiteY2" fmla="*/ 437 h 88723"/>
                <a:gd name="connsiteX3" fmla="*/ 96939 w 372138"/>
                <a:gd name="connsiteY3" fmla="*/ 96 h 88723"/>
                <a:gd name="connsiteX4" fmla="*/ 96939 w 372138"/>
                <a:gd name="connsiteY4" fmla="*/ 32898 h 88723"/>
                <a:gd name="connsiteX5" fmla="*/ 88316 w 372138"/>
                <a:gd name="connsiteY5" fmla="*/ 33802 h 88723"/>
                <a:gd name="connsiteX6" fmla="*/ 79278 w 372138"/>
                <a:gd name="connsiteY6" fmla="*/ 44617 h 88723"/>
                <a:gd name="connsiteX7" fmla="*/ 88538 w 372138"/>
                <a:gd name="connsiteY7" fmla="*/ 55240 h 88723"/>
                <a:gd name="connsiteX8" fmla="*/ 95916 w 372138"/>
                <a:gd name="connsiteY8" fmla="*/ 55611 h 88723"/>
                <a:gd name="connsiteX9" fmla="*/ 276578 w 372138"/>
                <a:gd name="connsiteY9" fmla="*/ 55625 h 88723"/>
                <a:gd name="connsiteX10" fmla="*/ 278060 w 372138"/>
                <a:gd name="connsiteY10" fmla="*/ 55625 h 88723"/>
                <a:gd name="connsiteX11" fmla="*/ 293631 w 372138"/>
                <a:gd name="connsiteY11" fmla="*/ 44973 h 88723"/>
                <a:gd name="connsiteX12" fmla="*/ 278978 w 372138"/>
                <a:gd name="connsiteY12" fmla="*/ 33343 h 88723"/>
                <a:gd name="connsiteX13" fmla="*/ 275748 w 372138"/>
                <a:gd name="connsiteY13" fmla="*/ 32869 h 88723"/>
                <a:gd name="connsiteX14" fmla="*/ 275748 w 372138"/>
                <a:gd name="connsiteY14" fmla="*/ 96 h 88723"/>
                <a:gd name="connsiteX15" fmla="*/ 299039 w 372138"/>
                <a:gd name="connsiteY15" fmla="*/ 96 h 88723"/>
                <a:gd name="connsiteX16" fmla="*/ 333841 w 372138"/>
                <a:gd name="connsiteY16" fmla="*/ 67 h 88723"/>
                <a:gd name="connsiteX17" fmla="*/ 345900 w 372138"/>
                <a:gd name="connsiteY17" fmla="*/ 7919 h 88723"/>
                <a:gd name="connsiteX18" fmla="*/ 371917 w 372138"/>
                <a:gd name="connsiteY18" fmla="*/ 86338 h 88723"/>
                <a:gd name="connsiteX19" fmla="*/ 372139 w 372138"/>
                <a:gd name="connsiteY19" fmla="*/ 88723 h 88723"/>
                <a:gd name="connsiteX20" fmla="*/ 0 w 372138"/>
                <a:gd name="connsiteY20" fmla="*/ 88709 h 8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2138" h="88723">
                  <a:moveTo>
                    <a:pt x="0" y="88709"/>
                  </a:moveTo>
                  <a:cubicBezTo>
                    <a:pt x="9186" y="61122"/>
                    <a:pt x="17853" y="34217"/>
                    <a:pt x="27364" y="7638"/>
                  </a:cubicBezTo>
                  <a:cubicBezTo>
                    <a:pt x="28565" y="4289"/>
                    <a:pt x="34209" y="571"/>
                    <a:pt x="37928" y="437"/>
                  </a:cubicBezTo>
                  <a:cubicBezTo>
                    <a:pt x="57381" y="-274"/>
                    <a:pt x="76878" y="96"/>
                    <a:pt x="96939" y="96"/>
                  </a:cubicBezTo>
                  <a:cubicBezTo>
                    <a:pt x="96939" y="11075"/>
                    <a:pt x="96939" y="21772"/>
                    <a:pt x="96939" y="32898"/>
                  </a:cubicBezTo>
                  <a:cubicBezTo>
                    <a:pt x="94109" y="33180"/>
                    <a:pt x="91190" y="33313"/>
                    <a:pt x="88316" y="33802"/>
                  </a:cubicBezTo>
                  <a:cubicBezTo>
                    <a:pt x="82316" y="34824"/>
                    <a:pt x="79219" y="38706"/>
                    <a:pt x="79278" y="44617"/>
                  </a:cubicBezTo>
                  <a:cubicBezTo>
                    <a:pt x="79338" y="50529"/>
                    <a:pt x="82523" y="54336"/>
                    <a:pt x="88538" y="55240"/>
                  </a:cubicBezTo>
                  <a:cubicBezTo>
                    <a:pt x="90968" y="55611"/>
                    <a:pt x="93457" y="55611"/>
                    <a:pt x="95916" y="55611"/>
                  </a:cubicBezTo>
                  <a:cubicBezTo>
                    <a:pt x="156142" y="55625"/>
                    <a:pt x="216353" y="55625"/>
                    <a:pt x="276578" y="55625"/>
                  </a:cubicBezTo>
                  <a:cubicBezTo>
                    <a:pt x="277067" y="55625"/>
                    <a:pt x="277571" y="55625"/>
                    <a:pt x="278060" y="55625"/>
                  </a:cubicBezTo>
                  <a:cubicBezTo>
                    <a:pt x="288416" y="55536"/>
                    <a:pt x="293394" y="52159"/>
                    <a:pt x="293631" y="44973"/>
                  </a:cubicBezTo>
                  <a:cubicBezTo>
                    <a:pt x="293809" y="39373"/>
                    <a:pt x="290342" y="32646"/>
                    <a:pt x="278978" y="33343"/>
                  </a:cubicBezTo>
                  <a:cubicBezTo>
                    <a:pt x="278045" y="33402"/>
                    <a:pt x="277082" y="33076"/>
                    <a:pt x="275748" y="32869"/>
                  </a:cubicBezTo>
                  <a:cubicBezTo>
                    <a:pt x="275748" y="22187"/>
                    <a:pt x="275748" y="11682"/>
                    <a:pt x="275748" y="96"/>
                  </a:cubicBezTo>
                  <a:cubicBezTo>
                    <a:pt x="283453" y="96"/>
                    <a:pt x="291246" y="96"/>
                    <a:pt x="299039" y="96"/>
                  </a:cubicBezTo>
                  <a:cubicBezTo>
                    <a:pt x="310639" y="96"/>
                    <a:pt x="322240" y="185"/>
                    <a:pt x="333841" y="67"/>
                  </a:cubicBezTo>
                  <a:cubicBezTo>
                    <a:pt x="339737" y="8"/>
                    <a:pt x="344048" y="2408"/>
                    <a:pt x="345900" y="7919"/>
                  </a:cubicBezTo>
                  <a:cubicBezTo>
                    <a:pt x="354686" y="34024"/>
                    <a:pt x="363279" y="60189"/>
                    <a:pt x="371917" y="86338"/>
                  </a:cubicBezTo>
                  <a:cubicBezTo>
                    <a:pt x="372139" y="87005"/>
                    <a:pt x="372050" y="87760"/>
                    <a:pt x="372139" y="88723"/>
                  </a:cubicBezTo>
                  <a:cubicBezTo>
                    <a:pt x="248384" y="88709"/>
                    <a:pt x="124762" y="88709"/>
                    <a:pt x="0" y="88709"/>
                  </a:cubicBezTo>
                  <a:close/>
                </a:path>
              </a:pathLst>
            </a:custGeom>
            <a:solidFill>
              <a:srgbClr val="4377BC"/>
            </a:solidFill>
            <a:ln w="12700" cap="flat">
              <a:solidFill>
                <a:schemeClr val="accent1"/>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A4DBF9C-B1AB-4A6B-80DB-C6D33ED3026F}"/>
                </a:ext>
              </a:extLst>
            </p:cNvPr>
            <p:cNvSpPr/>
            <p:nvPr/>
          </p:nvSpPr>
          <p:spPr>
            <a:xfrm>
              <a:off x="717529" y="2823579"/>
              <a:ext cx="133323" cy="152789"/>
            </a:xfrm>
            <a:custGeom>
              <a:avLst/>
              <a:gdLst>
                <a:gd name="connsiteX0" fmla="*/ 26 w 133323"/>
                <a:gd name="connsiteY0" fmla="*/ 152775 h 152789"/>
                <a:gd name="connsiteX1" fmla="*/ 26 w 133323"/>
                <a:gd name="connsiteY1" fmla="*/ 48399 h 152789"/>
                <a:gd name="connsiteX2" fmla="*/ 55 w 133323"/>
                <a:gd name="connsiteY2" fmla="*/ 12856 h 152789"/>
                <a:gd name="connsiteX3" fmla="*/ 12708 w 133323"/>
                <a:gd name="connsiteY3" fmla="*/ 56 h 152789"/>
                <a:gd name="connsiteX4" fmla="*/ 120832 w 133323"/>
                <a:gd name="connsiteY4" fmla="*/ 56 h 152789"/>
                <a:gd name="connsiteX5" fmla="*/ 133218 w 133323"/>
                <a:gd name="connsiteY5" fmla="*/ 10841 h 152789"/>
                <a:gd name="connsiteX6" fmla="*/ 133307 w 133323"/>
                <a:gd name="connsiteY6" fmla="*/ 152790 h 152789"/>
                <a:gd name="connsiteX7" fmla="*/ 26 w 133323"/>
                <a:gd name="connsiteY7" fmla="*/ 152775 h 152789"/>
                <a:gd name="connsiteX8" fmla="*/ 50577 w 133323"/>
                <a:gd name="connsiteY8" fmla="*/ 79290 h 152789"/>
                <a:gd name="connsiteX9" fmla="*/ 38591 w 133323"/>
                <a:gd name="connsiteY9" fmla="*/ 66281 h 152789"/>
                <a:gd name="connsiteX10" fmla="*/ 22249 w 133323"/>
                <a:gd name="connsiteY10" fmla="*/ 65630 h 152789"/>
                <a:gd name="connsiteX11" fmla="*/ 23079 w 133323"/>
                <a:gd name="connsiteY11" fmla="*/ 81986 h 152789"/>
                <a:gd name="connsiteX12" fmla="*/ 42413 w 133323"/>
                <a:gd name="connsiteY12" fmla="*/ 101306 h 152789"/>
                <a:gd name="connsiteX13" fmla="*/ 59807 w 133323"/>
                <a:gd name="connsiteY13" fmla="*/ 101024 h 152789"/>
                <a:gd name="connsiteX14" fmla="*/ 109943 w 133323"/>
                <a:gd name="connsiteY14" fmla="*/ 50844 h 152789"/>
                <a:gd name="connsiteX15" fmla="*/ 113958 w 133323"/>
                <a:gd name="connsiteY15" fmla="*/ 44058 h 152789"/>
                <a:gd name="connsiteX16" fmla="*/ 108506 w 133323"/>
                <a:gd name="connsiteY16" fmla="*/ 32309 h 152789"/>
                <a:gd name="connsiteX17" fmla="*/ 94505 w 133323"/>
                <a:gd name="connsiteY17" fmla="*/ 35109 h 152789"/>
                <a:gd name="connsiteX18" fmla="*/ 50577 w 133323"/>
                <a:gd name="connsiteY18" fmla="*/ 79290 h 15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23" h="152789">
                  <a:moveTo>
                    <a:pt x="26" y="152775"/>
                  </a:moveTo>
                  <a:cubicBezTo>
                    <a:pt x="26" y="117484"/>
                    <a:pt x="26" y="82934"/>
                    <a:pt x="26" y="48399"/>
                  </a:cubicBezTo>
                  <a:cubicBezTo>
                    <a:pt x="26" y="36546"/>
                    <a:pt x="-48" y="24694"/>
                    <a:pt x="55" y="12856"/>
                  </a:cubicBezTo>
                  <a:cubicBezTo>
                    <a:pt x="129" y="4219"/>
                    <a:pt x="4159" y="70"/>
                    <a:pt x="12708" y="56"/>
                  </a:cubicBezTo>
                  <a:cubicBezTo>
                    <a:pt x="48754" y="-19"/>
                    <a:pt x="84786" y="-19"/>
                    <a:pt x="120832" y="56"/>
                  </a:cubicBezTo>
                  <a:cubicBezTo>
                    <a:pt x="128403" y="70"/>
                    <a:pt x="133188" y="3952"/>
                    <a:pt x="133218" y="10841"/>
                  </a:cubicBezTo>
                  <a:cubicBezTo>
                    <a:pt x="133381" y="57970"/>
                    <a:pt x="133307" y="105098"/>
                    <a:pt x="133307" y="152790"/>
                  </a:cubicBezTo>
                  <a:cubicBezTo>
                    <a:pt x="88875" y="152775"/>
                    <a:pt x="44843" y="152775"/>
                    <a:pt x="26" y="152775"/>
                  </a:cubicBezTo>
                  <a:close/>
                  <a:moveTo>
                    <a:pt x="50577" y="79290"/>
                  </a:moveTo>
                  <a:cubicBezTo>
                    <a:pt x="46280" y="74578"/>
                    <a:pt x="42665" y="70193"/>
                    <a:pt x="38591" y="66281"/>
                  </a:cubicBezTo>
                  <a:cubicBezTo>
                    <a:pt x="33064" y="60977"/>
                    <a:pt x="26975" y="60918"/>
                    <a:pt x="22249" y="65630"/>
                  </a:cubicBezTo>
                  <a:cubicBezTo>
                    <a:pt x="17686" y="70178"/>
                    <a:pt x="17878" y="76593"/>
                    <a:pt x="23079" y="81986"/>
                  </a:cubicBezTo>
                  <a:cubicBezTo>
                    <a:pt x="29405" y="88549"/>
                    <a:pt x="35820" y="95024"/>
                    <a:pt x="42413" y="101306"/>
                  </a:cubicBezTo>
                  <a:cubicBezTo>
                    <a:pt x="48443" y="107054"/>
                    <a:pt x="53777" y="106995"/>
                    <a:pt x="59807" y="101024"/>
                  </a:cubicBezTo>
                  <a:cubicBezTo>
                    <a:pt x="76608" y="84401"/>
                    <a:pt x="93320" y="67659"/>
                    <a:pt x="109943" y="50844"/>
                  </a:cubicBezTo>
                  <a:cubicBezTo>
                    <a:pt x="111750" y="49006"/>
                    <a:pt x="113395" y="46517"/>
                    <a:pt x="113958" y="44058"/>
                  </a:cubicBezTo>
                  <a:cubicBezTo>
                    <a:pt x="115099" y="39035"/>
                    <a:pt x="113276" y="34754"/>
                    <a:pt x="108506" y="32309"/>
                  </a:cubicBezTo>
                  <a:cubicBezTo>
                    <a:pt x="103202" y="29583"/>
                    <a:pt x="98579" y="30991"/>
                    <a:pt x="94505" y="35109"/>
                  </a:cubicBezTo>
                  <a:cubicBezTo>
                    <a:pt x="80282" y="49436"/>
                    <a:pt x="66044" y="63733"/>
                    <a:pt x="50577" y="79290"/>
                  </a:cubicBezTo>
                  <a:close/>
                </a:path>
              </a:pathLst>
            </a:custGeom>
            <a:solidFill>
              <a:srgbClr val="4377BC"/>
            </a:solidFill>
            <a:ln w="12700" cap="flat">
              <a:solidFill>
                <a:schemeClr val="accent1"/>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9EADF46-276D-4F49-9E94-D47786328CEA}"/>
                </a:ext>
              </a:extLst>
            </p:cNvPr>
            <p:cNvSpPr/>
            <p:nvPr/>
          </p:nvSpPr>
          <p:spPr>
            <a:xfrm>
              <a:off x="662588" y="3110910"/>
              <a:ext cx="243479" cy="35824"/>
            </a:xfrm>
            <a:custGeom>
              <a:avLst/>
              <a:gdLst>
                <a:gd name="connsiteX0" fmla="*/ 243480 w 243479"/>
                <a:gd name="connsiteY0" fmla="*/ 0 h 35824"/>
                <a:gd name="connsiteX1" fmla="*/ 243480 w 243479"/>
                <a:gd name="connsiteY1" fmla="*/ 35824 h 35824"/>
                <a:gd name="connsiteX2" fmla="*/ 0 w 243479"/>
                <a:gd name="connsiteY2" fmla="*/ 35824 h 35824"/>
                <a:gd name="connsiteX3" fmla="*/ 0 w 243479"/>
                <a:gd name="connsiteY3" fmla="*/ 0 h 35824"/>
                <a:gd name="connsiteX4" fmla="*/ 243480 w 243479"/>
                <a:gd name="connsiteY4" fmla="*/ 0 h 3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79" h="35824">
                  <a:moveTo>
                    <a:pt x="243480" y="0"/>
                  </a:moveTo>
                  <a:cubicBezTo>
                    <a:pt x="243480" y="12223"/>
                    <a:pt x="243480" y="23749"/>
                    <a:pt x="243480" y="35824"/>
                  </a:cubicBezTo>
                  <a:cubicBezTo>
                    <a:pt x="162290" y="35824"/>
                    <a:pt x="81456" y="35824"/>
                    <a:pt x="0" y="35824"/>
                  </a:cubicBezTo>
                  <a:cubicBezTo>
                    <a:pt x="0" y="24105"/>
                    <a:pt x="0" y="12401"/>
                    <a:pt x="0" y="0"/>
                  </a:cubicBezTo>
                  <a:cubicBezTo>
                    <a:pt x="80849" y="0"/>
                    <a:pt x="161861" y="0"/>
                    <a:pt x="243480" y="0"/>
                  </a:cubicBezTo>
                  <a:close/>
                </a:path>
              </a:pathLst>
            </a:custGeom>
            <a:solidFill>
              <a:srgbClr val="4377BC"/>
            </a:solidFill>
            <a:ln w="12700" cap="flat">
              <a:solidFill>
                <a:schemeClr val="accent1"/>
              </a:solid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865A802E-AD57-4441-8B2E-DC7BCB588419}"/>
              </a:ext>
            </a:extLst>
          </p:cNvPr>
          <p:cNvSpPr/>
          <p:nvPr/>
        </p:nvSpPr>
        <p:spPr>
          <a:xfrm>
            <a:off x="2123250" y="2929953"/>
            <a:ext cx="388815" cy="147338"/>
          </a:xfrm>
          <a:custGeom>
            <a:avLst/>
            <a:gdLst>
              <a:gd name="connsiteX0" fmla="*/ 195091 w 388815"/>
              <a:gd name="connsiteY0" fmla="*/ 19 h 147338"/>
              <a:gd name="connsiteX1" fmla="*/ 371208 w 388815"/>
              <a:gd name="connsiteY1" fmla="*/ 19 h 147338"/>
              <a:gd name="connsiteX2" fmla="*/ 388812 w 388815"/>
              <a:gd name="connsiteY2" fmla="*/ 17791 h 147338"/>
              <a:gd name="connsiteX3" fmla="*/ 388797 w 388815"/>
              <a:gd name="connsiteY3" fmla="*/ 132423 h 147338"/>
              <a:gd name="connsiteX4" fmla="*/ 374413 w 388815"/>
              <a:gd name="connsiteY4" fmla="*/ 147293 h 147338"/>
              <a:gd name="connsiteX5" fmla="*/ 14569 w 388815"/>
              <a:gd name="connsiteY5" fmla="*/ 147293 h 147338"/>
              <a:gd name="connsiteX6" fmla="*/ 18 w 388815"/>
              <a:gd name="connsiteY6" fmla="*/ 132574 h 147338"/>
              <a:gd name="connsiteX7" fmla="*/ 18 w 388815"/>
              <a:gd name="connsiteY7" fmla="*/ 15664 h 147338"/>
              <a:gd name="connsiteX8" fmla="*/ 15920 w 388815"/>
              <a:gd name="connsiteY8" fmla="*/ 4 h 147338"/>
              <a:gd name="connsiteX9" fmla="*/ 195091 w 388815"/>
              <a:gd name="connsiteY9" fmla="*/ 19 h 147338"/>
              <a:gd name="connsiteX10" fmla="*/ 239033 w 388815"/>
              <a:gd name="connsiteY10" fmla="*/ 114925 h 147338"/>
              <a:gd name="connsiteX11" fmla="*/ 237043 w 388815"/>
              <a:gd name="connsiteY11" fmla="*/ 108469 h 147338"/>
              <a:gd name="connsiteX12" fmla="*/ 208168 w 388815"/>
              <a:gd name="connsiteY12" fmla="*/ 31324 h 147338"/>
              <a:gd name="connsiteX13" fmla="*/ 194802 w 388815"/>
              <a:gd name="connsiteY13" fmla="*/ 19978 h 147338"/>
              <a:gd name="connsiteX14" fmla="*/ 180783 w 388815"/>
              <a:gd name="connsiteY14" fmla="*/ 31522 h 147338"/>
              <a:gd name="connsiteX15" fmla="*/ 165123 w 388815"/>
              <a:gd name="connsiteY15" fmla="*/ 73261 h 147338"/>
              <a:gd name="connsiteX16" fmla="*/ 150678 w 388815"/>
              <a:gd name="connsiteY16" fmla="*/ 111431 h 147338"/>
              <a:gd name="connsiteX17" fmla="*/ 156678 w 388815"/>
              <a:gd name="connsiteY17" fmla="*/ 126681 h 147338"/>
              <a:gd name="connsiteX18" fmla="*/ 171122 w 388815"/>
              <a:gd name="connsiteY18" fmla="*/ 120742 h 147338"/>
              <a:gd name="connsiteX19" fmla="*/ 189942 w 388815"/>
              <a:gd name="connsiteY19" fmla="*/ 109320 h 147338"/>
              <a:gd name="connsiteX20" fmla="*/ 198280 w 388815"/>
              <a:gd name="connsiteY20" fmla="*/ 109335 h 147338"/>
              <a:gd name="connsiteX21" fmla="*/ 217798 w 388815"/>
              <a:gd name="connsiteY21" fmla="*/ 120833 h 147338"/>
              <a:gd name="connsiteX22" fmla="*/ 230800 w 388815"/>
              <a:gd name="connsiteY22" fmla="*/ 126939 h 147338"/>
              <a:gd name="connsiteX23" fmla="*/ 239033 w 388815"/>
              <a:gd name="connsiteY23" fmla="*/ 114925 h 147338"/>
              <a:gd name="connsiteX24" fmla="*/ 291648 w 388815"/>
              <a:gd name="connsiteY24" fmla="*/ 93356 h 147338"/>
              <a:gd name="connsiteX25" fmla="*/ 311409 w 388815"/>
              <a:gd name="connsiteY25" fmla="*/ 121000 h 147338"/>
              <a:gd name="connsiteX26" fmla="*/ 328329 w 388815"/>
              <a:gd name="connsiteY26" fmla="*/ 125557 h 147338"/>
              <a:gd name="connsiteX27" fmla="*/ 329757 w 388815"/>
              <a:gd name="connsiteY27" fmla="*/ 107619 h 147338"/>
              <a:gd name="connsiteX28" fmla="*/ 308887 w 388815"/>
              <a:gd name="connsiteY28" fmla="*/ 77863 h 147338"/>
              <a:gd name="connsiteX29" fmla="*/ 308857 w 388815"/>
              <a:gd name="connsiteY29" fmla="*/ 69525 h 147338"/>
              <a:gd name="connsiteX30" fmla="*/ 328922 w 388815"/>
              <a:gd name="connsiteY30" fmla="*/ 41045 h 147338"/>
              <a:gd name="connsiteX31" fmla="*/ 328360 w 388815"/>
              <a:gd name="connsiteY31" fmla="*/ 21801 h 147338"/>
              <a:gd name="connsiteX32" fmla="*/ 310543 w 388815"/>
              <a:gd name="connsiteY32" fmla="*/ 27572 h 147338"/>
              <a:gd name="connsiteX33" fmla="*/ 291602 w 388815"/>
              <a:gd name="connsiteY33" fmla="*/ 53895 h 147338"/>
              <a:gd name="connsiteX34" fmla="*/ 272449 w 388815"/>
              <a:gd name="connsiteY34" fmla="*/ 27253 h 147338"/>
              <a:gd name="connsiteX35" fmla="*/ 254556 w 388815"/>
              <a:gd name="connsiteY35" fmla="*/ 22028 h 147338"/>
              <a:gd name="connsiteX36" fmla="*/ 253690 w 388815"/>
              <a:gd name="connsiteY36" fmla="*/ 40088 h 147338"/>
              <a:gd name="connsiteX37" fmla="*/ 274423 w 388815"/>
              <a:gd name="connsiteY37" fmla="*/ 69023 h 147338"/>
              <a:gd name="connsiteX38" fmla="*/ 274393 w 388815"/>
              <a:gd name="connsiteY38" fmla="*/ 78334 h 147338"/>
              <a:gd name="connsiteX39" fmla="*/ 254495 w 388815"/>
              <a:gd name="connsiteY39" fmla="*/ 106009 h 147338"/>
              <a:gd name="connsiteX40" fmla="*/ 254571 w 388815"/>
              <a:gd name="connsiteY40" fmla="*/ 125314 h 147338"/>
              <a:gd name="connsiteX41" fmla="*/ 272904 w 388815"/>
              <a:gd name="connsiteY41" fmla="*/ 119466 h 147338"/>
              <a:gd name="connsiteX42" fmla="*/ 291648 w 388815"/>
              <a:gd name="connsiteY42" fmla="*/ 93356 h 147338"/>
              <a:gd name="connsiteX43" fmla="*/ 108604 w 388815"/>
              <a:gd name="connsiteY43" fmla="*/ 42534 h 147338"/>
              <a:gd name="connsiteX44" fmla="*/ 125343 w 388815"/>
              <a:gd name="connsiteY44" fmla="*/ 42503 h 147338"/>
              <a:gd name="connsiteX45" fmla="*/ 138785 w 388815"/>
              <a:gd name="connsiteY45" fmla="*/ 31385 h 147338"/>
              <a:gd name="connsiteX46" fmla="*/ 125054 w 388815"/>
              <a:gd name="connsiteY46" fmla="*/ 19811 h 147338"/>
              <a:gd name="connsiteX47" fmla="*/ 68946 w 388815"/>
              <a:gd name="connsiteY47" fmla="*/ 19826 h 147338"/>
              <a:gd name="connsiteX48" fmla="*/ 55640 w 388815"/>
              <a:gd name="connsiteY48" fmla="*/ 31051 h 147338"/>
              <a:gd name="connsiteX49" fmla="*/ 68748 w 388815"/>
              <a:gd name="connsiteY49" fmla="*/ 42488 h 147338"/>
              <a:gd name="connsiteX50" fmla="*/ 85836 w 388815"/>
              <a:gd name="connsiteY50" fmla="*/ 42518 h 147338"/>
              <a:gd name="connsiteX51" fmla="*/ 85836 w 388815"/>
              <a:gd name="connsiteY51" fmla="*/ 51845 h 147338"/>
              <a:gd name="connsiteX52" fmla="*/ 85836 w 388815"/>
              <a:gd name="connsiteY52" fmla="*/ 109472 h 147338"/>
              <a:gd name="connsiteX53" fmla="*/ 97045 w 388815"/>
              <a:gd name="connsiteY53" fmla="*/ 127410 h 147338"/>
              <a:gd name="connsiteX54" fmla="*/ 108604 w 388815"/>
              <a:gd name="connsiteY54" fmla="*/ 109821 h 147338"/>
              <a:gd name="connsiteX55" fmla="*/ 108604 w 388815"/>
              <a:gd name="connsiteY55" fmla="*/ 42534 h 14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8815" h="147338">
                <a:moveTo>
                  <a:pt x="195091" y="19"/>
                </a:moveTo>
                <a:cubicBezTo>
                  <a:pt x="253796" y="19"/>
                  <a:pt x="312502" y="4"/>
                  <a:pt x="371208" y="19"/>
                </a:cubicBezTo>
                <a:cubicBezTo>
                  <a:pt x="386002" y="19"/>
                  <a:pt x="388812" y="2890"/>
                  <a:pt x="388812" y="17791"/>
                </a:cubicBezTo>
                <a:cubicBezTo>
                  <a:pt x="388812" y="56006"/>
                  <a:pt x="388827" y="94207"/>
                  <a:pt x="388797" y="132423"/>
                </a:cubicBezTo>
                <a:cubicBezTo>
                  <a:pt x="388797" y="143252"/>
                  <a:pt x="385075" y="147293"/>
                  <a:pt x="374413" y="147293"/>
                </a:cubicBezTo>
                <a:cubicBezTo>
                  <a:pt x="254465" y="147353"/>
                  <a:pt x="134517" y="147353"/>
                  <a:pt x="14569" y="147293"/>
                </a:cubicBezTo>
                <a:cubicBezTo>
                  <a:pt x="3800" y="147293"/>
                  <a:pt x="18" y="143313"/>
                  <a:pt x="18" y="132574"/>
                </a:cubicBezTo>
                <a:cubicBezTo>
                  <a:pt x="-13" y="93599"/>
                  <a:pt x="2" y="54639"/>
                  <a:pt x="18" y="15664"/>
                </a:cubicBezTo>
                <a:cubicBezTo>
                  <a:pt x="18" y="3574"/>
                  <a:pt x="3557" y="19"/>
                  <a:pt x="15920" y="4"/>
                </a:cubicBezTo>
                <a:cubicBezTo>
                  <a:pt x="75659" y="-11"/>
                  <a:pt x="135367" y="19"/>
                  <a:pt x="195091" y="19"/>
                </a:cubicBezTo>
                <a:close/>
                <a:moveTo>
                  <a:pt x="239033" y="114925"/>
                </a:moveTo>
                <a:cubicBezTo>
                  <a:pt x="238531" y="113254"/>
                  <a:pt x="237924" y="110808"/>
                  <a:pt x="237043" y="108469"/>
                </a:cubicBezTo>
                <a:cubicBezTo>
                  <a:pt x="227428" y="82754"/>
                  <a:pt x="217692" y="57085"/>
                  <a:pt x="208168" y="31324"/>
                </a:cubicBezTo>
                <a:cubicBezTo>
                  <a:pt x="205784" y="24854"/>
                  <a:pt x="202260" y="20130"/>
                  <a:pt x="194802" y="19978"/>
                </a:cubicBezTo>
                <a:cubicBezTo>
                  <a:pt x="186919" y="19826"/>
                  <a:pt x="183243" y="24838"/>
                  <a:pt x="180783" y="31522"/>
                </a:cubicBezTo>
                <a:cubicBezTo>
                  <a:pt x="175664" y="45465"/>
                  <a:pt x="170378" y="59363"/>
                  <a:pt x="165123" y="73261"/>
                </a:cubicBezTo>
                <a:cubicBezTo>
                  <a:pt x="160308" y="85990"/>
                  <a:pt x="155265" y="98627"/>
                  <a:pt x="150678" y="111431"/>
                </a:cubicBezTo>
                <a:cubicBezTo>
                  <a:pt x="148217" y="118297"/>
                  <a:pt x="150966" y="124479"/>
                  <a:pt x="156678" y="126681"/>
                </a:cubicBezTo>
                <a:cubicBezTo>
                  <a:pt x="162373" y="128883"/>
                  <a:pt x="169755" y="126757"/>
                  <a:pt x="171122" y="120742"/>
                </a:cubicBezTo>
                <a:cubicBezTo>
                  <a:pt x="173629" y="109578"/>
                  <a:pt x="180600" y="108150"/>
                  <a:pt x="189942" y="109320"/>
                </a:cubicBezTo>
                <a:cubicBezTo>
                  <a:pt x="192676" y="109654"/>
                  <a:pt x="195516" y="109563"/>
                  <a:pt x="198280" y="109335"/>
                </a:cubicBezTo>
                <a:cubicBezTo>
                  <a:pt x="207515" y="108576"/>
                  <a:pt x="215505" y="108621"/>
                  <a:pt x="217798" y="120833"/>
                </a:cubicBezTo>
                <a:cubicBezTo>
                  <a:pt x="218862" y="126544"/>
                  <a:pt x="224937" y="128352"/>
                  <a:pt x="230800" y="126939"/>
                </a:cubicBezTo>
                <a:cubicBezTo>
                  <a:pt x="236542" y="125572"/>
                  <a:pt x="238866" y="121395"/>
                  <a:pt x="239033" y="114925"/>
                </a:cubicBezTo>
                <a:close/>
                <a:moveTo>
                  <a:pt x="291648" y="93356"/>
                </a:moveTo>
                <a:cubicBezTo>
                  <a:pt x="298802" y="103366"/>
                  <a:pt x="305044" y="112236"/>
                  <a:pt x="311409" y="121000"/>
                </a:cubicBezTo>
                <a:cubicBezTo>
                  <a:pt x="316163" y="127532"/>
                  <a:pt x="322876" y="129263"/>
                  <a:pt x="328329" y="125557"/>
                </a:cubicBezTo>
                <a:cubicBezTo>
                  <a:pt x="334086" y="121653"/>
                  <a:pt x="334739" y="114727"/>
                  <a:pt x="329757" y="107619"/>
                </a:cubicBezTo>
                <a:cubicBezTo>
                  <a:pt x="322816" y="97685"/>
                  <a:pt x="315510" y="88010"/>
                  <a:pt x="308887" y="77863"/>
                </a:cubicBezTo>
                <a:cubicBezTo>
                  <a:pt x="307581" y="75858"/>
                  <a:pt x="307551" y="71530"/>
                  <a:pt x="308857" y="69525"/>
                </a:cubicBezTo>
                <a:cubicBezTo>
                  <a:pt x="315191" y="59804"/>
                  <a:pt x="322208" y="50523"/>
                  <a:pt x="328922" y="41045"/>
                </a:cubicBezTo>
                <a:cubicBezTo>
                  <a:pt x="334617" y="33010"/>
                  <a:pt x="334359" y="25871"/>
                  <a:pt x="328360" y="21801"/>
                </a:cubicBezTo>
                <a:cubicBezTo>
                  <a:pt x="322557" y="17867"/>
                  <a:pt x="316026" y="19963"/>
                  <a:pt x="310543" y="27572"/>
                </a:cubicBezTo>
                <a:cubicBezTo>
                  <a:pt x="304406" y="36078"/>
                  <a:pt x="298285" y="44599"/>
                  <a:pt x="291602" y="53895"/>
                </a:cubicBezTo>
                <a:cubicBezTo>
                  <a:pt x="284752" y="44372"/>
                  <a:pt x="278615" y="35805"/>
                  <a:pt x="272449" y="27253"/>
                </a:cubicBezTo>
                <a:cubicBezTo>
                  <a:pt x="267072" y="19811"/>
                  <a:pt x="260267" y="17836"/>
                  <a:pt x="254556" y="22028"/>
                </a:cubicBezTo>
                <a:cubicBezTo>
                  <a:pt x="249012" y="26084"/>
                  <a:pt x="248617" y="32858"/>
                  <a:pt x="253690" y="40088"/>
                </a:cubicBezTo>
                <a:cubicBezTo>
                  <a:pt x="260510" y="49794"/>
                  <a:pt x="267299" y="59530"/>
                  <a:pt x="274423" y="69023"/>
                </a:cubicBezTo>
                <a:cubicBezTo>
                  <a:pt x="277005" y="72471"/>
                  <a:pt x="276960" y="74917"/>
                  <a:pt x="274393" y="78334"/>
                </a:cubicBezTo>
                <a:cubicBezTo>
                  <a:pt x="267558" y="87402"/>
                  <a:pt x="261072" y="96743"/>
                  <a:pt x="254495" y="106009"/>
                </a:cubicBezTo>
                <a:cubicBezTo>
                  <a:pt x="248647" y="114256"/>
                  <a:pt x="248708" y="121016"/>
                  <a:pt x="254571" y="125314"/>
                </a:cubicBezTo>
                <a:cubicBezTo>
                  <a:pt x="260464" y="129628"/>
                  <a:pt x="267132" y="127516"/>
                  <a:pt x="272904" y="119466"/>
                </a:cubicBezTo>
                <a:cubicBezTo>
                  <a:pt x="278919" y="111127"/>
                  <a:pt x="284919" y="102758"/>
                  <a:pt x="291648" y="93356"/>
                </a:cubicBezTo>
                <a:close/>
                <a:moveTo>
                  <a:pt x="108604" y="42534"/>
                </a:moveTo>
                <a:cubicBezTo>
                  <a:pt x="114847" y="42534"/>
                  <a:pt x="120102" y="42655"/>
                  <a:pt x="125343" y="42503"/>
                </a:cubicBezTo>
                <a:cubicBezTo>
                  <a:pt x="133909" y="42260"/>
                  <a:pt x="138648" y="38265"/>
                  <a:pt x="138785" y="31385"/>
                </a:cubicBezTo>
                <a:cubicBezTo>
                  <a:pt x="138922" y="24231"/>
                  <a:pt x="134031" y="19872"/>
                  <a:pt x="125054" y="19811"/>
                </a:cubicBezTo>
                <a:cubicBezTo>
                  <a:pt x="106356" y="19674"/>
                  <a:pt x="87643" y="19659"/>
                  <a:pt x="68946" y="19826"/>
                </a:cubicBezTo>
                <a:cubicBezTo>
                  <a:pt x="60409" y="19902"/>
                  <a:pt x="55701" y="24140"/>
                  <a:pt x="55640" y="31051"/>
                </a:cubicBezTo>
                <a:cubicBezTo>
                  <a:pt x="55579" y="38007"/>
                  <a:pt x="60288" y="42215"/>
                  <a:pt x="68748" y="42488"/>
                </a:cubicBezTo>
                <a:cubicBezTo>
                  <a:pt x="74201" y="42670"/>
                  <a:pt x="79684" y="42518"/>
                  <a:pt x="85836" y="42518"/>
                </a:cubicBezTo>
                <a:cubicBezTo>
                  <a:pt x="85836" y="46376"/>
                  <a:pt x="85836" y="49110"/>
                  <a:pt x="85836" y="51845"/>
                </a:cubicBezTo>
                <a:cubicBezTo>
                  <a:pt x="85836" y="71059"/>
                  <a:pt x="85836" y="90258"/>
                  <a:pt x="85836" y="109472"/>
                </a:cubicBezTo>
                <a:cubicBezTo>
                  <a:pt x="85836" y="122048"/>
                  <a:pt x="89132" y="127289"/>
                  <a:pt x="97045" y="127410"/>
                </a:cubicBezTo>
                <a:cubicBezTo>
                  <a:pt x="105080" y="127532"/>
                  <a:pt x="108604" y="122200"/>
                  <a:pt x="108604" y="109821"/>
                </a:cubicBezTo>
                <a:cubicBezTo>
                  <a:pt x="108604" y="87843"/>
                  <a:pt x="108604" y="65879"/>
                  <a:pt x="108604" y="42534"/>
                </a:cubicBezTo>
                <a:close/>
              </a:path>
            </a:pathLst>
          </a:custGeom>
          <a:solidFill>
            <a:srgbClr val="4377BC"/>
          </a:solidFill>
          <a:ln w="12700" cap="flat">
            <a:solidFill>
              <a:schemeClr val="accent1"/>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42FB952-9739-4121-9CDD-0AC63765C433}"/>
              </a:ext>
            </a:extLst>
          </p:cNvPr>
          <p:cNvSpPr/>
          <p:nvPr/>
        </p:nvSpPr>
        <p:spPr>
          <a:xfrm>
            <a:off x="2178672" y="2760630"/>
            <a:ext cx="277493" cy="145997"/>
          </a:xfrm>
          <a:custGeom>
            <a:avLst/>
            <a:gdLst>
              <a:gd name="connsiteX0" fmla="*/ 182289 w 277493"/>
              <a:gd name="connsiteY0" fmla="*/ 0 h 145997"/>
              <a:gd name="connsiteX1" fmla="*/ 182289 w 277493"/>
              <a:gd name="connsiteY1" fmla="*/ 8734 h 145997"/>
              <a:gd name="connsiteX2" fmla="*/ 182289 w 277493"/>
              <a:gd name="connsiteY2" fmla="*/ 78543 h 145997"/>
              <a:gd name="connsiteX3" fmla="*/ 199832 w 277493"/>
              <a:gd name="connsiteY3" fmla="*/ 96420 h 145997"/>
              <a:gd name="connsiteX4" fmla="*/ 268882 w 277493"/>
              <a:gd name="connsiteY4" fmla="*/ 96420 h 145997"/>
              <a:gd name="connsiteX5" fmla="*/ 277494 w 277493"/>
              <a:gd name="connsiteY5" fmla="*/ 96420 h 145997"/>
              <a:gd name="connsiteX6" fmla="*/ 277494 w 277493"/>
              <a:gd name="connsiteY6" fmla="*/ 145997 h 145997"/>
              <a:gd name="connsiteX7" fmla="*/ 445 w 277493"/>
              <a:gd name="connsiteY7" fmla="*/ 145997 h 145997"/>
              <a:gd name="connsiteX8" fmla="*/ 35 w 277493"/>
              <a:gd name="connsiteY8" fmla="*/ 138145 h 145997"/>
              <a:gd name="connsiteX9" fmla="*/ 35 w 277493"/>
              <a:gd name="connsiteY9" fmla="*/ 28115 h 145997"/>
              <a:gd name="connsiteX10" fmla="*/ 28211 w 277493"/>
              <a:gd name="connsiteY10" fmla="*/ 0 h 145997"/>
              <a:gd name="connsiteX11" fmla="*/ 173145 w 277493"/>
              <a:gd name="connsiteY11" fmla="*/ 0 h 145997"/>
              <a:gd name="connsiteX12" fmla="*/ 182289 w 277493"/>
              <a:gd name="connsiteY12" fmla="*/ 0 h 145997"/>
              <a:gd name="connsiteX13" fmla="*/ 87479 w 277493"/>
              <a:gd name="connsiteY13" fmla="*/ 72102 h 145997"/>
              <a:gd name="connsiteX14" fmla="*/ 113224 w 277493"/>
              <a:gd name="connsiteY14" fmla="*/ 72057 h 145997"/>
              <a:gd name="connsiteX15" fmla="*/ 125892 w 277493"/>
              <a:gd name="connsiteY15" fmla="*/ 60999 h 145997"/>
              <a:gd name="connsiteX16" fmla="*/ 112981 w 277493"/>
              <a:gd name="connsiteY16" fmla="*/ 49440 h 145997"/>
              <a:gd name="connsiteX17" fmla="*/ 61505 w 277493"/>
              <a:gd name="connsiteY17" fmla="*/ 49440 h 145997"/>
              <a:gd name="connsiteX18" fmla="*/ 48822 w 277493"/>
              <a:gd name="connsiteY18" fmla="*/ 60483 h 145997"/>
              <a:gd name="connsiteX19" fmla="*/ 61748 w 277493"/>
              <a:gd name="connsiteY19" fmla="*/ 72057 h 145997"/>
              <a:gd name="connsiteX20" fmla="*/ 87479 w 277493"/>
              <a:gd name="connsiteY20" fmla="*/ 72102 h 145997"/>
              <a:gd name="connsiteX21" fmla="*/ 87554 w 277493"/>
              <a:gd name="connsiteY21" fmla="*/ 120707 h 145997"/>
              <a:gd name="connsiteX22" fmla="*/ 112540 w 277493"/>
              <a:gd name="connsiteY22" fmla="*/ 120662 h 145997"/>
              <a:gd name="connsiteX23" fmla="*/ 125876 w 277493"/>
              <a:gd name="connsiteY23" fmla="*/ 109498 h 145997"/>
              <a:gd name="connsiteX24" fmla="*/ 112875 w 277493"/>
              <a:gd name="connsiteY24" fmla="*/ 98015 h 145997"/>
              <a:gd name="connsiteX25" fmla="*/ 62158 w 277493"/>
              <a:gd name="connsiteY25" fmla="*/ 98000 h 145997"/>
              <a:gd name="connsiteX26" fmla="*/ 48807 w 277493"/>
              <a:gd name="connsiteY26" fmla="*/ 109149 h 145997"/>
              <a:gd name="connsiteX27" fmla="*/ 62568 w 277493"/>
              <a:gd name="connsiteY27" fmla="*/ 120677 h 145997"/>
              <a:gd name="connsiteX28" fmla="*/ 87554 w 277493"/>
              <a:gd name="connsiteY28" fmla="*/ 120707 h 14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7493" h="145997">
                <a:moveTo>
                  <a:pt x="182289" y="0"/>
                </a:moveTo>
                <a:cubicBezTo>
                  <a:pt x="182289" y="3296"/>
                  <a:pt x="182289" y="6015"/>
                  <a:pt x="182289" y="8734"/>
                </a:cubicBezTo>
                <a:cubicBezTo>
                  <a:pt x="182289" y="32003"/>
                  <a:pt x="182273" y="55273"/>
                  <a:pt x="182289" y="78543"/>
                </a:cubicBezTo>
                <a:cubicBezTo>
                  <a:pt x="182304" y="93808"/>
                  <a:pt x="184840" y="96405"/>
                  <a:pt x="199832" y="96420"/>
                </a:cubicBezTo>
                <a:cubicBezTo>
                  <a:pt x="222843" y="96435"/>
                  <a:pt x="245870" y="96420"/>
                  <a:pt x="268882" y="96420"/>
                </a:cubicBezTo>
                <a:cubicBezTo>
                  <a:pt x="271600" y="96420"/>
                  <a:pt x="274319" y="96420"/>
                  <a:pt x="277494" y="96420"/>
                </a:cubicBezTo>
                <a:cubicBezTo>
                  <a:pt x="277494" y="113341"/>
                  <a:pt x="277494" y="129396"/>
                  <a:pt x="277494" y="145997"/>
                </a:cubicBezTo>
                <a:cubicBezTo>
                  <a:pt x="185281" y="145997"/>
                  <a:pt x="93341" y="145997"/>
                  <a:pt x="445" y="145997"/>
                </a:cubicBezTo>
                <a:cubicBezTo>
                  <a:pt x="308" y="143461"/>
                  <a:pt x="35" y="140803"/>
                  <a:pt x="35" y="138145"/>
                </a:cubicBezTo>
                <a:cubicBezTo>
                  <a:pt x="5" y="101463"/>
                  <a:pt x="-26" y="64797"/>
                  <a:pt x="35" y="28115"/>
                </a:cubicBezTo>
                <a:cubicBezTo>
                  <a:pt x="65" y="8460"/>
                  <a:pt x="8617" y="0"/>
                  <a:pt x="28211" y="0"/>
                </a:cubicBezTo>
                <a:cubicBezTo>
                  <a:pt x="76527" y="0"/>
                  <a:pt x="124844" y="0"/>
                  <a:pt x="173145" y="0"/>
                </a:cubicBezTo>
                <a:cubicBezTo>
                  <a:pt x="175894" y="0"/>
                  <a:pt x="178643" y="0"/>
                  <a:pt x="182289" y="0"/>
                </a:cubicBezTo>
                <a:close/>
                <a:moveTo>
                  <a:pt x="87479" y="72102"/>
                </a:moveTo>
                <a:cubicBezTo>
                  <a:pt x="96060" y="72102"/>
                  <a:pt x="104642" y="72285"/>
                  <a:pt x="113224" y="72057"/>
                </a:cubicBezTo>
                <a:cubicBezTo>
                  <a:pt x="121229" y="71844"/>
                  <a:pt x="125755" y="67667"/>
                  <a:pt x="125892" y="60999"/>
                </a:cubicBezTo>
                <a:cubicBezTo>
                  <a:pt x="126044" y="54043"/>
                  <a:pt x="121350" y="49532"/>
                  <a:pt x="112981" y="49440"/>
                </a:cubicBezTo>
                <a:cubicBezTo>
                  <a:pt x="95817" y="49243"/>
                  <a:pt x="78654" y="49243"/>
                  <a:pt x="61505" y="49440"/>
                </a:cubicBezTo>
                <a:cubicBezTo>
                  <a:pt x="53501" y="49532"/>
                  <a:pt x="48974" y="53830"/>
                  <a:pt x="48822" y="60483"/>
                </a:cubicBezTo>
                <a:cubicBezTo>
                  <a:pt x="48670" y="67409"/>
                  <a:pt x="53409" y="71844"/>
                  <a:pt x="61748" y="72057"/>
                </a:cubicBezTo>
                <a:cubicBezTo>
                  <a:pt x="70315" y="72270"/>
                  <a:pt x="78897" y="72102"/>
                  <a:pt x="87479" y="72102"/>
                </a:cubicBezTo>
                <a:close/>
                <a:moveTo>
                  <a:pt x="87554" y="120707"/>
                </a:moveTo>
                <a:cubicBezTo>
                  <a:pt x="95878" y="120707"/>
                  <a:pt x="104217" y="120844"/>
                  <a:pt x="112540" y="120662"/>
                </a:cubicBezTo>
                <a:cubicBezTo>
                  <a:pt x="121077" y="120480"/>
                  <a:pt x="125785" y="116394"/>
                  <a:pt x="125876" y="109498"/>
                </a:cubicBezTo>
                <a:cubicBezTo>
                  <a:pt x="125983" y="102541"/>
                  <a:pt x="121305" y="98121"/>
                  <a:pt x="112875" y="98015"/>
                </a:cubicBezTo>
                <a:cubicBezTo>
                  <a:pt x="95969" y="97818"/>
                  <a:pt x="79064" y="97833"/>
                  <a:pt x="62158" y="98000"/>
                </a:cubicBezTo>
                <a:cubicBezTo>
                  <a:pt x="53637" y="98076"/>
                  <a:pt x="48913" y="102283"/>
                  <a:pt x="48807" y="109149"/>
                </a:cubicBezTo>
                <a:cubicBezTo>
                  <a:pt x="48701" y="116287"/>
                  <a:pt x="53607" y="120510"/>
                  <a:pt x="62568" y="120677"/>
                </a:cubicBezTo>
                <a:cubicBezTo>
                  <a:pt x="70907" y="120844"/>
                  <a:pt x="79231" y="120723"/>
                  <a:pt x="87554" y="120707"/>
                </a:cubicBezTo>
                <a:close/>
              </a:path>
            </a:pathLst>
          </a:custGeom>
          <a:solidFill>
            <a:srgbClr val="4377BC"/>
          </a:solidFill>
          <a:ln w="12700" cap="flat">
            <a:solidFill>
              <a:schemeClr val="accent1"/>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753B658-8EFE-411C-99EA-6186598ED6E9}"/>
              </a:ext>
            </a:extLst>
          </p:cNvPr>
          <p:cNvSpPr/>
          <p:nvPr/>
        </p:nvSpPr>
        <p:spPr>
          <a:xfrm>
            <a:off x="2178637" y="3100363"/>
            <a:ext cx="278440" cy="49070"/>
          </a:xfrm>
          <a:custGeom>
            <a:avLst/>
            <a:gdLst>
              <a:gd name="connsiteX0" fmla="*/ 86 w 278440"/>
              <a:gd name="connsiteY0" fmla="*/ 0 h 49070"/>
              <a:gd name="connsiteX1" fmla="*/ 278441 w 278440"/>
              <a:gd name="connsiteY1" fmla="*/ 0 h 49070"/>
              <a:gd name="connsiteX2" fmla="*/ 276375 w 278440"/>
              <a:gd name="connsiteY2" fmla="*/ 33826 h 49070"/>
              <a:gd name="connsiteX3" fmla="*/ 253668 w 278440"/>
              <a:gd name="connsiteY3" fmla="*/ 49045 h 49070"/>
              <a:gd name="connsiteX4" fmla="*/ 104891 w 278440"/>
              <a:gd name="connsiteY4" fmla="*/ 49061 h 49070"/>
              <a:gd name="connsiteX5" fmla="*/ 25194 w 278440"/>
              <a:gd name="connsiteY5" fmla="*/ 49045 h 49070"/>
              <a:gd name="connsiteX6" fmla="*/ 116 w 278440"/>
              <a:gd name="connsiteY6" fmla="*/ 24925 h 49070"/>
              <a:gd name="connsiteX7" fmla="*/ 86 w 278440"/>
              <a:gd name="connsiteY7" fmla="*/ 0 h 4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40" h="49070">
                <a:moveTo>
                  <a:pt x="86" y="0"/>
                </a:moveTo>
                <a:cubicBezTo>
                  <a:pt x="93134" y="0"/>
                  <a:pt x="184922" y="0"/>
                  <a:pt x="278441" y="0"/>
                </a:cubicBezTo>
                <a:cubicBezTo>
                  <a:pt x="277849" y="11483"/>
                  <a:pt x="278350" y="22875"/>
                  <a:pt x="276375" y="33826"/>
                </a:cubicBezTo>
                <a:cubicBezTo>
                  <a:pt x="274628" y="43532"/>
                  <a:pt x="264877" y="49045"/>
                  <a:pt x="253668" y="49045"/>
                </a:cubicBezTo>
                <a:cubicBezTo>
                  <a:pt x="204075" y="49076"/>
                  <a:pt x="154483" y="49061"/>
                  <a:pt x="104891" y="49061"/>
                </a:cubicBezTo>
                <a:cubicBezTo>
                  <a:pt x="78325" y="49061"/>
                  <a:pt x="51759" y="49091"/>
                  <a:pt x="25194" y="49045"/>
                </a:cubicBezTo>
                <a:cubicBezTo>
                  <a:pt x="9655" y="49030"/>
                  <a:pt x="603" y="40403"/>
                  <a:pt x="116" y="24925"/>
                </a:cubicBezTo>
                <a:cubicBezTo>
                  <a:pt x="-127" y="16905"/>
                  <a:pt x="86" y="8855"/>
                  <a:pt x="86" y="0"/>
                </a:cubicBezTo>
                <a:close/>
              </a:path>
            </a:pathLst>
          </a:custGeom>
          <a:solidFill>
            <a:srgbClr val="4377BC"/>
          </a:solidFill>
          <a:ln w="12700" cap="flat">
            <a:solidFill>
              <a:schemeClr val="accent1"/>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BBC16B1-75D9-4DBC-8A21-408181CD9E98}"/>
              </a:ext>
            </a:extLst>
          </p:cNvPr>
          <p:cNvSpPr/>
          <p:nvPr/>
        </p:nvSpPr>
        <p:spPr>
          <a:xfrm>
            <a:off x="2384292" y="2770153"/>
            <a:ext cx="63399" cy="63490"/>
          </a:xfrm>
          <a:custGeom>
            <a:avLst/>
            <a:gdLst>
              <a:gd name="connsiteX0" fmla="*/ 0 w 63399"/>
              <a:gd name="connsiteY0" fmla="*/ 0 h 63490"/>
              <a:gd name="connsiteX1" fmla="*/ 63399 w 63399"/>
              <a:gd name="connsiteY1" fmla="*/ 63490 h 63490"/>
              <a:gd name="connsiteX2" fmla="*/ 0 w 63399"/>
              <a:gd name="connsiteY2" fmla="*/ 63490 h 63490"/>
              <a:gd name="connsiteX3" fmla="*/ 0 w 63399"/>
              <a:gd name="connsiteY3" fmla="*/ 0 h 63490"/>
            </a:gdLst>
            <a:ahLst/>
            <a:cxnLst>
              <a:cxn ang="0">
                <a:pos x="connsiteX0" y="connsiteY0"/>
              </a:cxn>
              <a:cxn ang="0">
                <a:pos x="connsiteX1" y="connsiteY1"/>
              </a:cxn>
              <a:cxn ang="0">
                <a:pos x="connsiteX2" y="connsiteY2"/>
              </a:cxn>
              <a:cxn ang="0">
                <a:pos x="connsiteX3" y="connsiteY3"/>
              </a:cxn>
            </a:cxnLst>
            <a:rect l="l" t="t" r="r" b="b"/>
            <a:pathLst>
              <a:path w="63399" h="63490">
                <a:moveTo>
                  <a:pt x="0" y="0"/>
                </a:moveTo>
                <a:cubicBezTo>
                  <a:pt x="21432" y="21462"/>
                  <a:pt x="42286" y="42347"/>
                  <a:pt x="63399" y="63490"/>
                </a:cubicBezTo>
                <a:cubicBezTo>
                  <a:pt x="42545" y="63490"/>
                  <a:pt x="21553" y="63490"/>
                  <a:pt x="0" y="63490"/>
                </a:cubicBezTo>
                <a:cubicBezTo>
                  <a:pt x="0" y="42317"/>
                  <a:pt x="0" y="21265"/>
                  <a:pt x="0" y="0"/>
                </a:cubicBezTo>
                <a:close/>
              </a:path>
            </a:pathLst>
          </a:custGeom>
          <a:solidFill>
            <a:srgbClr val="4377BC"/>
          </a:solidFill>
          <a:ln w="12700" cap="flat">
            <a:solidFill>
              <a:schemeClr val="accent1"/>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44EA0E2-C55E-4431-8C1A-48CE927DE9AF}"/>
              </a:ext>
            </a:extLst>
          </p:cNvPr>
          <p:cNvSpPr/>
          <p:nvPr/>
        </p:nvSpPr>
        <p:spPr>
          <a:xfrm>
            <a:off x="2307921" y="2990121"/>
            <a:ext cx="19609" cy="25791"/>
          </a:xfrm>
          <a:custGeom>
            <a:avLst/>
            <a:gdLst>
              <a:gd name="connsiteX0" fmla="*/ 0 w 19609"/>
              <a:gd name="connsiteY0" fmla="*/ 25791 h 25791"/>
              <a:gd name="connsiteX1" fmla="*/ 9797 w 19609"/>
              <a:gd name="connsiteY1" fmla="*/ 0 h 25791"/>
              <a:gd name="connsiteX2" fmla="*/ 19609 w 19609"/>
              <a:gd name="connsiteY2" fmla="*/ 25791 h 25791"/>
              <a:gd name="connsiteX3" fmla="*/ 0 w 19609"/>
              <a:gd name="connsiteY3" fmla="*/ 25791 h 25791"/>
            </a:gdLst>
            <a:ahLst/>
            <a:cxnLst>
              <a:cxn ang="0">
                <a:pos x="connsiteX0" y="connsiteY0"/>
              </a:cxn>
              <a:cxn ang="0">
                <a:pos x="connsiteX1" y="connsiteY1"/>
              </a:cxn>
              <a:cxn ang="0">
                <a:pos x="connsiteX2" y="connsiteY2"/>
              </a:cxn>
              <a:cxn ang="0">
                <a:pos x="connsiteX3" y="connsiteY3"/>
              </a:cxn>
            </a:cxnLst>
            <a:rect l="l" t="t" r="r" b="b"/>
            <a:pathLst>
              <a:path w="19609" h="25791">
                <a:moveTo>
                  <a:pt x="0" y="25791"/>
                </a:moveTo>
                <a:cubicBezTo>
                  <a:pt x="3235" y="17255"/>
                  <a:pt x="6136" y="9630"/>
                  <a:pt x="9797" y="0"/>
                </a:cubicBezTo>
                <a:cubicBezTo>
                  <a:pt x="13427" y="9539"/>
                  <a:pt x="16359" y="17224"/>
                  <a:pt x="19609" y="25791"/>
                </a:cubicBezTo>
                <a:cubicBezTo>
                  <a:pt x="12865" y="25791"/>
                  <a:pt x="7048" y="25791"/>
                  <a:pt x="0" y="25791"/>
                </a:cubicBezTo>
                <a:close/>
              </a:path>
            </a:pathLst>
          </a:custGeom>
          <a:solidFill>
            <a:srgbClr val="4377BC"/>
          </a:solidFill>
          <a:ln w="12700" cap="flat">
            <a:solidFill>
              <a:schemeClr val="accent1"/>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A3E84D4-1527-4427-A4A8-0A2F21F2BF7C}"/>
              </a:ext>
            </a:extLst>
          </p:cNvPr>
          <p:cNvSpPr/>
          <p:nvPr/>
        </p:nvSpPr>
        <p:spPr>
          <a:xfrm>
            <a:off x="2088214" y="3623903"/>
            <a:ext cx="457548" cy="457137"/>
          </a:xfrm>
          <a:custGeom>
            <a:avLst/>
            <a:gdLst>
              <a:gd name="connsiteX0" fmla="*/ 0 w 457548"/>
              <a:gd name="connsiteY0" fmla="*/ 268885 h 457137"/>
              <a:gd name="connsiteX1" fmla="*/ 0 w 457548"/>
              <a:gd name="connsiteY1" fmla="*/ 188288 h 457137"/>
              <a:gd name="connsiteX2" fmla="*/ 24962 w 457548"/>
              <a:gd name="connsiteY2" fmla="*/ 188055 h 457137"/>
              <a:gd name="connsiteX3" fmla="*/ 32483 w 457548"/>
              <a:gd name="connsiteY3" fmla="*/ 183131 h 457137"/>
              <a:gd name="connsiteX4" fmla="*/ 61348 w 457548"/>
              <a:gd name="connsiteY4" fmla="*/ 116840 h 457137"/>
              <a:gd name="connsiteX5" fmla="*/ 38732 w 457548"/>
              <a:gd name="connsiteY5" fmla="*/ 96982 h 457137"/>
              <a:gd name="connsiteX6" fmla="*/ 96481 w 457548"/>
              <a:gd name="connsiteY6" fmla="*/ 39341 h 457137"/>
              <a:gd name="connsiteX7" fmla="*/ 115032 w 457548"/>
              <a:gd name="connsiteY7" fmla="*/ 61563 h 457137"/>
              <a:gd name="connsiteX8" fmla="*/ 143235 w 457548"/>
              <a:gd name="connsiteY8" fmla="*/ 46611 h 457137"/>
              <a:gd name="connsiteX9" fmla="*/ 181053 w 457548"/>
              <a:gd name="connsiteY9" fmla="*/ 33450 h 457137"/>
              <a:gd name="connsiteX10" fmla="*/ 188610 w 457548"/>
              <a:gd name="connsiteY10" fmla="*/ 23744 h 457137"/>
              <a:gd name="connsiteX11" fmla="*/ 188484 w 457548"/>
              <a:gd name="connsiteY11" fmla="*/ 0 h 457137"/>
              <a:gd name="connsiteX12" fmla="*/ 269082 w 457548"/>
              <a:gd name="connsiteY12" fmla="*/ 0 h 457137"/>
              <a:gd name="connsiteX13" fmla="*/ 269333 w 457548"/>
              <a:gd name="connsiteY13" fmla="*/ 25212 h 457137"/>
              <a:gd name="connsiteX14" fmla="*/ 274651 w 457548"/>
              <a:gd name="connsiteY14" fmla="*/ 32483 h 457137"/>
              <a:gd name="connsiteX15" fmla="*/ 308315 w 457548"/>
              <a:gd name="connsiteY15" fmla="*/ 44032 h 457137"/>
              <a:gd name="connsiteX16" fmla="*/ 340887 w 457548"/>
              <a:gd name="connsiteY16" fmla="*/ 60238 h 457137"/>
              <a:gd name="connsiteX17" fmla="*/ 359295 w 457548"/>
              <a:gd name="connsiteY17" fmla="*/ 38678 h 457137"/>
              <a:gd name="connsiteX18" fmla="*/ 417939 w 457548"/>
              <a:gd name="connsiteY18" fmla="*/ 97322 h 457137"/>
              <a:gd name="connsiteX19" fmla="*/ 396057 w 457548"/>
              <a:gd name="connsiteY19" fmla="*/ 116375 h 457137"/>
              <a:gd name="connsiteX20" fmla="*/ 425263 w 457548"/>
              <a:gd name="connsiteY20" fmla="*/ 183668 h 457137"/>
              <a:gd name="connsiteX21" fmla="*/ 432282 w 457548"/>
              <a:gd name="connsiteY21" fmla="*/ 188055 h 457137"/>
              <a:gd name="connsiteX22" fmla="*/ 457549 w 457548"/>
              <a:gd name="connsiteY22" fmla="*/ 188270 h 457137"/>
              <a:gd name="connsiteX23" fmla="*/ 457549 w 457548"/>
              <a:gd name="connsiteY23" fmla="*/ 268867 h 457137"/>
              <a:gd name="connsiteX24" fmla="*/ 432587 w 457548"/>
              <a:gd name="connsiteY24" fmla="*/ 269100 h 457137"/>
              <a:gd name="connsiteX25" fmla="*/ 425066 w 457548"/>
              <a:gd name="connsiteY25" fmla="*/ 274007 h 457137"/>
              <a:gd name="connsiteX26" fmla="*/ 396308 w 457548"/>
              <a:gd name="connsiteY26" fmla="*/ 340171 h 457137"/>
              <a:gd name="connsiteX27" fmla="*/ 418584 w 457548"/>
              <a:gd name="connsiteY27" fmla="*/ 360460 h 457137"/>
              <a:gd name="connsiteX28" fmla="*/ 361157 w 457548"/>
              <a:gd name="connsiteY28" fmla="*/ 417779 h 457137"/>
              <a:gd name="connsiteX29" fmla="*/ 343430 w 457548"/>
              <a:gd name="connsiteY29" fmla="*/ 396649 h 457137"/>
              <a:gd name="connsiteX30" fmla="*/ 293703 w 457548"/>
              <a:gd name="connsiteY30" fmla="*/ 418907 h 457137"/>
              <a:gd name="connsiteX31" fmla="*/ 289478 w 457548"/>
              <a:gd name="connsiteY31" fmla="*/ 420339 h 457137"/>
              <a:gd name="connsiteX32" fmla="*/ 270264 w 457548"/>
              <a:gd name="connsiteY32" fmla="*/ 427699 h 457137"/>
              <a:gd name="connsiteX33" fmla="*/ 269064 w 457548"/>
              <a:gd name="connsiteY33" fmla="*/ 448614 h 457137"/>
              <a:gd name="connsiteX34" fmla="*/ 268688 w 457548"/>
              <a:gd name="connsiteY34" fmla="*/ 457137 h 457137"/>
              <a:gd name="connsiteX35" fmla="*/ 188484 w 457548"/>
              <a:gd name="connsiteY35" fmla="*/ 457137 h 457137"/>
              <a:gd name="connsiteX36" fmla="*/ 188234 w 457548"/>
              <a:gd name="connsiteY36" fmla="*/ 431925 h 457137"/>
              <a:gd name="connsiteX37" fmla="*/ 182969 w 457548"/>
              <a:gd name="connsiteY37" fmla="*/ 424637 h 457137"/>
              <a:gd name="connsiteX38" fmla="*/ 117324 w 457548"/>
              <a:gd name="connsiteY38" fmla="*/ 396255 h 457137"/>
              <a:gd name="connsiteX39" fmla="*/ 98289 w 457548"/>
              <a:gd name="connsiteY39" fmla="*/ 418477 h 457137"/>
              <a:gd name="connsiteX40" fmla="*/ 39591 w 457548"/>
              <a:gd name="connsiteY40" fmla="*/ 359779 h 457137"/>
              <a:gd name="connsiteX41" fmla="*/ 61670 w 457548"/>
              <a:gd name="connsiteY41" fmla="*/ 340995 h 457137"/>
              <a:gd name="connsiteX42" fmla="*/ 32321 w 457548"/>
              <a:gd name="connsiteY42" fmla="*/ 273469 h 457137"/>
              <a:gd name="connsiteX43" fmla="*/ 25302 w 457548"/>
              <a:gd name="connsiteY43" fmla="*/ 269082 h 457137"/>
              <a:gd name="connsiteX44" fmla="*/ 0 w 457548"/>
              <a:gd name="connsiteY44" fmla="*/ 268885 h 457137"/>
              <a:gd name="connsiteX45" fmla="*/ 376414 w 457548"/>
              <a:gd name="connsiteY45" fmla="*/ 228524 h 457137"/>
              <a:gd name="connsiteX46" fmla="*/ 228470 w 457548"/>
              <a:gd name="connsiteY46" fmla="*/ 80938 h 457137"/>
              <a:gd name="connsiteX47" fmla="*/ 81117 w 457548"/>
              <a:gd name="connsiteY47" fmla="*/ 228202 h 457137"/>
              <a:gd name="connsiteX48" fmla="*/ 228595 w 457548"/>
              <a:gd name="connsiteY48" fmla="*/ 376253 h 457137"/>
              <a:gd name="connsiteX49" fmla="*/ 376414 w 457548"/>
              <a:gd name="connsiteY49" fmla="*/ 228524 h 45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7548" h="457137">
                <a:moveTo>
                  <a:pt x="0" y="268885"/>
                </a:moveTo>
                <a:cubicBezTo>
                  <a:pt x="0" y="241739"/>
                  <a:pt x="0" y="215595"/>
                  <a:pt x="0" y="188288"/>
                </a:cubicBezTo>
                <a:cubicBezTo>
                  <a:pt x="8416" y="188288"/>
                  <a:pt x="16725" y="188700"/>
                  <a:pt x="24962" y="188055"/>
                </a:cubicBezTo>
                <a:cubicBezTo>
                  <a:pt x="27666" y="187840"/>
                  <a:pt x="31927" y="185333"/>
                  <a:pt x="32483" y="183131"/>
                </a:cubicBezTo>
                <a:cubicBezTo>
                  <a:pt x="38284" y="159852"/>
                  <a:pt x="47542" y="138114"/>
                  <a:pt x="61348" y="116840"/>
                </a:cubicBezTo>
                <a:cubicBezTo>
                  <a:pt x="53576" y="110018"/>
                  <a:pt x="45984" y="103357"/>
                  <a:pt x="38732" y="96982"/>
                </a:cubicBezTo>
                <a:cubicBezTo>
                  <a:pt x="58519" y="77231"/>
                  <a:pt x="77052" y="58734"/>
                  <a:pt x="96481" y="39341"/>
                </a:cubicBezTo>
                <a:cubicBezTo>
                  <a:pt x="102372" y="46396"/>
                  <a:pt x="108800" y="54096"/>
                  <a:pt x="115032" y="61563"/>
                </a:cubicBezTo>
                <a:cubicBezTo>
                  <a:pt x="126044" y="55636"/>
                  <a:pt x="134299" y="50300"/>
                  <a:pt x="143235" y="46611"/>
                </a:cubicBezTo>
                <a:cubicBezTo>
                  <a:pt x="155554" y="41525"/>
                  <a:pt x="168268" y="37282"/>
                  <a:pt x="181053" y="33450"/>
                </a:cubicBezTo>
                <a:cubicBezTo>
                  <a:pt x="186551" y="31802"/>
                  <a:pt x="188986" y="29689"/>
                  <a:pt x="188610" y="23744"/>
                </a:cubicBezTo>
                <a:cubicBezTo>
                  <a:pt x="188126" y="16062"/>
                  <a:pt x="188484" y="8327"/>
                  <a:pt x="188484" y="0"/>
                </a:cubicBezTo>
                <a:cubicBezTo>
                  <a:pt x="215326" y="0"/>
                  <a:pt x="241416" y="0"/>
                  <a:pt x="269082" y="0"/>
                </a:cubicBezTo>
                <a:cubicBezTo>
                  <a:pt x="269082" y="8273"/>
                  <a:pt x="268652" y="16778"/>
                  <a:pt x="269333" y="25212"/>
                </a:cubicBezTo>
                <a:cubicBezTo>
                  <a:pt x="269547" y="27827"/>
                  <a:pt x="272233" y="31551"/>
                  <a:pt x="274651" y="32483"/>
                </a:cubicBezTo>
                <a:cubicBezTo>
                  <a:pt x="285735" y="36726"/>
                  <a:pt x="297374" y="39520"/>
                  <a:pt x="308315" y="44032"/>
                </a:cubicBezTo>
                <a:cubicBezTo>
                  <a:pt x="318988" y="48437"/>
                  <a:pt x="329069" y="54275"/>
                  <a:pt x="340887" y="60238"/>
                </a:cubicBezTo>
                <a:cubicBezTo>
                  <a:pt x="346779" y="53344"/>
                  <a:pt x="353314" y="45680"/>
                  <a:pt x="359295" y="38678"/>
                </a:cubicBezTo>
                <a:cubicBezTo>
                  <a:pt x="379530" y="58913"/>
                  <a:pt x="398188" y="77571"/>
                  <a:pt x="417939" y="97322"/>
                </a:cubicBezTo>
                <a:cubicBezTo>
                  <a:pt x="411493" y="102927"/>
                  <a:pt x="403883" y="109553"/>
                  <a:pt x="396057" y="116375"/>
                </a:cubicBezTo>
                <a:cubicBezTo>
                  <a:pt x="409953" y="138167"/>
                  <a:pt x="419408" y="160139"/>
                  <a:pt x="425263" y="183668"/>
                </a:cubicBezTo>
                <a:cubicBezTo>
                  <a:pt x="425764" y="185656"/>
                  <a:pt x="429775" y="187876"/>
                  <a:pt x="432282" y="188055"/>
                </a:cubicBezTo>
                <a:cubicBezTo>
                  <a:pt x="440537" y="188610"/>
                  <a:pt x="448864" y="188270"/>
                  <a:pt x="457549" y="188270"/>
                </a:cubicBezTo>
                <a:cubicBezTo>
                  <a:pt x="457549" y="215416"/>
                  <a:pt x="457549" y="241560"/>
                  <a:pt x="457549" y="268867"/>
                </a:cubicBezTo>
                <a:cubicBezTo>
                  <a:pt x="449132" y="268867"/>
                  <a:pt x="440824" y="268456"/>
                  <a:pt x="432587" y="269100"/>
                </a:cubicBezTo>
                <a:cubicBezTo>
                  <a:pt x="429883" y="269315"/>
                  <a:pt x="425621" y="271804"/>
                  <a:pt x="425066" y="274007"/>
                </a:cubicBezTo>
                <a:cubicBezTo>
                  <a:pt x="419264" y="297285"/>
                  <a:pt x="409989" y="319006"/>
                  <a:pt x="396308" y="340171"/>
                </a:cubicBezTo>
                <a:cubicBezTo>
                  <a:pt x="403972" y="347155"/>
                  <a:pt x="411439" y="353960"/>
                  <a:pt x="418584" y="360460"/>
                </a:cubicBezTo>
                <a:cubicBezTo>
                  <a:pt x="399084" y="379924"/>
                  <a:pt x="380550" y="398422"/>
                  <a:pt x="361157" y="417779"/>
                </a:cubicBezTo>
                <a:cubicBezTo>
                  <a:pt x="355248" y="410723"/>
                  <a:pt x="348802" y="403059"/>
                  <a:pt x="343430" y="396649"/>
                </a:cubicBezTo>
                <a:cubicBezTo>
                  <a:pt x="324968" y="404922"/>
                  <a:pt x="309354" y="411923"/>
                  <a:pt x="293703" y="418907"/>
                </a:cubicBezTo>
                <a:cubicBezTo>
                  <a:pt x="292360" y="419516"/>
                  <a:pt x="290892" y="419856"/>
                  <a:pt x="289478" y="420339"/>
                </a:cubicBezTo>
                <a:cubicBezTo>
                  <a:pt x="282834" y="422613"/>
                  <a:pt x="273541" y="423043"/>
                  <a:pt x="270264" y="427699"/>
                </a:cubicBezTo>
                <a:cubicBezTo>
                  <a:pt x="266844" y="432552"/>
                  <a:pt x="269243" y="441469"/>
                  <a:pt x="269064" y="448614"/>
                </a:cubicBezTo>
                <a:cubicBezTo>
                  <a:pt x="268992" y="451264"/>
                  <a:pt x="268831" y="453914"/>
                  <a:pt x="268688" y="457137"/>
                </a:cubicBezTo>
                <a:cubicBezTo>
                  <a:pt x="242240" y="457137"/>
                  <a:pt x="216150" y="457137"/>
                  <a:pt x="188484" y="457137"/>
                </a:cubicBezTo>
                <a:cubicBezTo>
                  <a:pt x="188484" y="448864"/>
                  <a:pt x="188914" y="440341"/>
                  <a:pt x="188234" y="431925"/>
                </a:cubicBezTo>
                <a:cubicBezTo>
                  <a:pt x="188019" y="429293"/>
                  <a:pt x="185243" y="425192"/>
                  <a:pt x="182969" y="424637"/>
                </a:cubicBezTo>
                <a:cubicBezTo>
                  <a:pt x="159870" y="419086"/>
                  <a:pt x="138525" y="409649"/>
                  <a:pt x="117324" y="396255"/>
                </a:cubicBezTo>
                <a:cubicBezTo>
                  <a:pt x="110842" y="403829"/>
                  <a:pt x="104288" y="411493"/>
                  <a:pt x="98289" y="418477"/>
                </a:cubicBezTo>
                <a:cubicBezTo>
                  <a:pt x="78037" y="398225"/>
                  <a:pt x="59378" y="379566"/>
                  <a:pt x="39591" y="359779"/>
                </a:cubicBezTo>
                <a:cubicBezTo>
                  <a:pt x="46109" y="354246"/>
                  <a:pt x="53791" y="347692"/>
                  <a:pt x="61670" y="340995"/>
                </a:cubicBezTo>
                <a:cubicBezTo>
                  <a:pt x="47631" y="318970"/>
                  <a:pt x="38177" y="297017"/>
                  <a:pt x="32321" y="273469"/>
                </a:cubicBezTo>
                <a:cubicBezTo>
                  <a:pt x="31820" y="271482"/>
                  <a:pt x="27809" y="269261"/>
                  <a:pt x="25302" y="269082"/>
                </a:cubicBezTo>
                <a:cubicBezTo>
                  <a:pt x="17011" y="268545"/>
                  <a:pt x="8703" y="268885"/>
                  <a:pt x="0" y="268885"/>
                </a:cubicBezTo>
                <a:close/>
                <a:moveTo>
                  <a:pt x="376414" y="228524"/>
                </a:moveTo>
                <a:cubicBezTo>
                  <a:pt x="376342" y="146888"/>
                  <a:pt x="309891" y="80598"/>
                  <a:pt x="228470" y="80938"/>
                </a:cubicBezTo>
                <a:cubicBezTo>
                  <a:pt x="147031" y="81278"/>
                  <a:pt x="81546" y="146709"/>
                  <a:pt x="81117" y="228202"/>
                </a:cubicBezTo>
                <a:cubicBezTo>
                  <a:pt x="80687" y="309533"/>
                  <a:pt x="146941" y="376038"/>
                  <a:pt x="228595" y="376253"/>
                </a:cubicBezTo>
                <a:cubicBezTo>
                  <a:pt x="310052" y="376450"/>
                  <a:pt x="376485" y="310070"/>
                  <a:pt x="376414" y="228524"/>
                </a:cubicBezTo>
                <a:close/>
              </a:path>
            </a:pathLst>
          </a:custGeom>
          <a:solidFill>
            <a:srgbClr val="4377BC"/>
          </a:solidFill>
          <a:ln w="19050" cap="flat">
            <a:solidFill>
              <a:schemeClr val="accent1"/>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EEC5A98-EF2B-4D47-886F-F789CFCC401D}"/>
              </a:ext>
            </a:extLst>
          </p:cNvPr>
          <p:cNvSpPr/>
          <p:nvPr/>
        </p:nvSpPr>
        <p:spPr>
          <a:xfrm>
            <a:off x="2236802" y="3785903"/>
            <a:ext cx="160389" cy="133207"/>
          </a:xfrm>
          <a:custGeom>
            <a:avLst/>
            <a:gdLst>
              <a:gd name="connsiteX0" fmla="*/ 160389 w 160389"/>
              <a:gd name="connsiteY0" fmla="*/ 133207 h 133207"/>
              <a:gd name="connsiteX1" fmla="*/ 0 w 160389"/>
              <a:gd name="connsiteY1" fmla="*/ 133207 h 133207"/>
              <a:gd name="connsiteX2" fmla="*/ 0 w 160389"/>
              <a:gd name="connsiteY2" fmla="*/ 0 h 133207"/>
              <a:gd name="connsiteX3" fmla="*/ 66541 w 160389"/>
              <a:gd name="connsiteY3" fmla="*/ 0 h 133207"/>
              <a:gd name="connsiteX4" fmla="*/ 66541 w 160389"/>
              <a:gd name="connsiteY4" fmla="*/ 52574 h 133207"/>
              <a:gd name="connsiteX5" fmla="*/ 93436 w 160389"/>
              <a:gd name="connsiteY5" fmla="*/ 52574 h 133207"/>
              <a:gd name="connsiteX6" fmla="*/ 93436 w 160389"/>
              <a:gd name="connsiteY6" fmla="*/ 72 h 133207"/>
              <a:gd name="connsiteX7" fmla="*/ 160371 w 160389"/>
              <a:gd name="connsiteY7" fmla="*/ 72 h 133207"/>
              <a:gd name="connsiteX8" fmla="*/ 160389 w 160389"/>
              <a:gd name="connsiteY8" fmla="*/ 133207 h 13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89" h="133207">
                <a:moveTo>
                  <a:pt x="160389" y="133207"/>
                </a:moveTo>
                <a:cubicBezTo>
                  <a:pt x="106831" y="133207"/>
                  <a:pt x="53594" y="133207"/>
                  <a:pt x="0" y="133207"/>
                </a:cubicBezTo>
                <a:cubicBezTo>
                  <a:pt x="0" y="88673"/>
                  <a:pt x="0" y="44623"/>
                  <a:pt x="0" y="0"/>
                </a:cubicBezTo>
                <a:cubicBezTo>
                  <a:pt x="21846" y="0"/>
                  <a:pt x="43513" y="0"/>
                  <a:pt x="66541" y="0"/>
                </a:cubicBezTo>
                <a:cubicBezTo>
                  <a:pt x="66541" y="17334"/>
                  <a:pt x="66541" y="34703"/>
                  <a:pt x="66541" y="52574"/>
                </a:cubicBezTo>
                <a:cubicBezTo>
                  <a:pt x="76067" y="52574"/>
                  <a:pt x="84232" y="52574"/>
                  <a:pt x="93436" y="52574"/>
                </a:cubicBezTo>
                <a:cubicBezTo>
                  <a:pt x="93436" y="34954"/>
                  <a:pt x="93436" y="17817"/>
                  <a:pt x="93436" y="72"/>
                </a:cubicBezTo>
                <a:cubicBezTo>
                  <a:pt x="116357" y="72"/>
                  <a:pt x="138221" y="72"/>
                  <a:pt x="160371" y="72"/>
                </a:cubicBezTo>
                <a:cubicBezTo>
                  <a:pt x="160389" y="44587"/>
                  <a:pt x="160389" y="88620"/>
                  <a:pt x="160389" y="133207"/>
                </a:cubicBezTo>
                <a:close/>
              </a:path>
            </a:pathLst>
          </a:custGeom>
          <a:solidFill>
            <a:srgbClr val="4377BC"/>
          </a:solidFill>
          <a:ln w="19050" cap="flat">
            <a:solidFill>
              <a:schemeClr val="accent1"/>
            </a:solidFill>
            <a:prstDash val="solid"/>
            <a:miter/>
          </a:ln>
        </p:spPr>
        <p:txBody>
          <a:bodyPr rtlCol="0" anchor="ctr"/>
          <a:lstStyle/>
          <a:p>
            <a:endParaRPr lang="en-US"/>
          </a:p>
        </p:txBody>
      </p:sp>
      <p:grpSp>
        <p:nvGrpSpPr>
          <p:cNvPr id="45" name="Group 44">
            <a:extLst>
              <a:ext uri="{FF2B5EF4-FFF2-40B4-BE49-F238E27FC236}">
                <a16:creationId xmlns:a16="http://schemas.microsoft.com/office/drawing/2014/main" id="{177AAD5A-F994-42D2-B355-0FA10594C481}"/>
              </a:ext>
            </a:extLst>
          </p:cNvPr>
          <p:cNvGrpSpPr/>
          <p:nvPr/>
        </p:nvGrpSpPr>
        <p:grpSpPr>
          <a:xfrm>
            <a:off x="9602197" y="-210778"/>
            <a:ext cx="2483838" cy="2483838"/>
            <a:chOff x="-464538" y="-1583065"/>
            <a:chExt cx="2483838" cy="2483838"/>
          </a:xfrm>
        </p:grpSpPr>
        <p:sp>
          <p:nvSpPr>
            <p:cNvPr id="43" name="Oval 42">
              <a:extLst>
                <a:ext uri="{FF2B5EF4-FFF2-40B4-BE49-F238E27FC236}">
                  <a16:creationId xmlns:a16="http://schemas.microsoft.com/office/drawing/2014/main" id="{BE9D241C-B3A9-40FE-9C5A-64D150889FAF}"/>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9B57"/>
                </a:solidFill>
              </a:endParaRPr>
            </a:p>
          </p:txBody>
        </p:sp>
        <p:sp>
          <p:nvSpPr>
            <p:cNvPr id="44" name="Oval 43">
              <a:extLst>
                <a:ext uri="{FF2B5EF4-FFF2-40B4-BE49-F238E27FC236}">
                  <a16:creationId xmlns:a16="http://schemas.microsoft.com/office/drawing/2014/main" id="{C0769CC7-CE9A-4A14-B4D4-F564DEC19408}"/>
                </a:ext>
              </a:extLst>
            </p:cNvPr>
            <p:cNvSpPr/>
            <p:nvPr/>
          </p:nvSpPr>
          <p:spPr>
            <a:xfrm>
              <a:off x="1662743" y="242282"/>
              <a:ext cx="261308" cy="261308"/>
            </a:xfrm>
            <a:prstGeom prst="ellipse">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9B57"/>
                </a:solidFill>
              </a:endParaRPr>
            </a:p>
          </p:txBody>
        </p:sp>
      </p:grpSp>
      <p:sp>
        <p:nvSpPr>
          <p:cNvPr id="46" name="Circle: Hollow 45">
            <a:extLst>
              <a:ext uri="{FF2B5EF4-FFF2-40B4-BE49-F238E27FC236}">
                <a16:creationId xmlns:a16="http://schemas.microsoft.com/office/drawing/2014/main" id="{976813DA-F8F2-497F-BE33-01C1DE680532}"/>
              </a:ext>
            </a:extLst>
          </p:cNvPr>
          <p:cNvSpPr/>
          <p:nvPr/>
        </p:nvSpPr>
        <p:spPr>
          <a:xfrm>
            <a:off x="-2164957" y="4524317"/>
            <a:ext cx="3856597" cy="3752966"/>
          </a:xfrm>
          <a:prstGeom prst="donut">
            <a:avLst/>
          </a:prstGeom>
          <a:solidFill>
            <a:schemeClr val="tx2">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48" name="Rectangle 47">
            <a:extLst>
              <a:ext uri="{FF2B5EF4-FFF2-40B4-BE49-F238E27FC236}">
                <a16:creationId xmlns:a16="http://schemas.microsoft.com/office/drawing/2014/main" id="{D0B1D812-247D-43E8-B866-D7A7285DD83A}"/>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9C0E670B-A771-4804-994F-3CDEA0B2A99F}"/>
              </a:ext>
            </a:extLst>
          </p:cNvPr>
          <p:cNvSpPr txBox="1"/>
          <p:nvPr/>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50" name="Straight Connector 49">
            <a:extLst>
              <a:ext uri="{FF2B5EF4-FFF2-40B4-BE49-F238E27FC236}">
                <a16:creationId xmlns:a16="http://schemas.microsoft.com/office/drawing/2014/main" id="{68FC2C6D-8799-4475-BBFC-DCC54AA31AAF}"/>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37C4D54-0F01-4FDD-A5EE-DF53FD3988AB}"/>
              </a:ext>
            </a:extLst>
          </p:cNvPr>
          <p:cNvSpPr txBox="1"/>
          <p:nvPr/>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2</a:t>
            </a:fld>
            <a:endParaRPr lang="en-US" sz="1050" b="1" dirty="0">
              <a:latin typeface="+mn-lt"/>
            </a:endParaRPr>
          </a:p>
        </p:txBody>
      </p:sp>
      <p:pic>
        <p:nvPicPr>
          <p:cNvPr id="1026" name="Picture 2" descr="4,000+ Free Focus &amp; Camera Images - Pixabay">
            <a:extLst>
              <a:ext uri="{FF2B5EF4-FFF2-40B4-BE49-F238E27FC236}">
                <a16:creationId xmlns:a16="http://schemas.microsoft.com/office/drawing/2014/main" id="{4F30115A-6C5C-425C-B927-9B4D4B3C2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2" y="2678214"/>
            <a:ext cx="4933396" cy="3282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088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B9AABA06-9779-4DF4-99DD-B17AE3A47E9C}"/>
              </a:ext>
            </a:extLst>
          </p:cNvPr>
          <p:cNvGrpSpPr/>
          <p:nvPr/>
        </p:nvGrpSpPr>
        <p:grpSpPr>
          <a:xfrm>
            <a:off x="-1077614" y="-263608"/>
            <a:ext cx="2483838" cy="2483838"/>
            <a:chOff x="-464538" y="-1583065"/>
            <a:chExt cx="2483838" cy="2483838"/>
          </a:xfrm>
        </p:grpSpPr>
        <p:sp>
          <p:nvSpPr>
            <p:cNvPr id="32" name="Oval 31">
              <a:extLst>
                <a:ext uri="{FF2B5EF4-FFF2-40B4-BE49-F238E27FC236}">
                  <a16:creationId xmlns:a16="http://schemas.microsoft.com/office/drawing/2014/main" id="{B3648972-D644-4716-9DD3-884E77DB4695}"/>
                </a:ext>
              </a:extLst>
            </p:cNvPr>
            <p:cNvSpPr/>
            <p:nvPr/>
          </p:nvSpPr>
          <p:spPr>
            <a:xfrm>
              <a:off x="-464538" y="-1583065"/>
              <a:ext cx="2483838" cy="2483838"/>
            </a:xfrm>
            <a:prstGeom prst="ellipse">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5D41401-6A56-46FA-ACA0-1EC00326EE36}"/>
                </a:ext>
              </a:extLst>
            </p:cNvPr>
            <p:cNvSpPr/>
            <p:nvPr/>
          </p:nvSpPr>
          <p:spPr>
            <a:xfrm>
              <a:off x="1662743" y="242282"/>
              <a:ext cx="261308" cy="26130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Circle: Hollow 33">
            <a:extLst>
              <a:ext uri="{FF2B5EF4-FFF2-40B4-BE49-F238E27FC236}">
                <a16:creationId xmlns:a16="http://schemas.microsoft.com/office/drawing/2014/main" id="{228DB6ED-9D95-412F-9DC1-19580E72771D}"/>
              </a:ext>
            </a:extLst>
          </p:cNvPr>
          <p:cNvSpPr/>
          <p:nvPr/>
        </p:nvSpPr>
        <p:spPr>
          <a:xfrm>
            <a:off x="10500852" y="4753897"/>
            <a:ext cx="2772696" cy="2772696"/>
          </a:xfrm>
          <a:prstGeom prst="donu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7F3CE604-01B9-4BB2-A8C4-2B8E67379FD4}"/>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51F7F47-427F-425B-8E90-3B2C231FC08E}"/>
              </a:ext>
            </a:extLst>
          </p:cNvPr>
          <p:cNvSpPr txBox="1"/>
          <p:nvPr/>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37" name="Straight Connector 36">
            <a:extLst>
              <a:ext uri="{FF2B5EF4-FFF2-40B4-BE49-F238E27FC236}">
                <a16:creationId xmlns:a16="http://schemas.microsoft.com/office/drawing/2014/main" id="{57619EC1-61DB-402C-A3CA-4FDDC66AB903}"/>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393903F-C896-4915-893B-BAE5E7DEA783}"/>
              </a:ext>
            </a:extLst>
          </p:cNvPr>
          <p:cNvSpPr txBox="1"/>
          <p:nvPr/>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20</a:t>
            </a:fld>
            <a:endParaRPr lang="en-US" sz="1050" b="1" dirty="0">
              <a:latin typeface="+mn-lt"/>
            </a:endParaRPr>
          </a:p>
        </p:txBody>
      </p:sp>
      <p:sp>
        <p:nvSpPr>
          <p:cNvPr id="4" name="TextBox 3">
            <a:extLst>
              <a:ext uri="{FF2B5EF4-FFF2-40B4-BE49-F238E27FC236}">
                <a16:creationId xmlns:a16="http://schemas.microsoft.com/office/drawing/2014/main" id="{2C2C3D0A-BB91-4B06-90B8-3288A1F6EEDF}"/>
              </a:ext>
            </a:extLst>
          </p:cNvPr>
          <p:cNvSpPr txBox="1"/>
          <p:nvPr/>
        </p:nvSpPr>
        <p:spPr>
          <a:xfrm>
            <a:off x="2152763" y="1290003"/>
            <a:ext cx="8892844" cy="523220"/>
          </a:xfrm>
          <a:prstGeom prst="rect">
            <a:avLst/>
          </a:prstGeom>
          <a:noFill/>
        </p:spPr>
        <p:txBody>
          <a:bodyPr wrap="square">
            <a:spAutoFit/>
          </a:bodyPr>
          <a:lstStyle/>
          <a:p>
            <a:r>
              <a:rPr lang="en-US" sz="2800" b="1" dirty="0">
                <a:solidFill>
                  <a:srgbClr val="C49B57"/>
                </a:solidFill>
              </a:rPr>
              <a:t>HIGHER TAX LIKELY – HOW DO WE COMBAT</a:t>
            </a:r>
            <a:endParaRPr lang="en-US" sz="2800" b="1" dirty="0">
              <a:solidFill>
                <a:srgbClr val="C49B57"/>
              </a:solidFill>
              <a:latin typeface="+mj-lt"/>
            </a:endParaRPr>
          </a:p>
        </p:txBody>
      </p:sp>
      <p:graphicFrame>
        <p:nvGraphicFramePr>
          <p:cNvPr id="29" name="Text Placeholder 2">
            <a:extLst>
              <a:ext uri="{FF2B5EF4-FFF2-40B4-BE49-F238E27FC236}">
                <a16:creationId xmlns:a16="http://schemas.microsoft.com/office/drawing/2014/main" id="{421B35E8-C2DD-43AD-9E8D-29E8B9C50969}"/>
              </a:ext>
            </a:extLst>
          </p:cNvPr>
          <p:cNvGraphicFramePr>
            <a:graphicFrameLocks/>
          </p:cNvGraphicFramePr>
          <p:nvPr>
            <p:extLst>
              <p:ext uri="{D42A27DB-BD31-4B8C-83A1-F6EECF244321}">
                <p14:modId xmlns:p14="http://schemas.microsoft.com/office/powerpoint/2010/main" val="915553280"/>
              </p:ext>
            </p:extLst>
          </p:nvPr>
        </p:nvGraphicFramePr>
        <p:xfrm>
          <a:off x="164305" y="2009456"/>
          <a:ext cx="11513574" cy="3868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560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A8474E7D-999F-4E58-8ED0-1CE299E7A33A}"/>
              </a:ext>
            </a:extLst>
          </p:cNvPr>
          <p:cNvSpPr/>
          <p:nvPr/>
        </p:nvSpPr>
        <p:spPr>
          <a:xfrm>
            <a:off x="2453176" y="2003829"/>
            <a:ext cx="1132634" cy="1132634"/>
          </a:xfrm>
          <a:prstGeom prst="ellipse">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FE075C8-B89C-466E-A678-B26919EF4EDA}"/>
              </a:ext>
            </a:extLst>
          </p:cNvPr>
          <p:cNvSpPr txBox="1"/>
          <p:nvPr/>
        </p:nvSpPr>
        <p:spPr>
          <a:xfrm>
            <a:off x="513150" y="3214261"/>
            <a:ext cx="5193838" cy="1323439"/>
          </a:xfrm>
          <a:prstGeom prst="rect">
            <a:avLst/>
          </a:prstGeom>
          <a:noFill/>
        </p:spPr>
        <p:txBody>
          <a:bodyPr wrap="square">
            <a:spAutoFit/>
          </a:bodyPr>
          <a:lstStyle/>
          <a:p>
            <a:pPr algn="ctr"/>
            <a:r>
              <a:rPr lang="en-US" sz="4000" dirty="0">
                <a:latin typeface="+mj-lt"/>
              </a:rPr>
              <a:t>RESOURCES </a:t>
            </a:r>
          </a:p>
          <a:p>
            <a:pPr algn="ctr"/>
            <a:r>
              <a:rPr lang="en-US" sz="4000" dirty="0">
                <a:latin typeface="+mj-lt"/>
              </a:rPr>
              <a:t>FOR YOU </a:t>
            </a:r>
          </a:p>
        </p:txBody>
      </p:sp>
      <p:sp>
        <p:nvSpPr>
          <p:cNvPr id="19" name="Circle: Hollow 18">
            <a:extLst>
              <a:ext uri="{FF2B5EF4-FFF2-40B4-BE49-F238E27FC236}">
                <a16:creationId xmlns:a16="http://schemas.microsoft.com/office/drawing/2014/main" id="{C82F30D6-A49A-4156-B663-BCAC66B1880E}"/>
              </a:ext>
            </a:extLst>
          </p:cNvPr>
          <p:cNvSpPr/>
          <p:nvPr/>
        </p:nvSpPr>
        <p:spPr>
          <a:xfrm>
            <a:off x="-1762963" y="634420"/>
            <a:ext cx="3185652" cy="3185652"/>
          </a:xfrm>
          <a:prstGeom prst="donut">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 name="Group 20">
            <a:extLst>
              <a:ext uri="{FF2B5EF4-FFF2-40B4-BE49-F238E27FC236}">
                <a16:creationId xmlns:a16="http://schemas.microsoft.com/office/drawing/2014/main" id="{8053975D-1C6E-47D7-BA13-8637B4BAD58D}"/>
              </a:ext>
            </a:extLst>
          </p:cNvPr>
          <p:cNvGrpSpPr/>
          <p:nvPr/>
        </p:nvGrpSpPr>
        <p:grpSpPr>
          <a:xfrm rot="10800000">
            <a:off x="11483158" y="4829102"/>
            <a:ext cx="1606494" cy="1606494"/>
            <a:chOff x="-464538" y="-1583065"/>
            <a:chExt cx="2483838" cy="2483838"/>
          </a:xfrm>
        </p:grpSpPr>
        <p:sp>
          <p:nvSpPr>
            <p:cNvPr id="22" name="Oval 21">
              <a:extLst>
                <a:ext uri="{FF2B5EF4-FFF2-40B4-BE49-F238E27FC236}">
                  <a16:creationId xmlns:a16="http://schemas.microsoft.com/office/drawing/2014/main" id="{1142021F-5AF7-4151-AB6B-DB06482500B8}"/>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C5E0BE-2189-4C5C-BA46-4E75257CB9AD}"/>
                </a:ext>
              </a:extLst>
            </p:cNvPr>
            <p:cNvSpPr/>
            <p:nvPr/>
          </p:nvSpPr>
          <p:spPr>
            <a:xfrm>
              <a:off x="1662743" y="242282"/>
              <a:ext cx="261308" cy="261308"/>
            </a:xfrm>
            <a:prstGeom prst="ellipse">
              <a:avLst/>
            </a:prstGeom>
            <a:solidFill>
              <a:srgbClr val="C49B57"/>
            </a:solid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a:extLst>
              <a:ext uri="{FF2B5EF4-FFF2-40B4-BE49-F238E27FC236}">
                <a16:creationId xmlns:a16="http://schemas.microsoft.com/office/drawing/2014/main" id="{E521D3AB-2692-4194-83FA-22CF8B40D50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a:stretch/>
        </p:blipFill>
        <p:spPr>
          <a:xfrm>
            <a:off x="2676593" y="2227246"/>
            <a:ext cx="685800" cy="685800"/>
          </a:xfrm>
          <a:prstGeom prst="rect">
            <a:avLst/>
          </a:prstGeom>
        </p:spPr>
      </p:pic>
      <p:pic>
        <p:nvPicPr>
          <p:cNvPr id="6" name="Picture Placeholder 5">
            <a:extLst>
              <a:ext uri="{FF2B5EF4-FFF2-40B4-BE49-F238E27FC236}">
                <a16:creationId xmlns:a16="http://schemas.microsoft.com/office/drawing/2014/main" id="{4EA6C1D5-10E2-4D26-8A22-930B82BBA088}"/>
              </a:ext>
            </a:extLst>
          </p:cNvPr>
          <p:cNvPicPr>
            <a:picLocks noGrp="1" noChangeAspect="1"/>
          </p:cNvPicPr>
          <p:nvPr>
            <p:ph type="pic" sz="quarter" idx="10"/>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33669" r="33669"/>
          <a:stretch/>
        </p:blipFill>
        <p:spPr>
          <a:xfrm>
            <a:off x="5190418" y="-824148"/>
            <a:ext cx="6831547" cy="7756309"/>
          </a:xfrm>
        </p:spPr>
      </p:pic>
    </p:spTree>
    <p:extLst>
      <p:ext uri="{BB962C8B-B14F-4D97-AF65-F5344CB8AC3E}">
        <p14:creationId xmlns:p14="http://schemas.microsoft.com/office/powerpoint/2010/main" val="278395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ircle: Hollow 2">
            <a:extLst>
              <a:ext uri="{FF2B5EF4-FFF2-40B4-BE49-F238E27FC236}">
                <a16:creationId xmlns:a16="http://schemas.microsoft.com/office/drawing/2014/main" id="{A0647AC0-FD0B-4D93-9B52-4494C7E8980D}"/>
              </a:ext>
            </a:extLst>
          </p:cNvPr>
          <p:cNvSpPr/>
          <p:nvPr/>
        </p:nvSpPr>
        <p:spPr>
          <a:xfrm>
            <a:off x="-1181824" y="-1364227"/>
            <a:ext cx="3185652" cy="3185652"/>
          </a:xfrm>
          <a:prstGeom prst="donu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a:extLst>
              <a:ext uri="{FF2B5EF4-FFF2-40B4-BE49-F238E27FC236}">
                <a16:creationId xmlns:a16="http://schemas.microsoft.com/office/drawing/2014/main" id="{3C91CAE2-72BC-4165-9E43-8D58572BB7E9}"/>
              </a:ext>
            </a:extLst>
          </p:cNvPr>
          <p:cNvGrpSpPr/>
          <p:nvPr/>
        </p:nvGrpSpPr>
        <p:grpSpPr>
          <a:xfrm>
            <a:off x="324656" y="2431285"/>
            <a:ext cx="4844243" cy="1995431"/>
            <a:chOff x="324656" y="2110677"/>
            <a:chExt cx="4844243" cy="1995431"/>
          </a:xfrm>
        </p:grpSpPr>
        <p:sp>
          <p:nvSpPr>
            <p:cNvPr id="2" name="TextBox 1">
              <a:extLst>
                <a:ext uri="{FF2B5EF4-FFF2-40B4-BE49-F238E27FC236}">
                  <a16:creationId xmlns:a16="http://schemas.microsoft.com/office/drawing/2014/main" id="{0DF0DCAB-4935-4536-874E-922029C08AB7}"/>
                </a:ext>
              </a:extLst>
            </p:cNvPr>
            <p:cNvSpPr txBox="1"/>
            <p:nvPr/>
          </p:nvSpPr>
          <p:spPr>
            <a:xfrm>
              <a:off x="324656" y="2110677"/>
              <a:ext cx="4844243" cy="523220"/>
            </a:xfrm>
            <a:prstGeom prst="rect">
              <a:avLst/>
            </a:prstGeom>
            <a:noFill/>
          </p:spPr>
          <p:txBody>
            <a:bodyPr wrap="square">
              <a:spAutoFit/>
            </a:bodyPr>
            <a:lstStyle/>
            <a:p>
              <a:r>
                <a:rPr lang="en-US" sz="2800" dirty="0">
                  <a:latin typeface="+mj-lt"/>
                </a:rPr>
                <a:t>WEBSITE RESOURCES</a:t>
              </a:r>
            </a:p>
          </p:txBody>
        </p:sp>
        <p:sp>
          <p:nvSpPr>
            <p:cNvPr id="7" name="TextBox 6">
              <a:extLst>
                <a:ext uri="{FF2B5EF4-FFF2-40B4-BE49-F238E27FC236}">
                  <a16:creationId xmlns:a16="http://schemas.microsoft.com/office/drawing/2014/main" id="{139D715B-DC42-4229-B8D5-47F0C09A2C07}"/>
                </a:ext>
              </a:extLst>
            </p:cNvPr>
            <p:cNvSpPr txBox="1"/>
            <p:nvPr/>
          </p:nvSpPr>
          <p:spPr>
            <a:xfrm>
              <a:off x="324657" y="2782669"/>
              <a:ext cx="3358343" cy="1323439"/>
            </a:xfrm>
            <a:prstGeom prst="rect">
              <a:avLst/>
            </a:prstGeom>
            <a:noFill/>
          </p:spPr>
          <p:txBody>
            <a:bodyPr wrap="square">
              <a:spAutoFit/>
            </a:bodyPr>
            <a:lstStyle/>
            <a:p>
              <a:pPr marL="171450" indent="-171450">
                <a:buClr>
                  <a:schemeClr val="accent6"/>
                </a:buClr>
                <a:buFont typeface="Arial" panose="020B0604020202020204" pitchFamily="34" charset="0"/>
                <a:buChar char="•"/>
              </a:pPr>
              <a:r>
                <a:rPr lang="en-US" sz="1600" dirty="0"/>
                <a:t>Our Videos</a:t>
              </a:r>
            </a:p>
            <a:p>
              <a:pPr marL="171450" indent="-171450">
                <a:buClr>
                  <a:schemeClr val="accent6"/>
                </a:buClr>
                <a:buFont typeface="Arial" panose="020B0604020202020204" pitchFamily="34" charset="0"/>
                <a:buChar char="•"/>
              </a:pPr>
              <a:r>
                <a:rPr lang="en-US" sz="1600" dirty="0"/>
                <a:t>Client Communications</a:t>
              </a:r>
            </a:p>
            <a:p>
              <a:pPr marL="171450" indent="-171450">
                <a:buClr>
                  <a:schemeClr val="accent6"/>
                </a:buClr>
                <a:buFont typeface="Arial" panose="020B0604020202020204" pitchFamily="34" charset="0"/>
                <a:buChar char="•"/>
              </a:pPr>
              <a:r>
                <a:rPr lang="en-US" sz="1600" dirty="0"/>
                <a:t>Client Access</a:t>
              </a:r>
            </a:p>
            <a:p>
              <a:pPr marL="171450" indent="-171450">
                <a:buClr>
                  <a:schemeClr val="accent6"/>
                </a:buClr>
                <a:buFont typeface="Arial" panose="020B0604020202020204" pitchFamily="34" charset="0"/>
                <a:buChar char="•"/>
              </a:pPr>
              <a:r>
                <a:rPr lang="en-US" sz="1600" dirty="0"/>
                <a:t>FAQ</a:t>
              </a:r>
            </a:p>
            <a:p>
              <a:pPr marL="171450" indent="-171450">
                <a:buClr>
                  <a:schemeClr val="accent6"/>
                </a:buClr>
                <a:buFont typeface="Arial" panose="020B0604020202020204" pitchFamily="34" charset="0"/>
                <a:buChar char="•"/>
              </a:pPr>
              <a:r>
                <a:rPr lang="en-US" sz="1600" dirty="0"/>
                <a:t>Experiences</a:t>
              </a:r>
            </a:p>
          </p:txBody>
        </p:sp>
      </p:grpSp>
      <p:sp>
        <p:nvSpPr>
          <p:cNvPr id="9" name="Rectangle 8">
            <a:extLst>
              <a:ext uri="{FF2B5EF4-FFF2-40B4-BE49-F238E27FC236}">
                <a16:creationId xmlns:a16="http://schemas.microsoft.com/office/drawing/2014/main" id="{4889B05A-EFFD-4E88-8B39-6F128B418485}"/>
              </a:ext>
            </a:extLst>
          </p:cNvPr>
          <p:cNvSpPr/>
          <p:nvPr/>
        </p:nvSpPr>
        <p:spPr>
          <a:xfrm>
            <a:off x="0" y="4794590"/>
            <a:ext cx="12192000" cy="2063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CF9E56-735F-4BFE-A518-7920836FDF0A}"/>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F67F9F-C34C-47DB-9FAD-BB1F52F47A7B}"/>
              </a:ext>
            </a:extLst>
          </p:cNvPr>
          <p:cNvSpPr txBox="1"/>
          <p:nvPr/>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12" name="Straight Connector 11">
            <a:extLst>
              <a:ext uri="{FF2B5EF4-FFF2-40B4-BE49-F238E27FC236}">
                <a16:creationId xmlns:a16="http://schemas.microsoft.com/office/drawing/2014/main" id="{96CDD860-BF9E-4663-8FC5-AAF8A690FC69}"/>
              </a:ext>
            </a:extLst>
          </p:cNvPr>
          <p:cNvCxnSpPr>
            <a:cxnSpLocks/>
          </p:cNvCxnSpPr>
          <p:nvPr/>
        </p:nvCxnSpPr>
        <p:spPr>
          <a:xfrm flipV="1">
            <a:off x="-3335" y="6629400"/>
            <a:ext cx="3352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070C201-5149-4189-A163-E3C7AC2E2E21}"/>
              </a:ext>
            </a:extLst>
          </p:cNvPr>
          <p:cNvSpPr txBox="1"/>
          <p:nvPr/>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22</a:t>
            </a:fld>
            <a:endParaRPr lang="en-US" sz="1050" b="1" dirty="0">
              <a:latin typeface="+mn-lt"/>
            </a:endParaRPr>
          </a:p>
        </p:txBody>
      </p:sp>
      <p:grpSp>
        <p:nvGrpSpPr>
          <p:cNvPr id="4" name="Group 3">
            <a:extLst>
              <a:ext uri="{FF2B5EF4-FFF2-40B4-BE49-F238E27FC236}">
                <a16:creationId xmlns:a16="http://schemas.microsoft.com/office/drawing/2014/main" id="{BFECBCBD-C29B-4B64-B282-8E5541206F09}"/>
              </a:ext>
            </a:extLst>
          </p:cNvPr>
          <p:cNvGrpSpPr/>
          <p:nvPr/>
        </p:nvGrpSpPr>
        <p:grpSpPr>
          <a:xfrm rot="10800000">
            <a:off x="11577953" y="3405519"/>
            <a:ext cx="1606494" cy="1606494"/>
            <a:chOff x="-464538" y="-1583064"/>
            <a:chExt cx="2483838" cy="2483838"/>
          </a:xfrm>
        </p:grpSpPr>
        <p:sp>
          <p:nvSpPr>
            <p:cNvPr id="5" name="Oval 4">
              <a:extLst>
                <a:ext uri="{FF2B5EF4-FFF2-40B4-BE49-F238E27FC236}">
                  <a16:creationId xmlns:a16="http://schemas.microsoft.com/office/drawing/2014/main" id="{BDF74A95-0C33-4755-8BFA-75347F279BB8}"/>
                </a:ext>
              </a:extLst>
            </p:cNvPr>
            <p:cNvSpPr/>
            <p:nvPr/>
          </p:nvSpPr>
          <p:spPr>
            <a:xfrm>
              <a:off x="-464538" y="-1583064"/>
              <a:ext cx="2483838" cy="2483838"/>
            </a:xfrm>
            <a:prstGeom prst="ellipse">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E2188DC7-AF72-4AF5-9BAE-1B7F5B0FC207}"/>
                </a:ext>
              </a:extLst>
            </p:cNvPr>
            <p:cNvSpPr/>
            <p:nvPr/>
          </p:nvSpPr>
          <p:spPr>
            <a:xfrm>
              <a:off x="1662743" y="242282"/>
              <a:ext cx="261308" cy="261308"/>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Macbook Pro.png" descr="Macbook Pro.png">
            <a:extLst>
              <a:ext uri="{FF2B5EF4-FFF2-40B4-BE49-F238E27FC236}">
                <a16:creationId xmlns:a16="http://schemas.microsoft.com/office/drawing/2014/main" id="{54BD1044-DD4B-4B75-9D66-635BD82D275B}"/>
              </a:ext>
            </a:extLst>
          </p:cNvPr>
          <p:cNvPicPr>
            <a:picLocks noChangeAspect="1"/>
          </p:cNvPicPr>
          <p:nvPr/>
        </p:nvPicPr>
        <p:blipFill>
          <a:blip r:embed="rId2"/>
          <a:stretch>
            <a:fillRect/>
          </a:stretch>
        </p:blipFill>
        <p:spPr>
          <a:xfrm>
            <a:off x="4431222" y="1485232"/>
            <a:ext cx="7760778" cy="4456929"/>
          </a:xfrm>
          <a:prstGeom prst="rect">
            <a:avLst/>
          </a:prstGeom>
          <a:ln w="12700" cap="flat">
            <a:noFill/>
            <a:miter lim="400000"/>
          </a:ln>
          <a:effectLst>
            <a:reflection blurRad="6350" stA="20000" endPos="12000" dist="25400" dir="5400000" sy="-100000" algn="bl" rotWithShape="0"/>
          </a:effectLst>
        </p:spPr>
      </p:pic>
      <p:pic>
        <p:nvPicPr>
          <p:cNvPr id="15" name="Picture 14">
            <a:extLst>
              <a:ext uri="{FF2B5EF4-FFF2-40B4-BE49-F238E27FC236}">
                <a16:creationId xmlns:a16="http://schemas.microsoft.com/office/drawing/2014/main" id="{84A75222-D61E-44EE-B018-E832638D6F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956"/>
          <a:stretch/>
        </p:blipFill>
        <p:spPr>
          <a:xfrm>
            <a:off x="5369972" y="1756103"/>
            <a:ext cx="5888578" cy="3669972"/>
          </a:xfrm>
          <a:prstGeom prst="rect">
            <a:avLst/>
          </a:prstGeom>
        </p:spPr>
      </p:pic>
    </p:spTree>
    <p:extLst>
      <p:ext uri="{BB962C8B-B14F-4D97-AF65-F5344CB8AC3E}">
        <p14:creationId xmlns:p14="http://schemas.microsoft.com/office/powerpoint/2010/main" val="4269028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Content Placeholder 4" descr="A group of people posing for a photo&#10;&#10;Description automatically generated">
            <a:extLst>
              <a:ext uri="{FF2B5EF4-FFF2-40B4-BE49-F238E27FC236}">
                <a16:creationId xmlns:a16="http://schemas.microsoft.com/office/drawing/2014/main" id="{6AFEB778-EEA9-47A0-9AC0-A5080B7B4447}"/>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15730"/>
          <a:stretch/>
        </p:blipFill>
        <p:spPr>
          <a:xfrm>
            <a:off x="-1" y="10"/>
            <a:ext cx="12192001" cy="6857990"/>
          </a:xfrm>
          <a:prstGeom prst="rect">
            <a:avLst/>
          </a:prstGeom>
        </p:spPr>
      </p:pic>
      <p:sp>
        <p:nvSpPr>
          <p:cNvPr id="3" name="Content Placeholder 2">
            <a:extLst>
              <a:ext uri="{FF2B5EF4-FFF2-40B4-BE49-F238E27FC236}">
                <a16:creationId xmlns:a16="http://schemas.microsoft.com/office/drawing/2014/main" id="{E05F4B2E-66AE-4EBD-A1CD-AEE33DD1D336}"/>
              </a:ext>
            </a:extLst>
          </p:cNvPr>
          <p:cNvSpPr>
            <a:spLocks noGrp="1"/>
          </p:cNvSpPr>
          <p:nvPr>
            <p:ph idx="1"/>
          </p:nvPr>
        </p:nvSpPr>
        <p:spPr>
          <a:xfrm>
            <a:off x="2394755" y="4121501"/>
            <a:ext cx="7399441" cy="4072044"/>
          </a:xfrm>
        </p:spPr>
        <p:txBody>
          <a:bodyPr>
            <a:normAutofit/>
          </a:bodyPr>
          <a:lstStyle/>
          <a:p>
            <a:pPr marL="0" indent="0" algn="ctr">
              <a:buNone/>
            </a:pPr>
            <a:r>
              <a:rPr lang="en-US" sz="4000" dirty="0">
                <a:solidFill>
                  <a:srgbClr val="FFFFFF"/>
                </a:solidFill>
                <a:latin typeface="Montserrat ExtraBold" panose="00000900000000000000" pitchFamily="2" charset="0"/>
              </a:rPr>
              <a:t>Your Vision Our Priority</a:t>
            </a:r>
          </a:p>
          <a:p>
            <a:pPr marL="0" indent="0" algn="ctr">
              <a:buNone/>
            </a:pPr>
            <a:endParaRPr lang="en-US" sz="4000" dirty="0">
              <a:solidFill>
                <a:srgbClr val="FFFFFF"/>
              </a:solidFill>
              <a:latin typeface="Montserrat ExtraBold" panose="00000900000000000000" pitchFamily="2" charset="0"/>
            </a:endParaRPr>
          </a:p>
          <a:p>
            <a:pPr marL="0" indent="0" algn="ctr">
              <a:buNone/>
            </a:pPr>
            <a:r>
              <a:rPr lang="en-US" sz="4000" dirty="0">
                <a:solidFill>
                  <a:srgbClr val="FFFFFF"/>
                </a:solidFill>
                <a:latin typeface="Montserrat ExtraBold" panose="00000900000000000000" pitchFamily="2" charset="0"/>
              </a:rPr>
              <a:t>Your Success Our Mission</a:t>
            </a:r>
          </a:p>
        </p:txBody>
      </p:sp>
    </p:spTree>
    <p:extLst>
      <p:ext uri="{BB962C8B-B14F-4D97-AF65-F5344CB8AC3E}">
        <p14:creationId xmlns:p14="http://schemas.microsoft.com/office/powerpoint/2010/main" val="179502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0AD1D8-FC24-4D05-8434-D4F74622CDB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Thank You For Attending </a:t>
            </a:r>
          </a:p>
        </p:txBody>
      </p:sp>
      <p:pic>
        <p:nvPicPr>
          <p:cNvPr id="5" name="Picture 4" descr="A picture containing text, outdoor, sign&#10;&#10;Description automatically generated">
            <a:extLst>
              <a:ext uri="{FF2B5EF4-FFF2-40B4-BE49-F238E27FC236}">
                <a16:creationId xmlns:a16="http://schemas.microsoft.com/office/drawing/2014/main" id="{09C460C3-F895-4563-91ED-FA119B0C00F1}"/>
              </a:ext>
            </a:extLst>
          </p:cNvPr>
          <p:cNvPicPr>
            <a:picLocks noChangeAspect="1"/>
          </p:cNvPicPr>
          <p:nvPr/>
        </p:nvPicPr>
        <p:blipFill rotWithShape="1">
          <a:blip r:embed="rId2">
            <a:extLst>
              <a:ext uri="{28A0092B-C50C-407E-A947-70E740481C1C}">
                <a14:useLocalDpi xmlns:a14="http://schemas.microsoft.com/office/drawing/2010/main" val="0"/>
              </a:ext>
            </a:extLst>
          </a:blip>
          <a:srcRect b="46227"/>
          <a:stretch/>
        </p:blipFill>
        <p:spPr>
          <a:xfrm>
            <a:off x="4777316" y="814083"/>
            <a:ext cx="6780700" cy="5227505"/>
          </a:xfrm>
          <a:prstGeom prst="rect">
            <a:avLst/>
          </a:prstGeom>
        </p:spPr>
      </p:pic>
      <p:sp>
        <p:nvSpPr>
          <p:cNvPr id="7" name="Rectangle 6">
            <a:extLst>
              <a:ext uri="{FF2B5EF4-FFF2-40B4-BE49-F238E27FC236}">
                <a16:creationId xmlns:a16="http://schemas.microsoft.com/office/drawing/2014/main" id="{DDC1D8BB-6BBA-449E-A8D6-7A4C642EB65A}"/>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Montserrat (Body)"/>
                <a:ea typeface="+mn-ea"/>
                <a:cs typeface="+mn-cs"/>
              </a:rPr>
              <a:t>                                                                                                                                                                                                                                                                                                               </a:t>
            </a:r>
            <a:fld id="{6C81A14C-9A46-4F66-8172-C3DC8B2510E0}" type="slidenum">
              <a:rPr kumimoji="0" lang="en-US" sz="1050" b="1" i="0" u="none" strike="noStrike" kern="1200" cap="none" spc="0" normalizeH="0" baseline="0" noProof="0" smtClean="0">
                <a:ln>
                  <a:noFill/>
                </a:ln>
                <a:solidFill>
                  <a:prstClr val="black"/>
                </a:solidFill>
                <a:effectLst/>
                <a:uLnTx/>
                <a:uFillTx/>
                <a:latin typeface="Montserrat (Bod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lang="en-US" dirty="0"/>
          </a:p>
        </p:txBody>
      </p:sp>
      <p:sp>
        <p:nvSpPr>
          <p:cNvPr id="9" name="TextBox 8">
            <a:extLst>
              <a:ext uri="{FF2B5EF4-FFF2-40B4-BE49-F238E27FC236}">
                <a16:creationId xmlns:a16="http://schemas.microsoft.com/office/drawing/2014/main" id="{94AA5BDD-24C7-4F4D-89A7-9066543B5B3E}"/>
              </a:ext>
            </a:extLst>
          </p:cNvPr>
          <p:cNvSpPr txBox="1"/>
          <p:nvPr/>
        </p:nvSpPr>
        <p:spPr>
          <a:xfrm>
            <a:off x="304800" y="6521678"/>
            <a:ext cx="2773680" cy="215444"/>
          </a:xfrm>
          <a:prstGeom prst="rect">
            <a:avLst/>
          </a:prstGeom>
          <a:noFill/>
        </p:spPr>
        <p:txBody>
          <a:bodyPr wrap="square">
            <a:spAutoFit/>
          </a:bodyPr>
          <a:lstStyle/>
          <a:p>
            <a:r>
              <a:rPr lang="en-US" sz="800" spc="300" dirty="0">
                <a:solidFill>
                  <a:prstClr val="black"/>
                </a:solidFill>
                <a:latin typeface="Montserrat ExtraBold"/>
              </a:rPr>
              <a:t>CARVER FINANCIAL SERVICES</a:t>
            </a:r>
          </a:p>
        </p:txBody>
      </p:sp>
      <p:cxnSp>
        <p:nvCxnSpPr>
          <p:cNvPr id="11" name="Straight Connector 10">
            <a:extLst>
              <a:ext uri="{FF2B5EF4-FFF2-40B4-BE49-F238E27FC236}">
                <a16:creationId xmlns:a16="http://schemas.microsoft.com/office/drawing/2014/main" id="{0A43F5D2-B47C-456F-B2F0-775782E7C728}"/>
              </a:ext>
            </a:extLst>
          </p:cNvPr>
          <p:cNvCxnSpPr>
            <a:cxnSpLocks/>
          </p:cNvCxnSpPr>
          <p:nvPr/>
        </p:nvCxnSpPr>
        <p:spPr>
          <a:xfrm flipV="1">
            <a:off x="-3335" y="6629400"/>
            <a:ext cx="335280" cy="0"/>
          </a:xfrm>
          <a:prstGeom prst="line">
            <a:avLst/>
          </a:prstGeom>
          <a:noFill/>
          <a:ln w="19050" cap="flat" cmpd="sng" algn="ctr">
            <a:solidFill>
              <a:srgbClr val="CEC05A"/>
            </a:solidFill>
            <a:prstDash val="solid"/>
            <a:miter lim="800000"/>
          </a:ln>
          <a:effectLst/>
        </p:spPr>
      </p:cxnSp>
    </p:spTree>
    <p:extLst>
      <p:ext uri="{BB962C8B-B14F-4D97-AF65-F5344CB8AC3E}">
        <p14:creationId xmlns:p14="http://schemas.microsoft.com/office/powerpoint/2010/main" val="1143115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552139-C35C-4F92-A368-0896059434AA}"/>
              </a:ext>
            </a:extLst>
          </p:cNvPr>
          <p:cNvSpPr txBox="1"/>
          <p:nvPr/>
        </p:nvSpPr>
        <p:spPr>
          <a:xfrm>
            <a:off x="304800" y="1038419"/>
            <a:ext cx="6438900" cy="584775"/>
          </a:xfrm>
          <a:prstGeom prst="rect">
            <a:avLst/>
          </a:prstGeom>
          <a:noFill/>
        </p:spPr>
        <p:txBody>
          <a:bodyPr wrap="square">
            <a:spAutoFit/>
          </a:bodyPr>
          <a:lstStyle/>
          <a:p>
            <a:r>
              <a:rPr lang="en-US" sz="3200" dirty="0">
                <a:latin typeface="+mj-lt"/>
              </a:rPr>
              <a:t>DISCLOSURES</a:t>
            </a:r>
          </a:p>
        </p:txBody>
      </p:sp>
      <p:sp>
        <p:nvSpPr>
          <p:cNvPr id="6" name="TextBox 5">
            <a:extLst>
              <a:ext uri="{FF2B5EF4-FFF2-40B4-BE49-F238E27FC236}">
                <a16:creationId xmlns:a16="http://schemas.microsoft.com/office/drawing/2014/main" id="{1D5702AB-5835-4465-9057-F55A58A822A3}"/>
              </a:ext>
            </a:extLst>
          </p:cNvPr>
          <p:cNvSpPr txBox="1"/>
          <p:nvPr/>
        </p:nvSpPr>
        <p:spPr>
          <a:xfrm>
            <a:off x="304800" y="1756930"/>
            <a:ext cx="11582400" cy="4062651"/>
          </a:xfrm>
          <a:prstGeom prst="rect">
            <a:avLst/>
          </a:prstGeom>
          <a:noFill/>
        </p:spPr>
        <p:txBody>
          <a:bodyPr wrap="square">
            <a:spAutoFit/>
          </a:bodyPr>
          <a:lstStyle/>
          <a:p>
            <a:r>
              <a:rPr lang="en-US" dirty="0"/>
              <a:t>This material is being provided for information purposes only and is not a complete description, nor is it a recommendation to buy or sell any investment. Investing involves risk and investors may incur a profit or loss regardless of strategy selected. The information has been obtained from sources considered to be reliable, but Raymond James does not guarantee that the foregoing material is accurate or complete. Any opinions are those of the presenters and not necessarily those of RJFS or Raymond James. </a:t>
            </a:r>
          </a:p>
          <a:p>
            <a:endParaRPr lang="en-US" sz="600" dirty="0"/>
          </a:p>
          <a:p>
            <a:r>
              <a:rPr lang="en-US" dirty="0"/>
              <a:t>Investors should consult with a financial advisor and  consider their investment goals, risk tolerance and time horizon before making any investment decision. Investing in the energy sector involves special risks, including the potential adverse effects of state and federal regulation and may not be suitable for all investors. Past Performance is not a guarantee of future results.  There is no guarantee that these statements, opinions or forecasts provided will prove to be correct. </a:t>
            </a:r>
          </a:p>
          <a:p>
            <a:r>
              <a:rPr lang="en-US" dirty="0"/>
              <a:t>This information is not meant as tax or legal advice. Investors should consult a professional advisor before making investment and financial decisions and for more information on tax rules and other laws, which are complex and subject to change.</a:t>
            </a:r>
          </a:p>
        </p:txBody>
      </p:sp>
    </p:spTree>
    <p:extLst>
      <p:ext uri="{BB962C8B-B14F-4D97-AF65-F5344CB8AC3E}">
        <p14:creationId xmlns:p14="http://schemas.microsoft.com/office/powerpoint/2010/main" val="3031703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A8474E7D-999F-4E58-8ED0-1CE299E7A33A}"/>
              </a:ext>
            </a:extLst>
          </p:cNvPr>
          <p:cNvSpPr/>
          <p:nvPr/>
        </p:nvSpPr>
        <p:spPr>
          <a:xfrm>
            <a:off x="2453176" y="2003829"/>
            <a:ext cx="1132634" cy="1132634"/>
          </a:xfrm>
          <a:prstGeom prst="ellipse">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FE075C8-B89C-466E-A678-B26919EF4EDA}"/>
              </a:ext>
            </a:extLst>
          </p:cNvPr>
          <p:cNvSpPr txBox="1"/>
          <p:nvPr/>
        </p:nvSpPr>
        <p:spPr>
          <a:xfrm>
            <a:off x="513150" y="3214261"/>
            <a:ext cx="5193838" cy="1323439"/>
          </a:xfrm>
          <a:prstGeom prst="rect">
            <a:avLst/>
          </a:prstGeom>
          <a:noFill/>
        </p:spPr>
        <p:txBody>
          <a:bodyPr wrap="square">
            <a:spAutoFit/>
          </a:bodyPr>
          <a:lstStyle/>
          <a:p>
            <a:pPr algn="ctr"/>
            <a:r>
              <a:rPr lang="en-US" sz="4000" dirty="0">
                <a:latin typeface="+mj-lt"/>
              </a:rPr>
              <a:t>ASKING THE</a:t>
            </a:r>
            <a:br>
              <a:rPr lang="en-US" sz="4000" dirty="0">
                <a:latin typeface="+mj-lt"/>
              </a:rPr>
            </a:br>
            <a:r>
              <a:rPr lang="en-US" sz="4000" dirty="0">
                <a:latin typeface="+mj-lt"/>
              </a:rPr>
              <a:t>RIGHT QUESTION</a:t>
            </a:r>
          </a:p>
        </p:txBody>
      </p:sp>
      <p:pic>
        <p:nvPicPr>
          <p:cNvPr id="18" name="Picture Placeholder 17">
            <a:extLst>
              <a:ext uri="{FF2B5EF4-FFF2-40B4-BE49-F238E27FC236}">
                <a16:creationId xmlns:a16="http://schemas.microsoft.com/office/drawing/2014/main" id="{B71AA941-6ADC-4409-8AFE-6C157225901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730" r="37788"/>
          <a:stretch/>
        </p:blipFill>
        <p:spPr>
          <a:xfrm>
            <a:off x="6139050" y="32858"/>
            <a:ext cx="5539800" cy="6289703"/>
          </a:xfrm>
        </p:spPr>
      </p:pic>
      <p:sp>
        <p:nvSpPr>
          <p:cNvPr id="19" name="Circle: Hollow 18">
            <a:extLst>
              <a:ext uri="{FF2B5EF4-FFF2-40B4-BE49-F238E27FC236}">
                <a16:creationId xmlns:a16="http://schemas.microsoft.com/office/drawing/2014/main" id="{C82F30D6-A49A-4156-B663-BCAC66B1880E}"/>
              </a:ext>
            </a:extLst>
          </p:cNvPr>
          <p:cNvSpPr/>
          <p:nvPr/>
        </p:nvSpPr>
        <p:spPr>
          <a:xfrm>
            <a:off x="-1079676" y="-1592826"/>
            <a:ext cx="3185652" cy="3185652"/>
          </a:xfrm>
          <a:prstGeom prst="donut">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 name="Group 20">
            <a:extLst>
              <a:ext uri="{FF2B5EF4-FFF2-40B4-BE49-F238E27FC236}">
                <a16:creationId xmlns:a16="http://schemas.microsoft.com/office/drawing/2014/main" id="{8053975D-1C6E-47D7-BA13-8637B4BAD58D}"/>
              </a:ext>
            </a:extLst>
          </p:cNvPr>
          <p:cNvGrpSpPr/>
          <p:nvPr/>
        </p:nvGrpSpPr>
        <p:grpSpPr>
          <a:xfrm rot="10800000">
            <a:off x="11504119" y="4537700"/>
            <a:ext cx="1606494" cy="1606494"/>
            <a:chOff x="-464538" y="-1583065"/>
            <a:chExt cx="2483838" cy="2483838"/>
          </a:xfrm>
        </p:grpSpPr>
        <p:sp>
          <p:nvSpPr>
            <p:cNvPr id="22" name="Oval 21">
              <a:extLst>
                <a:ext uri="{FF2B5EF4-FFF2-40B4-BE49-F238E27FC236}">
                  <a16:creationId xmlns:a16="http://schemas.microsoft.com/office/drawing/2014/main" id="{1142021F-5AF7-4151-AB6B-DB06482500B8}"/>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C5E0BE-2189-4C5C-BA46-4E75257CB9AD}"/>
                </a:ext>
              </a:extLst>
            </p:cNvPr>
            <p:cNvSpPr/>
            <p:nvPr/>
          </p:nvSpPr>
          <p:spPr>
            <a:xfrm>
              <a:off x="1662743" y="242282"/>
              <a:ext cx="261308" cy="261308"/>
            </a:xfrm>
            <a:prstGeom prst="ellipse">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4D018DFC-5930-4B87-8E4A-8E42800E009F}"/>
              </a:ext>
            </a:extLst>
          </p:cNvPr>
          <p:cNvGrpSpPr/>
          <p:nvPr/>
        </p:nvGrpSpPr>
        <p:grpSpPr>
          <a:xfrm>
            <a:off x="2701439" y="2166010"/>
            <a:ext cx="653048" cy="808271"/>
            <a:chOff x="2680274" y="1940770"/>
            <a:chExt cx="695377" cy="860663"/>
          </a:xfrm>
        </p:grpSpPr>
        <p:sp>
          <p:nvSpPr>
            <p:cNvPr id="27" name="Freeform: Shape 26">
              <a:extLst>
                <a:ext uri="{FF2B5EF4-FFF2-40B4-BE49-F238E27FC236}">
                  <a16:creationId xmlns:a16="http://schemas.microsoft.com/office/drawing/2014/main" id="{018A1E91-5D5F-4794-8775-BE4F2DDB14B9}"/>
                </a:ext>
              </a:extLst>
            </p:cNvPr>
            <p:cNvSpPr/>
            <p:nvPr/>
          </p:nvSpPr>
          <p:spPr>
            <a:xfrm>
              <a:off x="2680274" y="1940770"/>
              <a:ext cx="695377" cy="726491"/>
            </a:xfrm>
            <a:custGeom>
              <a:avLst/>
              <a:gdLst>
                <a:gd name="connsiteX0" fmla="*/ 240163 w 695377"/>
                <a:gd name="connsiteY0" fmla="*/ 726491 h 726491"/>
                <a:gd name="connsiteX1" fmla="*/ 18350 w 695377"/>
                <a:gd name="connsiteY1" fmla="*/ 680522 h 726491"/>
                <a:gd name="connsiteX2" fmla="*/ 1868 w 695377"/>
                <a:gd name="connsiteY2" fmla="*/ 659293 h 726491"/>
                <a:gd name="connsiteX3" fmla="*/ 86595 w 695377"/>
                <a:gd name="connsiteY3" fmla="*/ 467940 h 726491"/>
                <a:gd name="connsiteX4" fmla="*/ 182757 w 695377"/>
                <a:gd name="connsiteY4" fmla="*/ 419055 h 726491"/>
                <a:gd name="connsiteX5" fmla="*/ 222448 w 695377"/>
                <a:gd name="connsiteY5" fmla="*/ 398724 h 726491"/>
                <a:gd name="connsiteX6" fmla="*/ 237322 w 695377"/>
                <a:gd name="connsiteY6" fmla="*/ 323603 h 726491"/>
                <a:gd name="connsiteX7" fmla="*/ 197034 w 695377"/>
                <a:gd name="connsiteY7" fmla="*/ 234504 h 726491"/>
                <a:gd name="connsiteX8" fmla="*/ 200883 w 695377"/>
                <a:gd name="connsiteY8" fmla="*/ 80263 h 726491"/>
                <a:gd name="connsiteX9" fmla="*/ 277275 w 695377"/>
                <a:gd name="connsiteY9" fmla="*/ 11683 h 726491"/>
                <a:gd name="connsiteX10" fmla="*/ 428488 w 695377"/>
                <a:gd name="connsiteY10" fmla="*/ 15383 h 726491"/>
                <a:gd name="connsiteX11" fmla="*/ 507646 w 695377"/>
                <a:gd name="connsiteY11" fmla="*/ 165812 h 726491"/>
                <a:gd name="connsiteX12" fmla="*/ 501068 w 695377"/>
                <a:gd name="connsiteY12" fmla="*/ 225497 h 726491"/>
                <a:gd name="connsiteX13" fmla="*/ 457715 w 695377"/>
                <a:gd name="connsiteY13" fmla="*/ 323641 h 726491"/>
                <a:gd name="connsiteX14" fmla="*/ 472814 w 695377"/>
                <a:gd name="connsiteY14" fmla="*/ 398724 h 726491"/>
                <a:gd name="connsiteX15" fmla="*/ 514261 w 695377"/>
                <a:gd name="connsiteY15" fmla="*/ 419579 h 726491"/>
                <a:gd name="connsiteX16" fmla="*/ 622495 w 695377"/>
                <a:gd name="connsiteY16" fmla="*/ 477396 h 726491"/>
                <a:gd name="connsiteX17" fmla="*/ 694290 w 695377"/>
                <a:gd name="connsiteY17" fmla="*/ 607232 h 726491"/>
                <a:gd name="connsiteX18" fmla="*/ 632249 w 695377"/>
                <a:gd name="connsiteY18" fmla="*/ 694350 h 726491"/>
                <a:gd name="connsiteX19" fmla="*/ 499125 w 695377"/>
                <a:gd name="connsiteY19" fmla="*/ 721446 h 726491"/>
                <a:gd name="connsiteX20" fmla="*/ 485670 w 695377"/>
                <a:gd name="connsiteY20" fmla="*/ 721558 h 726491"/>
                <a:gd name="connsiteX21" fmla="*/ 491052 w 695377"/>
                <a:gd name="connsiteY21" fmla="*/ 666320 h 726491"/>
                <a:gd name="connsiteX22" fmla="*/ 387527 w 695377"/>
                <a:gd name="connsiteY22" fmla="*/ 555955 h 726491"/>
                <a:gd name="connsiteX23" fmla="*/ 209031 w 695377"/>
                <a:gd name="connsiteY23" fmla="*/ 642886 h 726491"/>
                <a:gd name="connsiteX24" fmla="*/ 225923 w 695377"/>
                <a:gd name="connsiteY24" fmla="*/ 715242 h 726491"/>
                <a:gd name="connsiteX25" fmla="*/ 240163 w 695377"/>
                <a:gd name="connsiteY25" fmla="*/ 726491 h 72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5377" h="726491">
                  <a:moveTo>
                    <a:pt x="240163" y="726491"/>
                  </a:moveTo>
                  <a:cubicBezTo>
                    <a:pt x="161043" y="717671"/>
                    <a:pt x="88351" y="705226"/>
                    <a:pt x="18350" y="680522"/>
                  </a:cubicBezTo>
                  <a:cubicBezTo>
                    <a:pt x="11062" y="677943"/>
                    <a:pt x="2653" y="667030"/>
                    <a:pt x="1868" y="659293"/>
                  </a:cubicBezTo>
                  <a:cubicBezTo>
                    <a:pt x="-6242" y="579762"/>
                    <a:pt x="10278" y="510060"/>
                    <a:pt x="86595" y="467940"/>
                  </a:cubicBezTo>
                  <a:cubicBezTo>
                    <a:pt x="118063" y="450561"/>
                    <a:pt x="150653" y="435276"/>
                    <a:pt x="182757" y="419055"/>
                  </a:cubicBezTo>
                  <a:cubicBezTo>
                    <a:pt x="196024" y="412366"/>
                    <a:pt x="210189" y="406946"/>
                    <a:pt x="222448" y="398724"/>
                  </a:cubicBezTo>
                  <a:cubicBezTo>
                    <a:pt x="247226" y="382130"/>
                    <a:pt x="251487" y="349690"/>
                    <a:pt x="237322" y="323603"/>
                  </a:cubicBezTo>
                  <a:cubicBezTo>
                    <a:pt x="221700" y="294900"/>
                    <a:pt x="202042" y="265599"/>
                    <a:pt x="197034" y="234504"/>
                  </a:cubicBezTo>
                  <a:cubicBezTo>
                    <a:pt x="188886" y="183938"/>
                    <a:pt x="176254" y="132175"/>
                    <a:pt x="200883" y="80263"/>
                  </a:cubicBezTo>
                  <a:cubicBezTo>
                    <a:pt x="217552" y="45095"/>
                    <a:pt x="242592" y="23493"/>
                    <a:pt x="277275" y="11683"/>
                  </a:cubicBezTo>
                  <a:cubicBezTo>
                    <a:pt x="327804" y="-5509"/>
                    <a:pt x="377772" y="-3267"/>
                    <a:pt x="428488" y="15383"/>
                  </a:cubicBezTo>
                  <a:cubicBezTo>
                    <a:pt x="487427" y="37059"/>
                    <a:pt x="514971" y="110872"/>
                    <a:pt x="507646" y="165812"/>
                  </a:cubicBezTo>
                  <a:cubicBezTo>
                    <a:pt x="504992" y="185694"/>
                    <a:pt x="507496" y="207072"/>
                    <a:pt x="501068" y="225497"/>
                  </a:cubicBezTo>
                  <a:cubicBezTo>
                    <a:pt x="489370" y="259208"/>
                    <a:pt x="474309" y="292022"/>
                    <a:pt x="457715" y="323641"/>
                  </a:cubicBezTo>
                  <a:cubicBezTo>
                    <a:pt x="443961" y="349914"/>
                    <a:pt x="447923" y="382317"/>
                    <a:pt x="472814" y="398724"/>
                  </a:cubicBezTo>
                  <a:cubicBezTo>
                    <a:pt x="485633" y="407171"/>
                    <a:pt x="500545" y="412403"/>
                    <a:pt x="514261" y="419579"/>
                  </a:cubicBezTo>
                  <a:cubicBezTo>
                    <a:pt x="550476" y="438602"/>
                    <a:pt x="587364" y="456504"/>
                    <a:pt x="622495" y="477396"/>
                  </a:cubicBezTo>
                  <a:cubicBezTo>
                    <a:pt x="671118" y="506286"/>
                    <a:pt x="692683" y="553040"/>
                    <a:pt x="694290" y="607232"/>
                  </a:cubicBezTo>
                  <a:cubicBezTo>
                    <a:pt x="696719" y="688893"/>
                    <a:pt x="701054" y="674878"/>
                    <a:pt x="632249" y="694350"/>
                  </a:cubicBezTo>
                  <a:cubicBezTo>
                    <a:pt x="588784" y="706646"/>
                    <a:pt x="543599" y="712812"/>
                    <a:pt x="499125" y="721446"/>
                  </a:cubicBezTo>
                  <a:cubicBezTo>
                    <a:pt x="494378" y="722380"/>
                    <a:pt x="489333" y="721558"/>
                    <a:pt x="485670" y="721558"/>
                  </a:cubicBezTo>
                  <a:cubicBezTo>
                    <a:pt x="487651" y="702834"/>
                    <a:pt x="492360" y="684371"/>
                    <a:pt x="491052" y="666320"/>
                  </a:cubicBezTo>
                  <a:cubicBezTo>
                    <a:pt x="486754" y="607232"/>
                    <a:pt x="450688" y="569970"/>
                    <a:pt x="387527" y="555955"/>
                  </a:cubicBezTo>
                  <a:cubicBezTo>
                    <a:pt x="309640" y="538689"/>
                    <a:pt x="235678" y="574717"/>
                    <a:pt x="209031" y="642886"/>
                  </a:cubicBezTo>
                  <a:cubicBezTo>
                    <a:pt x="197781" y="671701"/>
                    <a:pt x="203574" y="696592"/>
                    <a:pt x="225923" y="715242"/>
                  </a:cubicBezTo>
                  <a:cubicBezTo>
                    <a:pt x="229175" y="718007"/>
                    <a:pt x="232576" y="720511"/>
                    <a:pt x="240163" y="726491"/>
                  </a:cubicBezTo>
                  <a:close/>
                </a:path>
              </a:pathLst>
            </a:custGeom>
            <a:solidFill>
              <a:schemeClr val="accent2"/>
            </a:solidFill>
            <a:ln w="28575" cap="flat">
              <a:solidFill>
                <a:schemeClr val="accent1"/>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D24ED2F-AC1A-49FC-90F0-488E6023276D}"/>
                </a:ext>
              </a:extLst>
            </p:cNvPr>
            <p:cNvSpPr/>
            <p:nvPr/>
          </p:nvSpPr>
          <p:spPr>
            <a:xfrm>
              <a:off x="2932811" y="2539556"/>
              <a:ext cx="190979" cy="183182"/>
            </a:xfrm>
            <a:custGeom>
              <a:avLst/>
              <a:gdLst>
                <a:gd name="connsiteX0" fmla="*/ 99968 w 190979"/>
                <a:gd name="connsiteY0" fmla="*/ 0 h 183182"/>
                <a:gd name="connsiteX1" fmla="*/ 151432 w 190979"/>
                <a:gd name="connsiteY1" fmla="*/ 13903 h 183182"/>
                <a:gd name="connsiteX2" fmla="*/ 160887 w 190979"/>
                <a:gd name="connsiteY2" fmla="*/ 131480 h 183182"/>
                <a:gd name="connsiteX3" fmla="*/ 134053 w 190979"/>
                <a:gd name="connsiteY3" fmla="*/ 148261 h 183182"/>
                <a:gd name="connsiteX4" fmla="*/ 118057 w 190979"/>
                <a:gd name="connsiteY4" fmla="*/ 163323 h 183182"/>
                <a:gd name="connsiteX5" fmla="*/ 107256 w 190979"/>
                <a:gd name="connsiteY5" fmla="*/ 182047 h 183182"/>
                <a:gd name="connsiteX6" fmla="*/ 62856 w 190979"/>
                <a:gd name="connsiteY6" fmla="*/ 181524 h 183182"/>
                <a:gd name="connsiteX7" fmla="*/ 57587 w 190979"/>
                <a:gd name="connsiteY7" fmla="*/ 169228 h 183182"/>
                <a:gd name="connsiteX8" fmla="*/ 85542 w 190979"/>
                <a:gd name="connsiteY8" fmla="*/ 114289 h 183182"/>
                <a:gd name="connsiteX9" fmla="*/ 109424 w 190979"/>
                <a:gd name="connsiteY9" fmla="*/ 99825 h 183182"/>
                <a:gd name="connsiteX10" fmla="*/ 118730 w 190979"/>
                <a:gd name="connsiteY10" fmla="*/ 63909 h 183182"/>
                <a:gd name="connsiteX11" fmla="*/ 79674 w 190979"/>
                <a:gd name="connsiteY11" fmla="*/ 61442 h 183182"/>
                <a:gd name="connsiteX12" fmla="*/ 62445 w 190979"/>
                <a:gd name="connsiteY12" fmla="*/ 85249 h 183182"/>
                <a:gd name="connsiteX13" fmla="*/ 41516 w 190979"/>
                <a:gd name="connsiteY13" fmla="*/ 93658 h 183182"/>
                <a:gd name="connsiteX14" fmla="*/ 24137 w 190979"/>
                <a:gd name="connsiteY14" fmla="*/ 87043 h 183182"/>
                <a:gd name="connsiteX15" fmla="*/ 9898 w 190979"/>
                <a:gd name="connsiteY15" fmla="*/ 46007 h 183182"/>
                <a:gd name="connsiteX16" fmla="*/ 99968 w 190979"/>
                <a:gd name="connsiteY16" fmla="*/ 0 h 18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979" h="183182">
                  <a:moveTo>
                    <a:pt x="99968" y="0"/>
                  </a:moveTo>
                  <a:cubicBezTo>
                    <a:pt x="117198" y="4485"/>
                    <a:pt x="135548" y="6503"/>
                    <a:pt x="151432" y="13903"/>
                  </a:cubicBezTo>
                  <a:cubicBezTo>
                    <a:pt x="199980" y="36514"/>
                    <a:pt x="204652" y="100647"/>
                    <a:pt x="160887" y="131480"/>
                  </a:cubicBezTo>
                  <a:cubicBezTo>
                    <a:pt x="152291" y="137535"/>
                    <a:pt x="142649" y="142169"/>
                    <a:pt x="134053" y="148261"/>
                  </a:cubicBezTo>
                  <a:cubicBezTo>
                    <a:pt x="128111" y="152485"/>
                    <a:pt x="122467" y="157567"/>
                    <a:pt x="118057" y="163323"/>
                  </a:cubicBezTo>
                  <a:cubicBezTo>
                    <a:pt x="113610" y="169191"/>
                    <a:pt x="111629" y="181412"/>
                    <a:pt x="107256" y="182047"/>
                  </a:cubicBezTo>
                  <a:cubicBezTo>
                    <a:pt x="92755" y="184177"/>
                    <a:pt x="77619" y="182907"/>
                    <a:pt x="62856" y="181524"/>
                  </a:cubicBezTo>
                  <a:cubicBezTo>
                    <a:pt x="60651" y="181337"/>
                    <a:pt x="57848" y="173601"/>
                    <a:pt x="57587" y="169228"/>
                  </a:cubicBezTo>
                  <a:cubicBezTo>
                    <a:pt x="56166" y="145645"/>
                    <a:pt x="64800" y="126771"/>
                    <a:pt x="85542" y="114289"/>
                  </a:cubicBezTo>
                  <a:cubicBezTo>
                    <a:pt x="93503" y="109505"/>
                    <a:pt x="101949" y="105319"/>
                    <a:pt x="109424" y="99825"/>
                  </a:cubicBezTo>
                  <a:cubicBezTo>
                    <a:pt x="121981" y="90594"/>
                    <a:pt x="125943" y="73776"/>
                    <a:pt x="118730" y="63909"/>
                  </a:cubicBezTo>
                  <a:cubicBezTo>
                    <a:pt x="111666" y="54267"/>
                    <a:pt x="90475" y="51912"/>
                    <a:pt x="79674" y="61442"/>
                  </a:cubicBezTo>
                  <a:cubicBezTo>
                    <a:pt x="72499" y="67796"/>
                    <a:pt x="67117" y="76691"/>
                    <a:pt x="62445" y="85249"/>
                  </a:cubicBezTo>
                  <a:cubicBezTo>
                    <a:pt x="57400" y="94481"/>
                    <a:pt x="51644" y="98255"/>
                    <a:pt x="41516" y="93658"/>
                  </a:cubicBezTo>
                  <a:cubicBezTo>
                    <a:pt x="35873" y="91117"/>
                    <a:pt x="29930" y="89248"/>
                    <a:pt x="24137" y="87043"/>
                  </a:cubicBezTo>
                  <a:cubicBezTo>
                    <a:pt x="-3968" y="76429"/>
                    <a:pt x="-5874" y="71159"/>
                    <a:pt x="9898" y="46007"/>
                  </a:cubicBezTo>
                  <a:cubicBezTo>
                    <a:pt x="30565" y="13006"/>
                    <a:pt x="62146" y="2242"/>
                    <a:pt x="99968" y="0"/>
                  </a:cubicBezTo>
                  <a:close/>
                </a:path>
              </a:pathLst>
            </a:custGeom>
            <a:solidFill>
              <a:schemeClr val="accent2"/>
            </a:solidFill>
            <a:ln w="28575" cap="flat">
              <a:solidFill>
                <a:schemeClr val="accent1"/>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EF0C9C-C804-4B6A-AB41-208CDF62559D}"/>
                </a:ext>
              </a:extLst>
            </p:cNvPr>
            <p:cNvSpPr/>
            <p:nvPr/>
          </p:nvSpPr>
          <p:spPr>
            <a:xfrm>
              <a:off x="2983333" y="2735168"/>
              <a:ext cx="72321" cy="66265"/>
            </a:xfrm>
            <a:custGeom>
              <a:avLst/>
              <a:gdLst>
                <a:gd name="connsiteX0" fmla="*/ 36964 w 72321"/>
                <a:gd name="connsiteY0" fmla="*/ 66265 h 66265"/>
                <a:gd name="connsiteX1" fmla="*/ 2 w 72321"/>
                <a:gd name="connsiteY1" fmla="*/ 34049 h 66265"/>
                <a:gd name="connsiteX2" fmla="*/ 35768 w 72321"/>
                <a:gd name="connsiteY2" fmla="*/ 2 h 66265"/>
                <a:gd name="connsiteX3" fmla="*/ 72320 w 72321"/>
                <a:gd name="connsiteY3" fmla="*/ 32928 h 66265"/>
                <a:gd name="connsiteX4" fmla="*/ 36964 w 72321"/>
                <a:gd name="connsiteY4" fmla="*/ 66265 h 6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21" h="66265">
                  <a:moveTo>
                    <a:pt x="36964" y="66265"/>
                  </a:moveTo>
                  <a:cubicBezTo>
                    <a:pt x="5458" y="66303"/>
                    <a:pt x="114" y="61668"/>
                    <a:pt x="2" y="34049"/>
                  </a:cubicBezTo>
                  <a:cubicBezTo>
                    <a:pt x="-111" y="5683"/>
                    <a:pt x="5720" y="114"/>
                    <a:pt x="35768" y="2"/>
                  </a:cubicBezTo>
                  <a:cubicBezTo>
                    <a:pt x="66564" y="-110"/>
                    <a:pt x="72207" y="4972"/>
                    <a:pt x="72320" y="32928"/>
                  </a:cubicBezTo>
                  <a:cubicBezTo>
                    <a:pt x="72432" y="62117"/>
                    <a:pt x="68096" y="66228"/>
                    <a:pt x="36964" y="66265"/>
                  </a:cubicBezTo>
                  <a:close/>
                </a:path>
              </a:pathLst>
            </a:custGeom>
            <a:solidFill>
              <a:schemeClr val="accent2"/>
            </a:solidFill>
            <a:ln w="28575" cap="flat">
              <a:solidFill>
                <a:schemeClr val="accent1"/>
              </a:solidFill>
              <a:prstDash val="solid"/>
              <a:miter/>
            </a:ln>
          </p:spPr>
          <p:txBody>
            <a:bodyPr rtlCol="0" anchor="ctr"/>
            <a:lstStyle/>
            <a:p>
              <a:endParaRPr lang="en-US"/>
            </a:p>
          </p:txBody>
        </p:sp>
      </p:grpSp>
    </p:spTree>
    <p:extLst>
      <p:ext uri="{BB962C8B-B14F-4D97-AF65-F5344CB8AC3E}">
        <p14:creationId xmlns:p14="http://schemas.microsoft.com/office/powerpoint/2010/main" val="424953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0AFC6C-460D-4C78-AE6C-73FB553438C6}"/>
              </a:ext>
            </a:extLst>
          </p:cNvPr>
          <p:cNvSpPr/>
          <p:nvPr/>
        </p:nvSpPr>
        <p:spPr>
          <a:xfrm>
            <a:off x="-3335" y="847421"/>
            <a:ext cx="6096000" cy="5086350"/>
          </a:xfrm>
          <a:prstGeom prst="rect">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rudeau says Canadians &amp;#39;horrified and ashamed&amp;#39; of forced assimilation | Justin  Trudeau | The Guardian">
            <a:extLst>
              <a:ext uri="{FF2B5EF4-FFF2-40B4-BE49-F238E27FC236}">
                <a16:creationId xmlns:a16="http://schemas.microsoft.com/office/drawing/2014/main" id="{EFC7E531-5414-4911-A600-0A04D2495A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10" r="3480"/>
          <a:stretch/>
        </p:blipFill>
        <p:spPr bwMode="auto">
          <a:xfrm>
            <a:off x="6099337" y="847421"/>
            <a:ext cx="6096000" cy="5086350"/>
          </a:xfrm>
          <a:prstGeom prst="rect">
            <a:avLst/>
          </a:prstGeom>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EB0568DD-84E7-47CC-A97F-518277C2A9D2}"/>
              </a:ext>
            </a:extLst>
          </p:cNvPr>
          <p:cNvGrpSpPr/>
          <p:nvPr/>
        </p:nvGrpSpPr>
        <p:grpSpPr>
          <a:xfrm>
            <a:off x="274538" y="1702626"/>
            <a:ext cx="6807445" cy="3409620"/>
            <a:chOff x="95839" y="1413869"/>
            <a:chExt cx="6807445" cy="3409620"/>
          </a:xfrm>
        </p:grpSpPr>
        <p:sp>
          <p:nvSpPr>
            <p:cNvPr id="2" name="TextBox 1">
              <a:extLst>
                <a:ext uri="{FF2B5EF4-FFF2-40B4-BE49-F238E27FC236}">
                  <a16:creationId xmlns:a16="http://schemas.microsoft.com/office/drawing/2014/main" id="{CDD81ABA-E29F-482F-9797-5AA57707C082}"/>
                </a:ext>
              </a:extLst>
            </p:cNvPr>
            <p:cNvSpPr txBox="1"/>
            <p:nvPr/>
          </p:nvSpPr>
          <p:spPr>
            <a:xfrm>
              <a:off x="126101" y="1413869"/>
              <a:ext cx="6777183" cy="954107"/>
            </a:xfrm>
            <a:prstGeom prst="rect">
              <a:avLst/>
            </a:prstGeom>
            <a:noFill/>
          </p:spPr>
          <p:txBody>
            <a:bodyPr wrap="square">
              <a:spAutoFit/>
            </a:bodyPr>
            <a:lstStyle/>
            <a:p>
              <a:r>
                <a:rPr lang="en-US" sz="2800" dirty="0">
                  <a:solidFill>
                    <a:schemeClr val="bg1"/>
                  </a:solidFill>
                  <a:latin typeface="+mj-lt"/>
                </a:rPr>
                <a:t>Justin Trudeau</a:t>
              </a:r>
            </a:p>
            <a:p>
              <a:r>
                <a:rPr lang="en-US" sz="2800" dirty="0">
                  <a:solidFill>
                    <a:schemeClr val="bg1"/>
                  </a:solidFill>
                  <a:latin typeface="+mj-lt"/>
                </a:rPr>
                <a:t>Davos 2/5/2018</a:t>
              </a:r>
            </a:p>
          </p:txBody>
        </p:sp>
        <p:cxnSp>
          <p:nvCxnSpPr>
            <p:cNvPr id="6" name="Straight Connector 5">
              <a:extLst>
                <a:ext uri="{FF2B5EF4-FFF2-40B4-BE49-F238E27FC236}">
                  <a16:creationId xmlns:a16="http://schemas.microsoft.com/office/drawing/2014/main" id="{BFCFAC69-45BE-4249-A396-9EDE6B53F0EA}"/>
                </a:ext>
              </a:extLst>
            </p:cNvPr>
            <p:cNvCxnSpPr>
              <a:cxnSpLocks/>
            </p:cNvCxnSpPr>
            <p:nvPr/>
          </p:nvCxnSpPr>
          <p:spPr>
            <a:xfrm>
              <a:off x="226011" y="2373149"/>
              <a:ext cx="3977640" cy="0"/>
            </a:xfrm>
            <a:prstGeom prst="line">
              <a:avLst/>
            </a:prstGeom>
            <a:ln w="28575">
              <a:solidFill>
                <a:srgbClr val="C49B5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4615E3A-9303-4DF1-8917-EE0E41EE9B3B}"/>
                </a:ext>
              </a:extLst>
            </p:cNvPr>
            <p:cNvSpPr txBox="1"/>
            <p:nvPr/>
          </p:nvSpPr>
          <p:spPr>
            <a:xfrm>
              <a:off x="95839" y="2576720"/>
              <a:ext cx="5272580" cy="2246769"/>
            </a:xfrm>
            <a:prstGeom prst="rect">
              <a:avLst/>
            </a:prstGeom>
            <a:noFill/>
          </p:spPr>
          <p:txBody>
            <a:bodyPr wrap="square">
              <a:spAutoFit/>
            </a:bodyPr>
            <a:lstStyle/>
            <a:p>
              <a:r>
                <a:rPr lang="en-US" sz="2000" dirty="0">
                  <a:solidFill>
                    <a:schemeClr val="bg1"/>
                  </a:solidFill>
                </a:rPr>
                <a:t>The pace of change has never been this fast, yet it will never be this slow again. There’s enormous opportunity and potential in that realization. Technology has always brought such promise. But it also brings dramatic shifts in our social, economic and political cultures.</a:t>
              </a:r>
            </a:p>
          </p:txBody>
        </p:sp>
      </p:grpSp>
      <p:sp>
        <p:nvSpPr>
          <p:cNvPr id="15" name="Circle: Hollow 14">
            <a:extLst>
              <a:ext uri="{FF2B5EF4-FFF2-40B4-BE49-F238E27FC236}">
                <a16:creationId xmlns:a16="http://schemas.microsoft.com/office/drawing/2014/main" id="{ABF66A9E-8C5A-4007-9569-484E341A2F20}"/>
              </a:ext>
            </a:extLst>
          </p:cNvPr>
          <p:cNvSpPr/>
          <p:nvPr/>
        </p:nvSpPr>
        <p:spPr>
          <a:xfrm>
            <a:off x="-981638" y="5112247"/>
            <a:ext cx="2772696" cy="2772696"/>
          </a:xfrm>
          <a:prstGeom prst="donut">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a:extLst>
              <a:ext uri="{FF2B5EF4-FFF2-40B4-BE49-F238E27FC236}">
                <a16:creationId xmlns:a16="http://schemas.microsoft.com/office/drawing/2014/main" id="{407303AC-559A-46C1-BB5E-D17E38E84B08}"/>
              </a:ext>
            </a:extLst>
          </p:cNvPr>
          <p:cNvGrpSpPr/>
          <p:nvPr/>
        </p:nvGrpSpPr>
        <p:grpSpPr>
          <a:xfrm rot="7118741">
            <a:off x="11083952" y="-403191"/>
            <a:ext cx="1606494" cy="1606494"/>
            <a:chOff x="-464538" y="-1583065"/>
            <a:chExt cx="2483838" cy="2483838"/>
          </a:xfrm>
        </p:grpSpPr>
        <p:sp>
          <p:nvSpPr>
            <p:cNvPr id="17" name="Oval 16">
              <a:extLst>
                <a:ext uri="{FF2B5EF4-FFF2-40B4-BE49-F238E27FC236}">
                  <a16:creationId xmlns:a16="http://schemas.microsoft.com/office/drawing/2014/main" id="{39FE85FC-836E-4BC3-95B7-683EDA6928E9}"/>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CDB1518-D227-486A-B697-F69B9DBC6A64}"/>
                </a:ext>
              </a:extLst>
            </p:cNvPr>
            <p:cNvSpPr/>
            <p:nvPr/>
          </p:nvSpPr>
          <p:spPr>
            <a:xfrm>
              <a:off x="1662743" y="242282"/>
              <a:ext cx="261308" cy="261308"/>
            </a:xfrm>
            <a:prstGeom prst="ellipse">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647650D4-141F-4B8C-B672-7AE35BA90D09}"/>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A9E009E-242E-4D46-9008-366CD36AD91F}"/>
              </a:ext>
            </a:extLst>
          </p:cNvPr>
          <p:cNvSpPr txBox="1"/>
          <p:nvPr/>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21" name="Straight Connector 20">
            <a:extLst>
              <a:ext uri="{FF2B5EF4-FFF2-40B4-BE49-F238E27FC236}">
                <a16:creationId xmlns:a16="http://schemas.microsoft.com/office/drawing/2014/main" id="{B7982E7E-5DA4-4529-8D8B-9F0D95B47CA9}"/>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0A20714-0A8E-4DD1-928B-D6DA155FD657}"/>
              </a:ext>
            </a:extLst>
          </p:cNvPr>
          <p:cNvSpPr txBox="1"/>
          <p:nvPr/>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4</a:t>
            </a:fld>
            <a:endParaRPr lang="en-US" sz="1050" b="1" dirty="0">
              <a:latin typeface="+mn-lt"/>
            </a:endParaRPr>
          </a:p>
        </p:txBody>
      </p:sp>
    </p:spTree>
    <p:extLst>
      <p:ext uri="{BB962C8B-B14F-4D97-AF65-F5344CB8AC3E}">
        <p14:creationId xmlns:p14="http://schemas.microsoft.com/office/powerpoint/2010/main" val="3744933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E8706E5-BD4C-4ACE-A6D1-0A0FB1893C7E}"/>
              </a:ext>
            </a:extLst>
          </p:cNvPr>
          <p:cNvGrpSpPr/>
          <p:nvPr/>
        </p:nvGrpSpPr>
        <p:grpSpPr>
          <a:xfrm>
            <a:off x="6212969" y="961001"/>
            <a:ext cx="5644734" cy="4935997"/>
            <a:chOff x="6242466" y="961002"/>
            <a:chExt cx="5644734" cy="4935997"/>
          </a:xfrm>
        </p:grpSpPr>
        <p:sp>
          <p:nvSpPr>
            <p:cNvPr id="3" name="TextBox 2">
              <a:extLst>
                <a:ext uri="{FF2B5EF4-FFF2-40B4-BE49-F238E27FC236}">
                  <a16:creationId xmlns:a16="http://schemas.microsoft.com/office/drawing/2014/main" id="{60DBD8E5-A0C3-4276-9E16-D3532702B664}"/>
                </a:ext>
              </a:extLst>
            </p:cNvPr>
            <p:cNvSpPr txBox="1"/>
            <p:nvPr/>
          </p:nvSpPr>
          <p:spPr>
            <a:xfrm>
              <a:off x="6242466" y="961002"/>
              <a:ext cx="4688131" cy="1384995"/>
            </a:xfrm>
            <a:prstGeom prst="rect">
              <a:avLst/>
            </a:prstGeom>
            <a:noFill/>
          </p:spPr>
          <p:txBody>
            <a:bodyPr wrap="square">
              <a:spAutoFit/>
            </a:bodyPr>
            <a:lstStyle/>
            <a:p>
              <a:r>
                <a:rPr lang="en-US" sz="2800" dirty="0">
                  <a:latin typeface="+mj-lt"/>
                </a:rPr>
                <a:t>THE ROLE OF THE MEDIA IS NOT TO INFORM BUT TO SELL</a:t>
              </a:r>
            </a:p>
          </p:txBody>
        </p:sp>
        <p:sp>
          <p:nvSpPr>
            <p:cNvPr id="12" name="TextBox 11">
              <a:extLst>
                <a:ext uri="{FF2B5EF4-FFF2-40B4-BE49-F238E27FC236}">
                  <a16:creationId xmlns:a16="http://schemas.microsoft.com/office/drawing/2014/main" id="{0E79B0DC-1F64-4E84-BDF3-43BA73B84EF3}"/>
                </a:ext>
              </a:extLst>
            </p:cNvPr>
            <p:cNvSpPr txBox="1"/>
            <p:nvPr/>
          </p:nvSpPr>
          <p:spPr>
            <a:xfrm>
              <a:off x="6242466" y="2360113"/>
              <a:ext cx="5644734" cy="1169551"/>
            </a:xfrm>
            <a:prstGeom prst="rect">
              <a:avLst/>
            </a:prstGeom>
            <a:noFill/>
            <a:ln>
              <a:solidFill>
                <a:srgbClr val="C49B57"/>
              </a:solidFill>
            </a:ln>
          </p:spPr>
          <p:txBody>
            <a:bodyPr wrap="square">
              <a:spAutoFit/>
            </a:bodyPr>
            <a:lstStyle/>
            <a:p>
              <a:r>
                <a:rPr lang="en-US" sz="5400" b="1" dirty="0">
                  <a:solidFill>
                    <a:srgbClr val="C49B57"/>
                  </a:solidFill>
                  <a:latin typeface="+mj-lt"/>
                </a:rPr>
                <a:t>8,500</a:t>
              </a:r>
              <a:r>
                <a:rPr lang="en-US" sz="5400" dirty="0"/>
                <a:t> </a:t>
              </a:r>
            </a:p>
            <a:p>
              <a:r>
                <a:rPr lang="en-US" sz="1600" dirty="0"/>
                <a:t>Magazines and newspapers</a:t>
              </a:r>
              <a:endParaRPr lang="en-US" sz="1200" dirty="0"/>
            </a:p>
          </p:txBody>
        </p:sp>
        <p:sp>
          <p:nvSpPr>
            <p:cNvPr id="13" name="TextBox 12">
              <a:extLst>
                <a:ext uri="{FF2B5EF4-FFF2-40B4-BE49-F238E27FC236}">
                  <a16:creationId xmlns:a16="http://schemas.microsoft.com/office/drawing/2014/main" id="{D251F678-B6E4-46D0-A7B4-CD279038B627}"/>
                </a:ext>
              </a:extLst>
            </p:cNvPr>
            <p:cNvSpPr txBox="1"/>
            <p:nvPr/>
          </p:nvSpPr>
          <p:spPr>
            <a:xfrm>
              <a:off x="6242466" y="3543780"/>
              <a:ext cx="5644734" cy="1169551"/>
            </a:xfrm>
            <a:prstGeom prst="rect">
              <a:avLst/>
            </a:prstGeom>
            <a:noFill/>
          </p:spPr>
          <p:txBody>
            <a:bodyPr wrap="square">
              <a:spAutoFit/>
            </a:bodyPr>
            <a:lstStyle/>
            <a:p>
              <a:r>
                <a:rPr lang="en-US" sz="5400" b="1" dirty="0">
                  <a:solidFill>
                    <a:srgbClr val="C49B57"/>
                  </a:solidFill>
                  <a:latin typeface="+mj-lt"/>
                </a:rPr>
                <a:t>1,761</a:t>
              </a:r>
              <a:r>
                <a:rPr lang="en-US" sz="5400" dirty="0"/>
                <a:t> </a:t>
              </a:r>
            </a:p>
            <a:p>
              <a:r>
                <a:rPr lang="en-US" sz="1600" dirty="0"/>
                <a:t>Commercial TV stations</a:t>
              </a:r>
              <a:endParaRPr lang="en-US" sz="1200" dirty="0"/>
            </a:p>
          </p:txBody>
        </p:sp>
        <p:sp>
          <p:nvSpPr>
            <p:cNvPr id="14" name="TextBox 13">
              <a:extLst>
                <a:ext uri="{FF2B5EF4-FFF2-40B4-BE49-F238E27FC236}">
                  <a16:creationId xmlns:a16="http://schemas.microsoft.com/office/drawing/2014/main" id="{F0736947-038A-4FCF-A98F-5437CCF4AA28}"/>
                </a:ext>
              </a:extLst>
            </p:cNvPr>
            <p:cNvSpPr txBox="1"/>
            <p:nvPr/>
          </p:nvSpPr>
          <p:spPr>
            <a:xfrm>
              <a:off x="6242466" y="4727448"/>
              <a:ext cx="5644734" cy="1169551"/>
            </a:xfrm>
            <a:prstGeom prst="rect">
              <a:avLst/>
            </a:prstGeom>
            <a:noFill/>
          </p:spPr>
          <p:txBody>
            <a:bodyPr wrap="square">
              <a:spAutoFit/>
            </a:bodyPr>
            <a:lstStyle/>
            <a:p>
              <a:r>
                <a:rPr lang="en-US" sz="5400" b="1" dirty="0">
                  <a:solidFill>
                    <a:srgbClr val="C49B57"/>
                  </a:solidFill>
                  <a:latin typeface="+mj-lt"/>
                </a:rPr>
                <a:t>192</a:t>
              </a:r>
              <a:r>
                <a:rPr lang="en-US" sz="5400" dirty="0"/>
                <a:t> </a:t>
              </a:r>
            </a:p>
            <a:p>
              <a:r>
                <a:rPr lang="en-US" sz="1600" dirty="0"/>
                <a:t>Million active websites</a:t>
              </a:r>
              <a:endParaRPr lang="en-US" sz="1200" dirty="0"/>
            </a:p>
          </p:txBody>
        </p:sp>
      </p:grpSp>
      <p:pic>
        <p:nvPicPr>
          <p:cNvPr id="17" name="Picture 16">
            <a:extLst>
              <a:ext uri="{FF2B5EF4-FFF2-40B4-BE49-F238E27FC236}">
                <a16:creationId xmlns:a16="http://schemas.microsoft.com/office/drawing/2014/main" id="{09D58C37-7CB4-44C7-9ECD-898E98875353}"/>
              </a:ext>
            </a:extLst>
          </p:cNvPr>
          <p:cNvPicPr>
            <a:picLocks noChangeAspect="1"/>
          </p:cNvPicPr>
          <p:nvPr/>
        </p:nvPicPr>
        <p:blipFill rotWithShape="1">
          <a:blip r:embed="rId3">
            <a:extLst>
              <a:ext uri="{28A0092B-C50C-407E-A947-70E740481C1C}">
                <a14:useLocalDpi xmlns:a14="http://schemas.microsoft.com/office/drawing/2010/main" val="0"/>
              </a:ext>
            </a:extLst>
          </a:blip>
          <a:srcRect l="25960" r="14702"/>
          <a:stretch/>
        </p:blipFill>
        <p:spPr>
          <a:xfrm>
            <a:off x="1" y="0"/>
            <a:ext cx="6096000" cy="6858000"/>
          </a:xfrm>
          <a:prstGeom prst="rect">
            <a:avLst/>
          </a:prstGeom>
        </p:spPr>
      </p:pic>
      <p:sp>
        <p:nvSpPr>
          <p:cNvPr id="18" name="Rectangle 17">
            <a:extLst>
              <a:ext uri="{FF2B5EF4-FFF2-40B4-BE49-F238E27FC236}">
                <a16:creationId xmlns:a16="http://schemas.microsoft.com/office/drawing/2014/main" id="{F19A2979-9800-413B-9E81-55692A69EA3C}"/>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74DF60B-B47A-40FB-804C-2DF6868415F7}"/>
              </a:ext>
            </a:extLst>
          </p:cNvPr>
          <p:cNvSpPr txBox="1"/>
          <p:nvPr/>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20" name="Straight Connector 19">
            <a:extLst>
              <a:ext uri="{FF2B5EF4-FFF2-40B4-BE49-F238E27FC236}">
                <a16:creationId xmlns:a16="http://schemas.microsoft.com/office/drawing/2014/main" id="{364D01DA-B18E-459F-AB4C-E64DC48BDB72}"/>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8E509E-AFF2-49A8-9669-A10D6838DA27}"/>
              </a:ext>
            </a:extLst>
          </p:cNvPr>
          <p:cNvSpPr txBox="1"/>
          <p:nvPr/>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5</a:t>
            </a:fld>
            <a:endParaRPr lang="en-US" sz="1050" b="1" dirty="0">
              <a:latin typeface="+mn-lt"/>
            </a:endParaRPr>
          </a:p>
        </p:txBody>
      </p:sp>
      <p:grpSp>
        <p:nvGrpSpPr>
          <p:cNvPr id="22" name="Group 21">
            <a:extLst>
              <a:ext uri="{FF2B5EF4-FFF2-40B4-BE49-F238E27FC236}">
                <a16:creationId xmlns:a16="http://schemas.microsoft.com/office/drawing/2014/main" id="{AF55C6EE-F35F-4C6C-81C7-46BD472AD4FF}"/>
              </a:ext>
            </a:extLst>
          </p:cNvPr>
          <p:cNvGrpSpPr/>
          <p:nvPr/>
        </p:nvGrpSpPr>
        <p:grpSpPr>
          <a:xfrm rot="16200000">
            <a:off x="-481162" y="5918200"/>
            <a:ext cx="1817822" cy="1817822"/>
            <a:chOff x="8928096" y="-1129501"/>
            <a:chExt cx="2483838" cy="2483838"/>
          </a:xfrm>
        </p:grpSpPr>
        <p:sp>
          <p:nvSpPr>
            <p:cNvPr id="23" name="Oval 22">
              <a:extLst>
                <a:ext uri="{FF2B5EF4-FFF2-40B4-BE49-F238E27FC236}">
                  <a16:creationId xmlns:a16="http://schemas.microsoft.com/office/drawing/2014/main" id="{9341779B-D1B4-4D67-AEF1-4ABA9DFEFEE0}"/>
                </a:ext>
              </a:extLst>
            </p:cNvPr>
            <p:cNvSpPr/>
            <p:nvPr/>
          </p:nvSpPr>
          <p:spPr>
            <a:xfrm>
              <a:off x="8928096" y="-1129501"/>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D7A9129-0FFC-4EF7-83F7-A78F5866C90F}"/>
                </a:ext>
              </a:extLst>
            </p:cNvPr>
            <p:cNvSpPr/>
            <p:nvPr/>
          </p:nvSpPr>
          <p:spPr>
            <a:xfrm>
              <a:off x="11055377" y="695846"/>
              <a:ext cx="261308" cy="261308"/>
            </a:xfrm>
            <a:prstGeom prst="ellipse">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56BA917-4874-42F5-927F-1AE97FC3808D}"/>
              </a:ext>
            </a:extLst>
          </p:cNvPr>
          <p:cNvGrpSpPr/>
          <p:nvPr/>
        </p:nvGrpSpPr>
        <p:grpSpPr>
          <a:xfrm rot="7118741">
            <a:off x="11083952" y="-403191"/>
            <a:ext cx="1606494" cy="1606494"/>
            <a:chOff x="-464538" y="-1583065"/>
            <a:chExt cx="2483838" cy="2483838"/>
          </a:xfrm>
        </p:grpSpPr>
        <p:sp>
          <p:nvSpPr>
            <p:cNvPr id="26" name="Oval 25">
              <a:extLst>
                <a:ext uri="{FF2B5EF4-FFF2-40B4-BE49-F238E27FC236}">
                  <a16:creationId xmlns:a16="http://schemas.microsoft.com/office/drawing/2014/main" id="{8AC68EED-7A73-4939-B75C-729FF4992A82}"/>
                </a:ext>
              </a:extLst>
            </p:cNvPr>
            <p:cNvSpPr/>
            <p:nvPr/>
          </p:nvSpPr>
          <p:spPr>
            <a:xfrm>
              <a:off x="-464538" y="-1583065"/>
              <a:ext cx="2483838" cy="2483838"/>
            </a:xfrm>
            <a:prstGeom prst="ellipse">
              <a:avLst/>
            </a:prstGeom>
            <a:noFill/>
            <a:ln>
              <a:solidFill>
                <a:srgbClr val="C49B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93F1C4C-CB24-488B-9893-998FF176AE97}"/>
                </a:ext>
              </a:extLst>
            </p:cNvPr>
            <p:cNvSpPr/>
            <p:nvPr/>
          </p:nvSpPr>
          <p:spPr>
            <a:xfrm>
              <a:off x="1662743" y="242282"/>
              <a:ext cx="261308" cy="261308"/>
            </a:xfrm>
            <a:prstGeom prst="ellipse">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1762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AEC659D-9BA2-438F-A778-56F25A7B4356}"/>
              </a:ext>
            </a:extLst>
          </p:cNvPr>
          <p:cNvSpPr/>
          <p:nvPr/>
        </p:nvSpPr>
        <p:spPr>
          <a:xfrm>
            <a:off x="0" y="628650"/>
            <a:ext cx="6438900" cy="55816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FC2397E-F1F0-43D1-BAFA-F4331C845F90}"/>
              </a:ext>
            </a:extLst>
          </p:cNvPr>
          <p:cNvPicPr>
            <a:picLocks noChangeAspect="1"/>
          </p:cNvPicPr>
          <p:nvPr/>
        </p:nvPicPr>
        <p:blipFill rotWithShape="1">
          <a:blip r:embed="rId3">
            <a:extLst>
              <a:ext uri="{28A0092B-C50C-407E-A947-70E740481C1C}">
                <a14:useLocalDpi xmlns:a14="http://schemas.microsoft.com/office/drawing/2010/main" val="0"/>
              </a:ext>
            </a:extLst>
          </a:blip>
          <a:srcRect l="25689" r="26804"/>
          <a:stretch/>
        </p:blipFill>
        <p:spPr>
          <a:xfrm>
            <a:off x="6096000" y="-1"/>
            <a:ext cx="5791200" cy="6857997"/>
          </a:xfrm>
          <a:prstGeom prst="rect">
            <a:avLst/>
          </a:prstGeom>
        </p:spPr>
      </p:pic>
      <p:sp>
        <p:nvSpPr>
          <p:cNvPr id="25" name="Rectangle 24">
            <a:extLst>
              <a:ext uri="{FF2B5EF4-FFF2-40B4-BE49-F238E27FC236}">
                <a16:creationId xmlns:a16="http://schemas.microsoft.com/office/drawing/2014/main" id="{B59A76BE-ECBB-47B9-A7AE-617E4EB49711}"/>
              </a:ext>
            </a:extLst>
          </p:cNvPr>
          <p:cNvSpPr/>
          <p:nvPr/>
        </p:nvSpPr>
        <p:spPr>
          <a:xfrm rot="10800000">
            <a:off x="6096000" y="-6"/>
            <a:ext cx="5791200" cy="6858005"/>
          </a:xfrm>
          <a:prstGeom prst="rect">
            <a:avLst/>
          </a:prstGeom>
          <a:gradFill>
            <a:gsLst>
              <a:gs pos="0">
                <a:schemeClr val="accent1"/>
              </a:gs>
              <a:gs pos="100000">
                <a:schemeClr val="accent1">
                  <a:alpha val="2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ircle: Hollow 19">
            <a:extLst>
              <a:ext uri="{FF2B5EF4-FFF2-40B4-BE49-F238E27FC236}">
                <a16:creationId xmlns:a16="http://schemas.microsoft.com/office/drawing/2014/main" id="{C7002A73-A075-45F0-AF06-3F1C154CA69A}"/>
              </a:ext>
            </a:extLst>
          </p:cNvPr>
          <p:cNvSpPr/>
          <p:nvPr/>
        </p:nvSpPr>
        <p:spPr>
          <a:xfrm>
            <a:off x="10500852" y="-1229879"/>
            <a:ext cx="2772696" cy="2772696"/>
          </a:xfrm>
          <a:prstGeom prst="donut">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985DABD4-5590-4813-A3C1-9BDB72DBC156}"/>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FB6CB64-9922-40EC-92A6-4802F7075C6A}"/>
              </a:ext>
            </a:extLst>
          </p:cNvPr>
          <p:cNvSpPr txBox="1"/>
          <p:nvPr/>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23" name="Straight Connector 22">
            <a:extLst>
              <a:ext uri="{FF2B5EF4-FFF2-40B4-BE49-F238E27FC236}">
                <a16:creationId xmlns:a16="http://schemas.microsoft.com/office/drawing/2014/main" id="{D3C12C03-DA08-4D26-9053-D7768D730DCE}"/>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E17FA32-C35F-4661-AD07-89DCA9C7AC12}"/>
              </a:ext>
            </a:extLst>
          </p:cNvPr>
          <p:cNvSpPr txBox="1"/>
          <p:nvPr/>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6</a:t>
            </a:fld>
            <a:endParaRPr lang="en-US" sz="1050" b="1" dirty="0">
              <a:latin typeface="+mn-lt"/>
            </a:endParaRPr>
          </a:p>
        </p:txBody>
      </p:sp>
      <p:cxnSp>
        <p:nvCxnSpPr>
          <p:cNvPr id="4" name="Straight Connector 3">
            <a:extLst>
              <a:ext uri="{FF2B5EF4-FFF2-40B4-BE49-F238E27FC236}">
                <a16:creationId xmlns:a16="http://schemas.microsoft.com/office/drawing/2014/main" id="{82B361BE-F6B9-4932-96A4-1F8798D4F85A}"/>
              </a:ext>
            </a:extLst>
          </p:cNvPr>
          <p:cNvCxnSpPr>
            <a:cxnSpLocks/>
          </p:cNvCxnSpPr>
          <p:nvPr/>
        </p:nvCxnSpPr>
        <p:spPr>
          <a:xfrm>
            <a:off x="-2885" y="1608818"/>
            <a:ext cx="2249424" cy="0"/>
          </a:xfrm>
          <a:prstGeom prst="line">
            <a:avLst/>
          </a:prstGeom>
          <a:ln w="28575">
            <a:solidFill>
              <a:srgbClr val="C49B57"/>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287D9F3-F42B-437B-B9BA-C5A11C617617}"/>
              </a:ext>
            </a:extLst>
          </p:cNvPr>
          <p:cNvSpPr/>
          <p:nvPr/>
        </p:nvSpPr>
        <p:spPr>
          <a:xfrm>
            <a:off x="1157013" y="899997"/>
            <a:ext cx="846605" cy="619720"/>
          </a:xfrm>
          <a:custGeom>
            <a:avLst/>
            <a:gdLst/>
            <a:ahLst/>
            <a:cxnLst/>
            <a:rect l="l" t="t" r="r" b="b"/>
            <a:pathLst>
              <a:path w="554949" h="406226">
                <a:moveTo>
                  <a:pt x="452480" y="0"/>
                </a:moveTo>
                <a:lnTo>
                  <a:pt x="466000" y="26321"/>
                </a:lnTo>
                <a:cubicBezTo>
                  <a:pt x="438012" y="39068"/>
                  <a:pt x="413936" y="57150"/>
                  <a:pt x="393775" y="80568"/>
                </a:cubicBezTo>
                <a:cubicBezTo>
                  <a:pt x="373613" y="103986"/>
                  <a:pt x="360923" y="128827"/>
                  <a:pt x="355705" y="155091"/>
                </a:cubicBezTo>
                <a:cubicBezTo>
                  <a:pt x="354311" y="160767"/>
                  <a:pt x="353363" y="166310"/>
                  <a:pt x="352859" y="171720"/>
                </a:cubicBezTo>
                <a:cubicBezTo>
                  <a:pt x="352355" y="177130"/>
                  <a:pt x="352117" y="182495"/>
                  <a:pt x="352147" y="187816"/>
                </a:cubicBezTo>
                <a:cubicBezTo>
                  <a:pt x="352028" y="197065"/>
                  <a:pt x="352977" y="206314"/>
                  <a:pt x="354993" y="215562"/>
                </a:cubicBezTo>
                <a:cubicBezTo>
                  <a:pt x="365400" y="204461"/>
                  <a:pt x="377853" y="195894"/>
                  <a:pt x="392352" y="189862"/>
                </a:cubicBezTo>
                <a:cubicBezTo>
                  <a:pt x="406850" y="183829"/>
                  <a:pt x="422861" y="180776"/>
                  <a:pt x="440384" y="180702"/>
                </a:cubicBezTo>
                <a:cubicBezTo>
                  <a:pt x="474421" y="180939"/>
                  <a:pt x="501876" y="190781"/>
                  <a:pt x="522749" y="210227"/>
                </a:cubicBezTo>
                <a:cubicBezTo>
                  <a:pt x="543623" y="229672"/>
                  <a:pt x="554356" y="257300"/>
                  <a:pt x="554949" y="293108"/>
                </a:cubicBezTo>
                <a:cubicBezTo>
                  <a:pt x="554282" y="327391"/>
                  <a:pt x="542985" y="354692"/>
                  <a:pt x="521059" y="375012"/>
                </a:cubicBezTo>
                <a:cubicBezTo>
                  <a:pt x="499134" y="395332"/>
                  <a:pt x="470581" y="405737"/>
                  <a:pt x="435402" y="406226"/>
                </a:cubicBezTo>
                <a:cubicBezTo>
                  <a:pt x="411549" y="406093"/>
                  <a:pt x="390944" y="401557"/>
                  <a:pt x="373588" y="392620"/>
                </a:cubicBezTo>
                <a:cubicBezTo>
                  <a:pt x="356232" y="383683"/>
                  <a:pt x="342218" y="371144"/>
                  <a:pt x="331546" y="355003"/>
                </a:cubicBezTo>
                <a:cubicBezTo>
                  <a:pt x="321542" y="339707"/>
                  <a:pt x="313846" y="321388"/>
                  <a:pt x="308460" y="300045"/>
                </a:cubicBezTo>
                <a:cubicBezTo>
                  <a:pt x="303073" y="278702"/>
                  <a:pt x="300349" y="256470"/>
                  <a:pt x="300290" y="233348"/>
                </a:cubicBezTo>
                <a:cubicBezTo>
                  <a:pt x="300139" y="184318"/>
                  <a:pt x="312518" y="139380"/>
                  <a:pt x="337428" y="98532"/>
                </a:cubicBezTo>
                <a:cubicBezTo>
                  <a:pt x="362339" y="57684"/>
                  <a:pt x="400690" y="24840"/>
                  <a:pt x="452480" y="0"/>
                </a:cubicBezTo>
                <a:close/>
                <a:moveTo>
                  <a:pt x="152939" y="0"/>
                </a:moveTo>
                <a:lnTo>
                  <a:pt x="165752" y="26321"/>
                </a:lnTo>
                <a:cubicBezTo>
                  <a:pt x="137738" y="39068"/>
                  <a:pt x="113684" y="57150"/>
                  <a:pt x="93590" y="80568"/>
                </a:cubicBezTo>
                <a:cubicBezTo>
                  <a:pt x="73495" y="103986"/>
                  <a:pt x="61008" y="128827"/>
                  <a:pt x="56129" y="155091"/>
                </a:cubicBezTo>
                <a:cubicBezTo>
                  <a:pt x="54706" y="161108"/>
                  <a:pt x="53638" y="166859"/>
                  <a:pt x="52926" y="172343"/>
                </a:cubicBezTo>
                <a:cubicBezTo>
                  <a:pt x="52214" y="177827"/>
                  <a:pt x="51858" y="183222"/>
                  <a:pt x="51858" y="188528"/>
                </a:cubicBezTo>
                <a:cubicBezTo>
                  <a:pt x="51844" y="193122"/>
                  <a:pt x="52051" y="197628"/>
                  <a:pt x="52481" y="202045"/>
                </a:cubicBezTo>
                <a:cubicBezTo>
                  <a:pt x="52911" y="206462"/>
                  <a:pt x="53653" y="210968"/>
                  <a:pt x="54706" y="215562"/>
                </a:cubicBezTo>
                <a:cubicBezTo>
                  <a:pt x="65116" y="204461"/>
                  <a:pt x="77573" y="195894"/>
                  <a:pt x="92077" y="189862"/>
                </a:cubicBezTo>
                <a:cubicBezTo>
                  <a:pt x="106581" y="183829"/>
                  <a:pt x="122597" y="180776"/>
                  <a:pt x="140126" y="180702"/>
                </a:cubicBezTo>
                <a:cubicBezTo>
                  <a:pt x="174175" y="180939"/>
                  <a:pt x="201640" y="190781"/>
                  <a:pt x="222521" y="210227"/>
                </a:cubicBezTo>
                <a:cubicBezTo>
                  <a:pt x="243401" y="229672"/>
                  <a:pt x="254138" y="257300"/>
                  <a:pt x="254731" y="293108"/>
                </a:cubicBezTo>
                <a:cubicBezTo>
                  <a:pt x="254064" y="327391"/>
                  <a:pt x="242763" y="354692"/>
                  <a:pt x="220830" y="375012"/>
                </a:cubicBezTo>
                <a:cubicBezTo>
                  <a:pt x="198897" y="395332"/>
                  <a:pt x="170334" y="405737"/>
                  <a:pt x="135143" y="406226"/>
                </a:cubicBezTo>
                <a:cubicBezTo>
                  <a:pt x="111266" y="406093"/>
                  <a:pt x="90684" y="401557"/>
                  <a:pt x="73397" y="392620"/>
                </a:cubicBezTo>
                <a:cubicBezTo>
                  <a:pt x="56109" y="383683"/>
                  <a:pt x="42300" y="371144"/>
                  <a:pt x="31968" y="355003"/>
                </a:cubicBezTo>
                <a:cubicBezTo>
                  <a:pt x="21624" y="339707"/>
                  <a:pt x="13721" y="321388"/>
                  <a:pt x="8260" y="300045"/>
                </a:cubicBezTo>
                <a:cubicBezTo>
                  <a:pt x="2799" y="278702"/>
                  <a:pt x="46" y="256470"/>
                  <a:pt x="2" y="233348"/>
                </a:cubicBezTo>
                <a:cubicBezTo>
                  <a:pt x="-165" y="184318"/>
                  <a:pt x="12245" y="139380"/>
                  <a:pt x="37233" y="98532"/>
                </a:cubicBezTo>
                <a:cubicBezTo>
                  <a:pt x="62221" y="57684"/>
                  <a:pt x="100790" y="24840"/>
                  <a:pt x="15293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3" name="TextBox 12">
            <a:extLst>
              <a:ext uri="{FF2B5EF4-FFF2-40B4-BE49-F238E27FC236}">
                <a16:creationId xmlns:a16="http://schemas.microsoft.com/office/drawing/2014/main" id="{C505D0FA-A036-4A92-8675-1BFE7F945826}"/>
              </a:ext>
            </a:extLst>
          </p:cNvPr>
          <p:cNvSpPr txBox="1"/>
          <p:nvPr/>
        </p:nvSpPr>
        <p:spPr>
          <a:xfrm>
            <a:off x="1157013" y="1674944"/>
            <a:ext cx="4338912" cy="461665"/>
          </a:xfrm>
          <a:prstGeom prst="rect">
            <a:avLst/>
          </a:prstGeom>
          <a:noFill/>
        </p:spPr>
        <p:txBody>
          <a:bodyPr wrap="square">
            <a:spAutoFit/>
          </a:bodyPr>
          <a:lstStyle/>
          <a:p>
            <a:r>
              <a:rPr lang="en-US" sz="1200" dirty="0"/>
              <a:t>Dow Drops 410 points, down 23% in 2020, worst first quarter ever – </a:t>
            </a:r>
            <a:r>
              <a:rPr lang="en-US" sz="1200" b="1" dirty="0">
                <a:solidFill>
                  <a:srgbClr val="C49B57"/>
                </a:solidFill>
              </a:rPr>
              <a:t>CNBC</a:t>
            </a:r>
            <a:r>
              <a:rPr lang="en-US" sz="1200" b="1" dirty="0">
                <a:solidFill>
                  <a:schemeClr val="accent6"/>
                </a:solidFill>
              </a:rPr>
              <a:t> </a:t>
            </a:r>
            <a:r>
              <a:rPr lang="en-US" sz="1200" dirty="0"/>
              <a:t>March 31, 2020</a:t>
            </a:r>
          </a:p>
        </p:txBody>
      </p:sp>
      <p:sp>
        <p:nvSpPr>
          <p:cNvPr id="29" name="TextBox 28">
            <a:extLst>
              <a:ext uri="{FF2B5EF4-FFF2-40B4-BE49-F238E27FC236}">
                <a16:creationId xmlns:a16="http://schemas.microsoft.com/office/drawing/2014/main" id="{A3C119E1-7375-447A-9F8A-EA3F4DA9B443}"/>
              </a:ext>
            </a:extLst>
          </p:cNvPr>
          <p:cNvSpPr txBox="1"/>
          <p:nvPr/>
        </p:nvSpPr>
        <p:spPr>
          <a:xfrm>
            <a:off x="6267450" y="2571268"/>
            <a:ext cx="5448300" cy="707886"/>
          </a:xfrm>
          <a:prstGeom prst="rect">
            <a:avLst/>
          </a:prstGeom>
          <a:noFill/>
        </p:spPr>
        <p:txBody>
          <a:bodyPr wrap="square">
            <a:spAutoFit/>
          </a:bodyPr>
          <a:lstStyle/>
          <a:p>
            <a:pPr algn="ctr"/>
            <a:r>
              <a:rPr lang="en-US" sz="2000" dirty="0">
                <a:solidFill>
                  <a:schemeClr val="bg1"/>
                </a:solidFill>
              </a:rPr>
              <a:t>March 1, 2020 </a:t>
            </a:r>
            <a:br>
              <a:rPr lang="en-US" sz="2000" dirty="0">
                <a:solidFill>
                  <a:schemeClr val="bg1"/>
                </a:solidFill>
              </a:rPr>
            </a:br>
            <a:r>
              <a:rPr lang="en-US" sz="2000" dirty="0">
                <a:solidFill>
                  <a:schemeClr val="bg1"/>
                </a:solidFill>
              </a:rPr>
              <a:t>The DOW Was At </a:t>
            </a:r>
            <a:r>
              <a:rPr lang="en-US" sz="2000" b="1" dirty="0">
                <a:solidFill>
                  <a:schemeClr val="bg1"/>
                </a:solidFill>
              </a:rPr>
              <a:t>21,917 </a:t>
            </a:r>
          </a:p>
        </p:txBody>
      </p:sp>
      <p:sp>
        <p:nvSpPr>
          <p:cNvPr id="30" name="TextBox 29">
            <a:extLst>
              <a:ext uri="{FF2B5EF4-FFF2-40B4-BE49-F238E27FC236}">
                <a16:creationId xmlns:a16="http://schemas.microsoft.com/office/drawing/2014/main" id="{760B4E27-F799-4E83-896C-FDC943947C29}"/>
              </a:ext>
            </a:extLst>
          </p:cNvPr>
          <p:cNvSpPr txBox="1"/>
          <p:nvPr/>
        </p:nvSpPr>
        <p:spPr>
          <a:xfrm>
            <a:off x="6267450" y="3520643"/>
            <a:ext cx="5448300" cy="707886"/>
          </a:xfrm>
          <a:prstGeom prst="rect">
            <a:avLst/>
          </a:prstGeom>
          <a:noFill/>
        </p:spPr>
        <p:txBody>
          <a:bodyPr wrap="square">
            <a:spAutoFit/>
          </a:bodyPr>
          <a:lstStyle/>
          <a:p>
            <a:pPr algn="ctr"/>
            <a:r>
              <a:rPr lang="en-US" sz="2000" dirty="0">
                <a:solidFill>
                  <a:schemeClr val="bg1"/>
                </a:solidFill>
              </a:rPr>
              <a:t>November 1, 2021</a:t>
            </a:r>
            <a:br>
              <a:rPr lang="en-US" sz="2000" dirty="0">
                <a:solidFill>
                  <a:schemeClr val="bg1"/>
                </a:solidFill>
              </a:rPr>
            </a:br>
            <a:r>
              <a:rPr lang="en-US" sz="2000" dirty="0">
                <a:solidFill>
                  <a:schemeClr val="bg1"/>
                </a:solidFill>
              </a:rPr>
              <a:t>the DOW was at </a:t>
            </a:r>
            <a:r>
              <a:rPr lang="en-US" sz="2000" b="1" dirty="0">
                <a:solidFill>
                  <a:schemeClr val="bg1"/>
                </a:solidFill>
              </a:rPr>
              <a:t>35,601</a:t>
            </a:r>
          </a:p>
        </p:txBody>
      </p:sp>
      <p:sp>
        <p:nvSpPr>
          <p:cNvPr id="31" name="Rectangle 30">
            <a:extLst>
              <a:ext uri="{FF2B5EF4-FFF2-40B4-BE49-F238E27FC236}">
                <a16:creationId xmlns:a16="http://schemas.microsoft.com/office/drawing/2014/main" id="{0646F199-35D5-49C1-88FF-DCDBE5F81B7E}"/>
              </a:ext>
            </a:extLst>
          </p:cNvPr>
          <p:cNvSpPr/>
          <p:nvPr/>
        </p:nvSpPr>
        <p:spPr>
          <a:xfrm rot="10800000">
            <a:off x="6096000" y="4608553"/>
            <a:ext cx="5791200" cy="1315466"/>
          </a:xfrm>
          <a:prstGeom prst="rect">
            <a:avLst/>
          </a:prstGeom>
          <a:solidFill>
            <a:srgbClr val="C49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B6433042-EE51-4457-891D-93D05495988B}"/>
              </a:ext>
            </a:extLst>
          </p:cNvPr>
          <p:cNvSpPr txBox="1"/>
          <p:nvPr/>
        </p:nvSpPr>
        <p:spPr>
          <a:xfrm>
            <a:off x="6267450" y="4665629"/>
            <a:ext cx="5448300" cy="1200329"/>
          </a:xfrm>
          <a:prstGeom prst="rect">
            <a:avLst/>
          </a:prstGeom>
          <a:noFill/>
        </p:spPr>
        <p:txBody>
          <a:bodyPr wrap="square">
            <a:spAutoFit/>
          </a:bodyPr>
          <a:lstStyle/>
          <a:p>
            <a:pPr algn="ctr"/>
            <a:r>
              <a:rPr lang="en-US" sz="4800" dirty="0">
                <a:solidFill>
                  <a:schemeClr val="bg1"/>
                </a:solidFill>
                <a:latin typeface="Montserrat Light" panose="00000400000000000000" pitchFamily="2" charset="0"/>
              </a:rPr>
              <a:t>A Gain Of </a:t>
            </a:r>
            <a:r>
              <a:rPr lang="en-US" sz="7200" dirty="0">
                <a:solidFill>
                  <a:schemeClr val="bg1"/>
                </a:solidFill>
                <a:latin typeface="+mj-lt"/>
              </a:rPr>
              <a:t>62%</a:t>
            </a:r>
            <a:endParaRPr lang="en-US" sz="5400" dirty="0">
              <a:solidFill>
                <a:schemeClr val="bg1"/>
              </a:solidFill>
              <a:latin typeface="+mj-lt"/>
            </a:endParaRPr>
          </a:p>
        </p:txBody>
      </p:sp>
      <p:cxnSp>
        <p:nvCxnSpPr>
          <p:cNvPr id="36" name="Straight Connector 35">
            <a:extLst>
              <a:ext uri="{FF2B5EF4-FFF2-40B4-BE49-F238E27FC236}">
                <a16:creationId xmlns:a16="http://schemas.microsoft.com/office/drawing/2014/main" id="{BDE60905-10BE-4D72-8A4F-FA38BFE30747}"/>
              </a:ext>
            </a:extLst>
          </p:cNvPr>
          <p:cNvCxnSpPr>
            <a:cxnSpLocks/>
          </p:cNvCxnSpPr>
          <p:nvPr/>
        </p:nvCxnSpPr>
        <p:spPr>
          <a:xfrm>
            <a:off x="6096000" y="4280463"/>
            <a:ext cx="5791200" cy="0"/>
          </a:xfrm>
          <a:prstGeom prst="line">
            <a:avLst/>
          </a:prstGeom>
          <a:ln w="28575">
            <a:solidFill>
              <a:srgbClr val="C49B5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AA1A576-94C5-4156-8872-F45609266832}"/>
              </a:ext>
            </a:extLst>
          </p:cNvPr>
          <p:cNvCxnSpPr>
            <a:cxnSpLocks/>
          </p:cNvCxnSpPr>
          <p:nvPr/>
        </p:nvCxnSpPr>
        <p:spPr>
          <a:xfrm>
            <a:off x="6096000" y="3311667"/>
            <a:ext cx="5791200" cy="0"/>
          </a:xfrm>
          <a:prstGeom prst="line">
            <a:avLst/>
          </a:prstGeom>
          <a:ln w="28575">
            <a:solidFill>
              <a:srgbClr val="C49B57"/>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2848573-ADF0-4400-829C-DB7AB4034271}"/>
              </a:ext>
            </a:extLst>
          </p:cNvPr>
          <p:cNvSpPr txBox="1"/>
          <p:nvPr/>
        </p:nvSpPr>
        <p:spPr>
          <a:xfrm>
            <a:off x="1157013" y="4319614"/>
            <a:ext cx="4740152" cy="276999"/>
          </a:xfrm>
          <a:prstGeom prst="rect">
            <a:avLst/>
          </a:prstGeom>
          <a:noFill/>
        </p:spPr>
        <p:txBody>
          <a:bodyPr wrap="square">
            <a:spAutoFit/>
          </a:bodyPr>
          <a:lstStyle/>
          <a:p>
            <a:r>
              <a:rPr lang="en-US" sz="1200" dirty="0"/>
              <a:t>Dow and US Stock plunge again – </a:t>
            </a:r>
            <a:r>
              <a:rPr lang="en-US" sz="1200" b="1" dirty="0">
                <a:solidFill>
                  <a:srgbClr val="C49B57"/>
                </a:solidFill>
              </a:rPr>
              <a:t>CNBC</a:t>
            </a:r>
            <a:r>
              <a:rPr lang="en-US" sz="1200" b="1" dirty="0">
                <a:solidFill>
                  <a:schemeClr val="accent6"/>
                </a:solidFill>
              </a:rPr>
              <a:t> </a:t>
            </a:r>
            <a:r>
              <a:rPr lang="en-US" sz="1200" dirty="0"/>
              <a:t>March 17, 2020</a:t>
            </a:r>
          </a:p>
        </p:txBody>
      </p:sp>
      <p:cxnSp>
        <p:nvCxnSpPr>
          <p:cNvPr id="40" name="Straight Connector 39">
            <a:extLst>
              <a:ext uri="{FF2B5EF4-FFF2-40B4-BE49-F238E27FC236}">
                <a16:creationId xmlns:a16="http://schemas.microsoft.com/office/drawing/2014/main" id="{2B345E63-3DE5-4138-A2EC-3D40488D086E}"/>
              </a:ext>
            </a:extLst>
          </p:cNvPr>
          <p:cNvCxnSpPr>
            <a:cxnSpLocks/>
          </p:cNvCxnSpPr>
          <p:nvPr/>
        </p:nvCxnSpPr>
        <p:spPr>
          <a:xfrm>
            <a:off x="-2885" y="4230512"/>
            <a:ext cx="2249424" cy="0"/>
          </a:xfrm>
          <a:prstGeom prst="line">
            <a:avLst/>
          </a:prstGeom>
          <a:ln w="28575">
            <a:solidFill>
              <a:srgbClr val="C49B57"/>
            </a:solidFill>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448877B5-B4D0-4D53-A1C5-6F3127B0984C}"/>
              </a:ext>
            </a:extLst>
          </p:cNvPr>
          <p:cNvSpPr/>
          <p:nvPr/>
        </p:nvSpPr>
        <p:spPr>
          <a:xfrm>
            <a:off x="1157013" y="3521691"/>
            <a:ext cx="846605" cy="619720"/>
          </a:xfrm>
          <a:custGeom>
            <a:avLst/>
            <a:gdLst/>
            <a:ahLst/>
            <a:cxnLst/>
            <a:rect l="l" t="t" r="r" b="b"/>
            <a:pathLst>
              <a:path w="554949" h="406226">
                <a:moveTo>
                  <a:pt x="452480" y="0"/>
                </a:moveTo>
                <a:lnTo>
                  <a:pt x="466000" y="26321"/>
                </a:lnTo>
                <a:cubicBezTo>
                  <a:pt x="438012" y="39068"/>
                  <a:pt x="413936" y="57150"/>
                  <a:pt x="393775" y="80568"/>
                </a:cubicBezTo>
                <a:cubicBezTo>
                  <a:pt x="373613" y="103986"/>
                  <a:pt x="360923" y="128827"/>
                  <a:pt x="355705" y="155091"/>
                </a:cubicBezTo>
                <a:cubicBezTo>
                  <a:pt x="354311" y="160767"/>
                  <a:pt x="353363" y="166310"/>
                  <a:pt x="352859" y="171720"/>
                </a:cubicBezTo>
                <a:cubicBezTo>
                  <a:pt x="352355" y="177130"/>
                  <a:pt x="352117" y="182495"/>
                  <a:pt x="352147" y="187816"/>
                </a:cubicBezTo>
                <a:cubicBezTo>
                  <a:pt x="352028" y="197065"/>
                  <a:pt x="352977" y="206314"/>
                  <a:pt x="354993" y="215562"/>
                </a:cubicBezTo>
                <a:cubicBezTo>
                  <a:pt x="365400" y="204461"/>
                  <a:pt x="377853" y="195894"/>
                  <a:pt x="392352" y="189862"/>
                </a:cubicBezTo>
                <a:cubicBezTo>
                  <a:pt x="406850" y="183829"/>
                  <a:pt x="422861" y="180776"/>
                  <a:pt x="440384" y="180702"/>
                </a:cubicBezTo>
                <a:cubicBezTo>
                  <a:pt x="474421" y="180939"/>
                  <a:pt x="501876" y="190781"/>
                  <a:pt x="522749" y="210227"/>
                </a:cubicBezTo>
                <a:cubicBezTo>
                  <a:pt x="543623" y="229672"/>
                  <a:pt x="554356" y="257300"/>
                  <a:pt x="554949" y="293108"/>
                </a:cubicBezTo>
                <a:cubicBezTo>
                  <a:pt x="554282" y="327391"/>
                  <a:pt x="542985" y="354692"/>
                  <a:pt x="521059" y="375012"/>
                </a:cubicBezTo>
                <a:cubicBezTo>
                  <a:pt x="499134" y="395332"/>
                  <a:pt x="470581" y="405737"/>
                  <a:pt x="435402" y="406226"/>
                </a:cubicBezTo>
                <a:cubicBezTo>
                  <a:pt x="411549" y="406093"/>
                  <a:pt x="390944" y="401557"/>
                  <a:pt x="373588" y="392620"/>
                </a:cubicBezTo>
                <a:cubicBezTo>
                  <a:pt x="356232" y="383683"/>
                  <a:pt x="342218" y="371144"/>
                  <a:pt x="331546" y="355003"/>
                </a:cubicBezTo>
                <a:cubicBezTo>
                  <a:pt x="321542" y="339707"/>
                  <a:pt x="313846" y="321388"/>
                  <a:pt x="308460" y="300045"/>
                </a:cubicBezTo>
                <a:cubicBezTo>
                  <a:pt x="303073" y="278702"/>
                  <a:pt x="300349" y="256470"/>
                  <a:pt x="300290" y="233348"/>
                </a:cubicBezTo>
                <a:cubicBezTo>
                  <a:pt x="300139" y="184318"/>
                  <a:pt x="312518" y="139380"/>
                  <a:pt x="337428" y="98532"/>
                </a:cubicBezTo>
                <a:cubicBezTo>
                  <a:pt x="362339" y="57684"/>
                  <a:pt x="400690" y="24840"/>
                  <a:pt x="452480" y="0"/>
                </a:cubicBezTo>
                <a:close/>
                <a:moveTo>
                  <a:pt x="152939" y="0"/>
                </a:moveTo>
                <a:lnTo>
                  <a:pt x="165752" y="26321"/>
                </a:lnTo>
                <a:cubicBezTo>
                  <a:pt x="137738" y="39068"/>
                  <a:pt x="113684" y="57150"/>
                  <a:pt x="93590" y="80568"/>
                </a:cubicBezTo>
                <a:cubicBezTo>
                  <a:pt x="73495" y="103986"/>
                  <a:pt x="61008" y="128827"/>
                  <a:pt x="56129" y="155091"/>
                </a:cubicBezTo>
                <a:cubicBezTo>
                  <a:pt x="54706" y="161108"/>
                  <a:pt x="53638" y="166859"/>
                  <a:pt x="52926" y="172343"/>
                </a:cubicBezTo>
                <a:cubicBezTo>
                  <a:pt x="52214" y="177827"/>
                  <a:pt x="51858" y="183222"/>
                  <a:pt x="51858" y="188528"/>
                </a:cubicBezTo>
                <a:cubicBezTo>
                  <a:pt x="51844" y="193122"/>
                  <a:pt x="52051" y="197628"/>
                  <a:pt x="52481" y="202045"/>
                </a:cubicBezTo>
                <a:cubicBezTo>
                  <a:pt x="52911" y="206462"/>
                  <a:pt x="53653" y="210968"/>
                  <a:pt x="54706" y="215562"/>
                </a:cubicBezTo>
                <a:cubicBezTo>
                  <a:pt x="65116" y="204461"/>
                  <a:pt x="77573" y="195894"/>
                  <a:pt x="92077" y="189862"/>
                </a:cubicBezTo>
                <a:cubicBezTo>
                  <a:pt x="106581" y="183829"/>
                  <a:pt x="122597" y="180776"/>
                  <a:pt x="140126" y="180702"/>
                </a:cubicBezTo>
                <a:cubicBezTo>
                  <a:pt x="174175" y="180939"/>
                  <a:pt x="201640" y="190781"/>
                  <a:pt x="222521" y="210227"/>
                </a:cubicBezTo>
                <a:cubicBezTo>
                  <a:pt x="243401" y="229672"/>
                  <a:pt x="254138" y="257300"/>
                  <a:pt x="254731" y="293108"/>
                </a:cubicBezTo>
                <a:cubicBezTo>
                  <a:pt x="254064" y="327391"/>
                  <a:pt x="242763" y="354692"/>
                  <a:pt x="220830" y="375012"/>
                </a:cubicBezTo>
                <a:cubicBezTo>
                  <a:pt x="198897" y="395332"/>
                  <a:pt x="170334" y="405737"/>
                  <a:pt x="135143" y="406226"/>
                </a:cubicBezTo>
                <a:cubicBezTo>
                  <a:pt x="111266" y="406093"/>
                  <a:pt x="90684" y="401557"/>
                  <a:pt x="73397" y="392620"/>
                </a:cubicBezTo>
                <a:cubicBezTo>
                  <a:pt x="56109" y="383683"/>
                  <a:pt x="42300" y="371144"/>
                  <a:pt x="31968" y="355003"/>
                </a:cubicBezTo>
                <a:cubicBezTo>
                  <a:pt x="21624" y="339707"/>
                  <a:pt x="13721" y="321388"/>
                  <a:pt x="8260" y="300045"/>
                </a:cubicBezTo>
                <a:cubicBezTo>
                  <a:pt x="2799" y="278702"/>
                  <a:pt x="46" y="256470"/>
                  <a:pt x="2" y="233348"/>
                </a:cubicBezTo>
                <a:cubicBezTo>
                  <a:pt x="-165" y="184318"/>
                  <a:pt x="12245" y="139380"/>
                  <a:pt x="37233" y="98532"/>
                </a:cubicBezTo>
                <a:cubicBezTo>
                  <a:pt x="62221" y="57684"/>
                  <a:pt x="100790" y="24840"/>
                  <a:pt x="15293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42" name="TextBox 41">
            <a:extLst>
              <a:ext uri="{FF2B5EF4-FFF2-40B4-BE49-F238E27FC236}">
                <a16:creationId xmlns:a16="http://schemas.microsoft.com/office/drawing/2014/main" id="{9B8C423B-5485-4722-B7D5-67CB874060E9}"/>
              </a:ext>
            </a:extLst>
          </p:cNvPr>
          <p:cNvSpPr txBox="1"/>
          <p:nvPr/>
        </p:nvSpPr>
        <p:spPr>
          <a:xfrm>
            <a:off x="1157013" y="5630461"/>
            <a:ext cx="4196037" cy="461665"/>
          </a:xfrm>
          <a:prstGeom prst="rect">
            <a:avLst/>
          </a:prstGeom>
          <a:noFill/>
        </p:spPr>
        <p:txBody>
          <a:bodyPr wrap="square">
            <a:spAutoFit/>
          </a:bodyPr>
          <a:lstStyle/>
          <a:p>
            <a:r>
              <a:rPr lang="en-US" sz="1200" dirty="0"/>
              <a:t>Spiraling Virus Fears are Causing Financial Carnage – </a:t>
            </a:r>
            <a:r>
              <a:rPr lang="en-US" sz="1200" b="1" dirty="0">
                <a:solidFill>
                  <a:srgbClr val="C49B57"/>
                </a:solidFill>
              </a:rPr>
              <a:t>New York Times </a:t>
            </a:r>
            <a:r>
              <a:rPr lang="en-US" sz="1200" dirty="0"/>
              <a:t>March 6, 2020</a:t>
            </a:r>
          </a:p>
        </p:txBody>
      </p:sp>
      <p:cxnSp>
        <p:nvCxnSpPr>
          <p:cNvPr id="44" name="Straight Connector 43">
            <a:extLst>
              <a:ext uri="{FF2B5EF4-FFF2-40B4-BE49-F238E27FC236}">
                <a16:creationId xmlns:a16="http://schemas.microsoft.com/office/drawing/2014/main" id="{59EEB12C-4952-41F1-BC30-19D195CABF4A}"/>
              </a:ext>
            </a:extLst>
          </p:cNvPr>
          <p:cNvCxnSpPr>
            <a:cxnSpLocks/>
          </p:cNvCxnSpPr>
          <p:nvPr/>
        </p:nvCxnSpPr>
        <p:spPr>
          <a:xfrm>
            <a:off x="-2885" y="5541358"/>
            <a:ext cx="2249424" cy="0"/>
          </a:xfrm>
          <a:prstGeom prst="line">
            <a:avLst/>
          </a:prstGeom>
          <a:ln w="28575">
            <a:solidFill>
              <a:srgbClr val="C49B57"/>
            </a:solidFill>
          </a:ln>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8F1BB18C-F8BE-4CF1-92AB-122A5DC5E91D}"/>
              </a:ext>
            </a:extLst>
          </p:cNvPr>
          <p:cNvSpPr/>
          <p:nvPr/>
        </p:nvSpPr>
        <p:spPr>
          <a:xfrm>
            <a:off x="1157013" y="4832537"/>
            <a:ext cx="846605" cy="619720"/>
          </a:xfrm>
          <a:custGeom>
            <a:avLst/>
            <a:gdLst/>
            <a:ahLst/>
            <a:cxnLst/>
            <a:rect l="l" t="t" r="r" b="b"/>
            <a:pathLst>
              <a:path w="554949" h="406226">
                <a:moveTo>
                  <a:pt x="452480" y="0"/>
                </a:moveTo>
                <a:lnTo>
                  <a:pt x="466000" y="26321"/>
                </a:lnTo>
                <a:cubicBezTo>
                  <a:pt x="438012" y="39068"/>
                  <a:pt x="413936" y="57150"/>
                  <a:pt x="393775" y="80568"/>
                </a:cubicBezTo>
                <a:cubicBezTo>
                  <a:pt x="373613" y="103986"/>
                  <a:pt x="360923" y="128827"/>
                  <a:pt x="355705" y="155091"/>
                </a:cubicBezTo>
                <a:cubicBezTo>
                  <a:pt x="354311" y="160767"/>
                  <a:pt x="353363" y="166310"/>
                  <a:pt x="352859" y="171720"/>
                </a:cubicBezTo>
                <a:cubicBezTo>
                  <a:pt x="352355" y="177130"/>
                  <a:pt x="352117" y="182495"/>
                  <a:pt x="352147" y="187816"/>
                </a:cubicBezTo>
                <a:cubicBezTo>
                  <a:pt x="352028" y="197065"/>
                  <a:pt x="352977" y="206314"/>
                  <a:pt x="354993" y="215562"/>
                </a:cubicBezTo>
                <a:cubicBezTo>
                  <a:pt x="365400" y="204461"/>
                  <a:pt x="377853" y="195894"/>
                  <a:pt x="392352" y="189862"/>
                </a:cubicBezTo>
                <a:cubicBezTo>
                  <a:pt x="406850" y="183829"/>
                  <a:pt x="422861" y="180776"/>
                  <a:pt x="440384" y="180702"/>
                </a:cubicBezTo>
                <a:cubicBezTo>
                  <a:pt x="474421" y="180939"/>
                  <a:pt x="501876" y="190781"/>
                  <a:pt x="522749" y="210227"/>
                </a:cubicBezTo>
                <a:cubicBezTo>
                  <a:pt x="543623" y="229672"/>
                  <a:pt x="554356" y="257300"/>
                  <a:pt x="554949" y="293108"/>
                </a:cubicBezTo>
                <a:cubicBezTo>
                  <a:pt x="554282" y="327391"/>
                  <a:pt x="542985" y="354692"/>
                  <a:pt x="521059" y="375012"/>
                </a:cubicBezTo>
                <a:cubicBezTo>
                  <a:pt x="499134" y="395332"/>
                  <a:pt x="470581" y="405737"/>
                  <a:pt x="435402" y="406226"/>
                </a:cubicBezTo>
                <a:cubicBezTo>
                  <a:pt x="411549" y="406093"/>
                  <a:pt x="390944" y="401557"/>
                  <a:pt x="373588" y="392620"/>
                </a:cubicBezTo>
                <a:cubicBezTo>
                  <a:pt x="356232" y="383683"/>
                  <a:pt x="342218" y="371144"/>
                  <a:pt x="331546" y="355003"/>
                </a:cubicBezTo>
                <a:cubicBezTo>
                  <a:pt x="321542" y="339707"/>
                  <a:pt x="313846" y="321388"/>
                  <a:pt x="308460" y="300045"/>
                </a:cubicBezTo>
                <a:cubicBezTo>
                  <a:pt x="303073" y="278702"/>
                  <a:pt x="300349" y="256470"/>
                  <a:pt x="300290" y="233348"/>
                </a:cubicBezTo>
                <a:cubicBezTo>
                  <a:pt x="300139" y="184318"/>
                  <a:pt x="312518" y="139380"/>
                  <a:pt x="337428" y="98532"/>
                </a:cubicBezTo>
                <a:cubicBezTo>
                  <a:pt x="362339" y="57684"/>
                  <a:pt x="400690" y="24840"/>
                  <a:pt x="452480" y="0"/>
                </a:cubicBezTo>
                <a:close/>
                <a:moveTo>
                  <a:pt x="152939" y="0"/>
                </a:moveTo>
                <a:lnTo>
                  <a:pt x="165752" y="26321"/>
                </a:lnTo>
                <a:cubicBezTo>
                  <a:pt x="137738" y="39068"/>
                  <a:pt x="113684" y="57150"/>
                  <a:pt x="93590" y="80568"/>
                </a:cubicBezTo>
                <a:cubicBezTo>
                  <a:pt x="73495" y="103986"/>
                  <a:pt x="61008" y="128827"/>
                  <a:pt x="56129" y="155091"/>
                </a:cubicBezTo>
                <a:cubicBezTo>
                  <a:pt x="54706" y="161108"/>
                  <a:pt x="53638" y="166859"/>
                  <a:pt x="52926" y="172343"/>
                </a:cubicBezTo>
                <a:cubicBezTo>
                  <a:pt x="52214" y="177827"/>
                  <a:pt x="51858" y="183222"/>
                  <a:pt x="51858" y="188528"/>
                </a:cubicBezTo>
                <a:cubicBezTo>
                  <a:pt x="51844" y="193122"/>
                  <a:pt x="52051" y="197628"/>
                  <a:pt x="52481" y="202045"/>
                </a:cubicBezTo>
                <a:cubicBezTo>
                  <a:pt x="52911" y="206462"/>
                  <a:pt x="53653" y="210968"/>
                  <a:pt x="54706" y="215562"/>
                </a:cubicBezTo>
                <a:cubicBezTo>
                  <a:pt x="65116" y="204461"/>
                  <a:pt x="77573" y="195894"/>
                  <a:pt x="92077" y="189862"/>
                </a:cubicBezTo>
                <a:cubicBezTo>
                  <a:pt x="106581" y="183829"/>
                  <a:pt x="122597" y="180776"/>
                  <a:pt x="140126" y="180702"/>
                </a:cubicBezTo>
                <a:cubicBezTo>
                  <a:pt x="174175" y="180939"/>
                  <a:pt x="201640" y="190781"/>
                  <a:pt x="222521" y="210227"/>
                </a:cubicBezTo>
                <a:cubicBezTo>
                  <a:pt x="243401" y="229672"/>
                  <a:pt x="254138" y="257300"/>
                  <a:pt x="254731" y="293108"/>
                </a:cubicBezTo>
                <a:cubicBezTo>
                  <a:pt x="254064" y="327391"/>
                  <a:pt x="242763" y="354692"/>
                  <a:pt x="220830" y="375012"/>
                </a:cubicBezTo>
                <a:cubicBezTo>
                  <a:pt x="198897" y="395332"/>
                  <a:pt x="170334" y="405737"/>
                  <a:pt x="135143" y="406226"/>
                </a:cubicBezTo>
                <a:cubicBezTo>
                  <a:pt x="111266" y="406093"/>
                  <a:pt x="90684" y="401557"/>
                  <a:pt x="73397" y="392620"/>
                </a:cubicBezTo>
                <a:cubicBezTo>
                  <a:pt x="56109" y="383683"/>
                  <a:pt x="42300" y="371144"/>
                  <a:pt x="31968" y="355003"/>
                </a:cubicBezTo>
                <a:cubicBezTo>
                  <a:pt x="21624" y="339707"/>
                  <a:pt x="13721" y="321388"/>
                  <a:pt x="8260" y="300045"/>
                </a:cubicBezTo>
                <a:cubicBezTo>
                  <a:pt x="2799" y="278702"/>
                  <a:pt x="46" y="256470"/>
                  <a:pt x="2" y="233348"/>
                </a:cubicBezTo>
                <a:cubicBezTo>
                  <a:pt x="-165" y="184318"/>
                  <a:pt x="12245" y="139380"/>
                  <a:pt x="37233" y="98532"/>
                </a:cubicBezTo>
                <a:cubicBezTo>
                  <a:pt x="62221" y="57684"/>
                  <a:pt x="100790" y="24840"/>
                  <a:pt x="15293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79682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B9AABA06-9779-4DF4-99DD-B17AE3A47E9C}"/>
              </a:ext>
            </a:extLst>
          </p:cNvPr>
          <p:cNvGrpSpPr/>
          <p:nvPr/>
        </p:nvGrpSpPr>
        <p:grpSpPr>
          <a:xfrm>
            <a:off x="2215479" y="-1380817"/>
            <a:ext cx="2483838" cy="2483838"/>
            <a:chOff x="-464538" y="-1583065"/>
            <a:chExt cx="2483838" cy="2483838"/>
          </a:xfrm>
        </p:grpSpPr>
        <p:sp>
          <p:nvSpPr>
            <p:cNvPr id="32" name="Oval 31">
              <a:extLst>
                <a:ext uri="{FF2B5EF4-FFF2-40B4-BE49-F238E27FC236}">
                  <a16:creationId xmlns:a16="http://schemas.microsoft.com/office/drawing/2014/main" id="{B3648972-D644-4716-9DD3-884E77DB4695}"/>
                </a:ext>
              </a:extLst>
            </p:cNvPr>
            <p:cNvSpPr/>
            <p:nvPr/>
          </p:nvSpPr>
          <p:spPr>
            <a:xfrm>
              <a:off x="-464538" y="-1583065"/>
              <a:ext cx="2483838" cy="2483838"/>
            </a:xfrm>
            <a:prstGeom prst="ellipse">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5D41401-6A56-46FA-ACA0-1EC00326EE36}"/>
                </a:ext>
              </a:extLst>
            </p:cNvPr>
            <p:cNvSpPr/>
            <p:nvPr/>
          </p:nvSpPr>
          <p:spPr>
            <a:xfrm>
              <a:off x="1662743" y="242282"/>
              <a:ext cx="261308" cy="26130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Circle: Hollow 33">
            <a:extLst>
              <a:ext uri="{FF2B5EF4-FFF2-40B4-BE49-F238E27FC236}">
                <a16:creationId xmlns:a16="http://schemas.microsoft.com/office/drawing/2014/main" id="{228DB6ED-9D95-412F-9DC1-19580E72771D}"/>
              </a:ext>
            </a:extLst>
          </p:cNvPr>
          <p:cNvSpPr/>
          <p:nvPr/>
        </p:nvSpPr>
        <p:spPr>
          <a:xfrm>
            <a:off x="10302017" y="-1157574"/>
            <a:ext cx="2772696" cy="2772696"/>
          </a:xfrm>
          <a:prstGeom prst="donu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7F3CE604-01B9-4BB2-A8C4-2B8E67379FD4}"/>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51F7F47-427F-425B-8E90-3B2C231FC08E}"/>
              </a:ext>
            </a:extLst>
          </p:cNvPr>
          <p:cNvSpPr txBox="1"/>
          <p:nvPr/>
        </p:nvSpPr>
        <p:spPr>
          <a:xfrm>
            <a:off x="304800" y="6521678"/>
            <a:ext cx="2773680" cy="215444"/>
          </a:xfrm>
          <a:prstGeom prst="rect">
            <a:avLst/>
          </a:prstGeom>
          <a:noFill/>
        </p:spPr>
        <p:txBody>
          <a:bodyPr wrap="square">
            <a:spAutoFit/>
          </a:bodyPr>
          <a:lstStyle/>
          <a:p>
            <a:r>
              <a:rPr lang="en-US" sz="800" spc="300" dirty="0">
                <a:latin typeface="+mj-lt"/>
              </a:rPr>
              <a:t>CARVER FINANCIAL SERVICES</a:t>
            </a:r>
          </a:p>
        </p:txBody>
      </p:sp>
      <p:cxnSp>
        <p:nvCxnSpPr>
          <p:cNvPr id="37" name="Straight Connector 36">
            <a:extLst>
              <a:ext uri="{FF2B5EF4-FFF2-40B4-BE49-F238E27FC236}">
                <a16:creationId xmlns:a16="http://schemas.microsoft.com/office/drawing/2014/main" id="{57619EC1-61DB-402C-A3CA-4FDDC66AB903}"/>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393903F-C896-4915-893B-BAE5E7DEA783}"/>
              </a:ext>
            </a:extLst>
          </p:cNvPr>
          <p:cNvSpPr txBox="1"/>
          <p:nvPr/>
        </p:nvSpPr>
        <p:spPr>
          <a:xfrm>
            <a:off x="11688365" y="6498595"/>
            <a:ext cx="397670" cy="261610"/>
          </a:xfrm>
          <a:prstGeom prst="rect">
            <a:avLst/>
          </a:prstGeom>
          <a:noFill/>
        </p:spPr>
        <p:txBody>
          <a:bodyPr wrap="square" rtlCol="0">
            <a:spAutoFit/>
          </a:bodyPr>
          <a:lstStyle/>
          <a:p>
            <a:pPr algn="ctr"/>
            <a:fld id="{6C81A14C-9A46-4F66-8172-C3DC8B2510E0}" type="slidenum">
              <a:rPr lang="en-US" sz="1050" b="1" smtClean="0">
                <a:latin typeface="+mn-lt"/>
              </a:rPr>
              <a:pPr algn="ctr"/>
              <a:t>7</a:t>
            </a:fld>
            <a:endParaRPr lang="en-US" sz="1050" b="1" dirty="0">
              <a:latin typeface="+mn-lt"/>
            </a:endParaRPr>
          </a:p>
        </p:txBody>
      </p:sp>
      <p:pic>
        <p:nvPicPr>
          <p:cNvPr id="3" name="Graphic 2">
            <a:extLst>
              <a:ext uri="{FF2B5EF4-FFF2-40B4-BE49-F238E27FC236}">
                <a16:creationId xmlns:a16="http://schemas.microsoft.com/office/drawing/2014/main" id="{A0962897-DC3E-4FAE-8E8C-E6134F9C0E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9766" y="719938"/>
            <a:ext cx="5448300" cy="5448300"/>
          </a:xfrm>
          <a:prstGeom prst="rect">
            <a:avLst/>
          </a:prstGeom>
        </p:spPr>
      </p:pic>
      <p:sp>
        <p:nvSpPr>
          <p:cNvPr id="4" name="TextBox 3">
            <a:extLst>
              <a:ext uri="{FF2B5EF4-FFF2-40B4-BE49-F238E27FC236}">
                <a16:creationId xmlns:a16="http://schemas.microsoft.com/office/drawing/2014/main" id="{2C2C3D0A-BB91-4B06-90B8-3288A1F6EEDF}"/>
              </a:ext>
            </a:extLst>
          </p:cNvPr>
          <p:cNvSpPr txBox="1"/>
          <p:nvPr/>
        </p:nvSpPr>
        <p:spPr>
          <a:xfrm>
            <a:off x="324656" y="1091902"/>
            <a:ext cx="6266644" cy="523220"/>
          </a:xfrm>
          <a:prstGeom prst="rect">
            <a:avLst/>
          </a:prstGeom>
          <a:noFill/>
        </p:spPr>
        <p:txBody>
          <a:bodyPr wrap="square">
            <a:spAutoFit/>
          </a:bodyPr>
          <a:lstStyle/>
          <a:p>
            <a:r>
              <a:rPr lang="en-US" sz="2800" dirty="0">
                <a:latin typeface="+mj-lt"/>
              </a:rPr>
              <a:t>AVERAGE MARKET VOLATILITY</a:t>
            </a:r>
          </a:p>
        </p:txBody>
      </p:sp>
      <p:sp>
        <p:nvSpPr>
          <p:cNvPr id="5" name="TextBox 4">
            <a:extLst>
              <a:ext uri="{FF2B5EF4-FFF2-40B4-BE49-F238E27FC236}">
                <a16:creationId xmlns:a16="http://schemas.microsoft.com/office/drawing/2014/main" id="{E31ADF25-9FEB-4AD8-875E-10EE74A527F7}"/>
              </a:ext>
            </a:extLst>
          </p:cNvPr>
          <p:cNvSpPr txBox="1"/>
          <p:nvPr/>
        </p:nvSpPr>
        <p:spPr>
          <a:xfrm>
            <a:off x="1365592" y="2029690"/>
            <a:ext cx="3526609" cy="338554"/>
          </a:xfrm>
          <a:prstGeom prst="rect">
            <a:avLst/>
          </a:prstGeom>
          <a:noFill/>
        </p:spPr>
        <p:txBody>
          <a:bodyPr wrap="square">
            <a:spAutoFit/>
          </a:bodyPr>
          <a:lstStyle/>
          <a:p>
            <a:r>
              <a:rPr lang="en-US" sz="1600" dirty="0"/>
              <a:t>About every 2 months</a:t>
            </a:r>
          </a:p>
        </p:txBody>
      </p:sp>
      <p:sp>
        <p:nvSpPr>
          <p:cNvPr id="7" name="Oval 6">
            <a:extLst>
              <a:ext uri="{FF2B5EF4-FFF2-40B4-BE49-F238E27FC236}">
                <a16:creationId xmlns:a16="http://schemas.microsoft.com/office/drawing/2014/main" id="{4FE24ED1-CE6C-4E55-933D-418E61DC1FEA}"/>
              </a:ext>
            </a:extLst>
          </p:cNvPr>
          <p:cNvSpPr/>
          <p:nvPr/>
        </p:nvSpPr>
        <p:spPr>
          <a:xfrm>
            <a:off x="324656" y="1700366"/>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tial Circle 7">
            <a:extLst>
              <a:ext uri="{FF2B5EF4-FFF2-40B4-BE49-F238E27FC236}">
                <a16:creationId xmlns:a16="http://schemas.microsoft.com/office/drawing/2014/main" id="{3AB3A5A3-2156-41CE-BDFC-17AAA6B7C461}"/>
              </a:ext>
            </a:extLst>
          </p:cNvPr>
          <p:cNvSpPr/>
          <p:nvPr/>
        </p:nvSpPr>
        <p:spPr>
          <a:xfrm>
            <a:off x="324656" y="1700366"/>
            <a:ext cx="914400" cy="914400"/>
          </a:xfrm>
          <a:prstGeom prst="pie">
            <a:avLst>
              <a:gd name="adj1" fmla="val 18171343"/>
              <a:gd name="adj2" fmla="val 16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37F8C42-4698-4857-9E4F-2ED4910BD2FF}"/>
              </a:ext>
            </a:extLst>
          </p:cNvPr>
          <p:cNvSpPr/>
          <p:nvPr/>
        </p:nvSpPr>
        <p:spPr>
          <a:xfrm>
            <a:off x="451192" y="1826902"/>
            <a:ext cx="661328" cy="6613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AD27112-9A10-40B9-ADB6-002CCCF4A1C8}"/>
              </a:ext>
            </a:extLst>
          </p:cNvPr>
          <p:cNvSpPr txBox="1"/>
          <p:nvPr/>
        </p:nvSpPr>
        <p:spPr>
          <a:xfrm>
            <a:off x="472770" y="1970211"/>
            <a:ext cx="618173" cy="369332"/>
          </a:xfrm>
          <a:prstGeom prst="rect">
            <a:avLst/>
          </a:prstGeom>
          <a:noFill/>
        </p:spPr>
        <p:txBody>
          <a:bodyPr wrap="square">
            <a:spAutoFit/>
          </a:bodyPr>
          <a:lstStyle/>
          <a:p>
            <a:pPr algn="ctr"/>
            <a:r>
              <a:rPr lang="en-US" b="1" dirty="0">
                <a:solidFill>
                  <a:schemeClr val="bg1"/>
                </a:solidFill>
                <a:latin typeface="+mj-lt"/>
              </a:rPr>
              <a:t>5%</a:t>
            </a:r>
          </a:p>
        </p:txBody>
      </p:sp>
      <p:sp>
        <p:nvSpPr>
          <p:cNvPr id="13" name="TextBox 12">
            <a:extLst>
              <a:ext uri="{FF2B5EF4-FFF2-40B4-BE49-F238E27FC236}">
                <a16:creationId xmlns:a16="http://schemas.microsoft.com/office/drawing/2014/main" id="{15F816C3-1356-4CF8-AB5B-A7CB389E1720}"/>
              </a:ext>
            </a:extLst>
          </p:cNvPr>
          <p:cNvSpPr txBox="1"/>
          <p:nvPr/>
        </p:nvSpPr>
        <p:spPr>
          <a:xfrm>
            <a:off x="1365592" y="3105534"/>
            <a:ext cx="3526609" cy="338554"/>
          </a:xfrm>
          <a:prstGeom prst="rect">
            <a:avLst/>
          </a:prstGeom>
          <a:noFill/>
        </p:spPr>
        <p:txBody>
          <a:bodyPr wrap="square">
            <a:spAutoFit/>
          </a:bodyPr>
          <a:lstStyle/>
          <a:p>
            <a:r>
              <a:rPr lang="en-US" sz="1600" dirty="0"/>
              <a:t>About every 8 months</a:t>
            </a:r>
          </a:p>
        </p:txBody>
      </p:sp>
      <p:sp>
        <p:nvSpPr>
          <p:cNvPr id="14" name="Oval 13">
            <a:extLst>
              <a:ext uri="{FF2B5EF4-FFF2-40B4-BE49-F238E27FC236}">
                <a16:creationId xmlns:a16="http://schemas.microsoft.com/office/drawing/2014/main" id="{A1967D56-9D01-45C6-BD9E-2AF234974920}"/>
              </a:ext>
            </a:extLst>
          </p:cNvPr>
          <p:cNvSpPr/>
          <p:nvPr/>
        </p:nvSpPr>
        <p:spPr>
          <a:xfrm>
            <a:off x="324656" y="2776210"/>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tial Circle 14">
            <a:extLst>
              <a:ext uri="{FF2B5EF4-FFF2-40B4-BE49-F238E27FC236}">
                <a16:creationId xmlns:a16="http://schemas.microsoft.com/office/drawing/2014/main" id="{716BBBDB-DDD5-48D2-871B-6F4D15BED069}"/>
              </a:ext>
            </a:extLst>
          </p:cNvPr>
          <p:cNvSpPr/>
          <p:nvPr/>
        </p:nvSpPr>
        <p:spPr>
          <a:xfrm>
            <a:off x="324656" y="2776210"/>
            <a:ext cx="914400" cy="914400"/>
          </a:xfrm>
          <a:prstGeom prst="pie">
            <a:avLst>
              <a:gd name="adj1" fmla="val 19533851"/>
              <a:gd name="adj2" fmla="val 16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83CE054-8DD0-42B4-AA90-8E9E25D10397}"/>
              </a:ext>
            </a:extLst>
          </p:cNvPr>
          <p:cNvSpPr/>
          <p:nvPr/>
        </p:nvSpPr>
        <p:spPr>
          <a:xfrm>
            <a:off x="451192" y="2902746"/>
            <a:ext cx="661328" cy="6613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341E9DA-AE51-487C-8F10-036D86B42439}"/>
              </a:ext>
            </a:extLst>
          </p:cNvPr>
          <p:cNvSpPr txBox="1"/>
          <p:nvPr/>
        </p:nvSpPr>
        <p:spPr>
          <a:xfrm>
            <a:off x="430238" y="3046055"/>
            <a:ext cx="703238" cy="369332"/>
          </a:xfrm>
          <a:prstGeom prst="rect">
            <a:avLst/>
          </a:prstGeom>
          <a:noFill/>
        </p:spPr>
        <p:txBody>
          <a:bodyPr wrap="square">
            <a:spAutoFit/>
          </a:bodyPr>
          <a:lstStyle/>
          <a:p>
            <a:pPr algn="ctr"/>
            <a:r>
              <a:rPr lang="en-US" b="1" dirty="0">
                <a:solidFill>
                  <a:schemeClr val="bg1"/>
                </a:solidFill>
                <a:latin typeface="+mj-lt"/>
              </a:rPr>
              <a:t>10%</a:t>
            </a:r>
          </a:p>
        </p:txBody>
      </p:sp>
      <p:sp>
        <p:nvSpPr>
          <p:cNvPr id="19" name="TextBox 18">
            <a:extLst>
              <a:ext uri="{FF2B5EF4-FFF2-40B4-BE49-F238E27FC236}">
                <a16:creationId xmlns:a16="http://schemas.microsoft.com/office/drawing/2014/main" id="{D574E4E5-D8E4-4666-A4BB-46E8B7B47E7A}"/>
              </a:ext>
            </a:extLst>
          </p:cNvPr>
          <p:cNvSpPr txBox="1"/>
          <p:nvPr/>
        </p:nvSpPr>
        <p:spPr>
          <a:xfrm>
            <a:off x="1365592" y="4181378"/>
            <a:ext cx="3526609" cy="338554"/>
          </a:xfrm>
          <a:prstGeom prst="rect">
            <a:avLst/>
          </a:prstGeom>
          <a:noFill/>
        </p:spPr>
        <p:txBody>
          <a:bodyPr wrap="square">
            <a:spAutoFit/>
          </a:bodyPr>
          <a:lstStyle/>
          <a:p>
            <a:r>
              <a:rPr lang="en-US" sz="1600" dirty="0"/>
              <a:t>About every 30 months</a:t>
            </a:r>
          </a:p>
        </p:txBody>
      </p:sp>
      <p:sp>
        <p:nvSpPr>
          <p:cNvPr id="20" name="Oval 19">
            <a:extLst>
              <a:ext uri="{FF2B5EF4-FFF2-40B4-BE49-F238E27FC236}">
                <a16:creationId xmlns:a16="http://schemas.microsoft.com/office/drawing/2014/main" id="{864FE5FF-D650-4BBD-A0B5-9BF940CD02DD}"/>
              </a:ext>
            </a:extLst>
          </p:cNvPr>
          <p:cNvSpPr/>
          <p:nvPr/>
        </p:nvSpPr>
        <p:spPr>
          <a:xfrm>
            <a:off x="324656" y="385205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tial Circle 20">
            <a:extLst>
              <a:ext uri="{FF2B5EF4-FFF2-40B4-BE49-F238E27FC236}">
                <a16:creationId xmlns:a16="http://schemas.microsoft.com/office/drawing/2014/main" id="{E6C4FB95-0386-4D5E-8C33-7CF42EAE24E8}"/>
              </a:ext>
            </a:extLst>
          </p:cNvPr>
          <p:cNvSpPr/>
          <p:nvPr/>
        </p:nvSpPr>
        <p:spPr>
          <a:xfrm>
            <a:off x="324656" y="3852054"/>
            <a:ext cx="914400" cy="914400"/>
          </a:xfrm>
          <a:prstGeom prst="pie">
            <a:avLst>
              <a:gd name="adj1" fmla="val 20463656"/>
              <a:gd name="adj2" fmla="val 16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0AD499C-D266-44B1-AAB4-66FB4B7084CD}"/>
              </a:ext>
            </a:extLst>
          </p:cNvPr>
          <p:cNvSpPr/>
          <p:nvPr/>
        </p:nvSpPr>
        <p:spPr>
          <a:xfrm>
            <a:off x="451192" y="3978590"/>
            <a:ext cx="661328" cy="6613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FF1B759-E8BF-4F6C-9695-1EA1942A51AB}"/>
              </a:ext>
            </a:extLst>
          </p:cNvPr>
          <p:cNvSpPr txBox="1"/>
          <p:nvPr/>
        </p:nvSpPr>
        <p:spPr>
          <a:xfrm>
            <a:off x="396901" y="4121899"/>
            <a:ext cx="769912" cy="369332"/>
          </a:xfrm>
          <a:prstGeom prst="rect">
            <a:avLst/>
          </a:prstGeom>
          <a:noFill/>
        </p:spPr>
        <p:txBody>
          <a:bodyPr wrap="square">
            <a:spAutoFit/>
          </a:bodyPr>
          <a:lstStyle/>
          <a:p>
            <a:pPr algn="ctr"/>
            <a:r>
              <a:rPr lang="en-US" b="1" dirty="0">
                <a:solidFill>
                  <a:schemeClr val="bg1"/>
                </a:solidFill>
                <a:latin typeface="+mj-lt"/>
              </a:rPr>
              <a:t>20%</a:t>
            </a:r>
          </a:p>
        </p:txBody>
      </p:sp>
      <p:sp>
        <p:nvSpPr>
          <p:cNvPr id="24" name="Rectangle 23">
            <a:extLst>
              <a:ext uri="{FF2B5EF4-FFF2-40B4-BE49-F238E27FC236}">
                <a16:creationId xmlns:a16="http://schemas.microsoft.com/office/drawing/2014/main" id="{183DEA03-2E90-497A-9B11-38D65E8BDDFD}"/>
              </a:ext>
            </a:extLst>
          </p:cNvPr>
          <p:cNvSpPr/>
          <p:nvPr/>
        </p:nvSpPr>
        <p:spPr>
          <a:xfrm>
            <a:off x="0" y="4927898"/>
            <a:ext cx="588645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F45E787-1FE6-41AC-9C3B-DA1E5EB265C1}"/>
              </a:ext>
            </a:extLst>
          </p:cNvPr>
          <p:cNvSpPr txBox="1"/>
          <p:nvPr/>
        </p:nvSpPr>
        <p:spPr>
          <a:xfrm>
            <a:off x="324656" y="5154266"/>
            <a:ext cx="5384637" cy="461665"/>
          </a:xfrm>
          <a:prstGeom prst="rect">
            <a:avLst/>
          </a:prstGeom>
          <a:noFill/>
        </p:spPr>
        <p:txBody>
          <a:bodyPr wrap="square">
            <a:spAutoFit/>
          </a:bodyPr>
          <a:lstStyle/>
          <a:p>
            <a:r>
              <a:rPr lang="en-US" sz="2400" dirty="0">
                <a:solidFill>
                  <a:schemeClr val="bg1"/>
                </a:solidFill>
                <a:latin typeface="+mj-lt"/>
              </a:rPr>
              <a:t>Market corrections 1928 –2018</a:t>
            </a:r>
          </a:p>
        </p:txBody>
      </p:sp>
    </p:spTree>
    <p:extLst>
      <p:ext uri="{BB962C8B-B14F-4D97-AF65-F5344CB8AC3E}">
        <p14:creationId xmlns:p14="http://schemas.microsoft.com/office/powerpoint/2010/main" val="1597134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999966" y="2967163"/>
            <a:ext cx="16249" cy="1075765"/>
          </a:xfrm>
          <a:custGeom>
            <a:avLst/>
            <a:gdLst/>
            <a:ahLst/>
            <a:cxnLst/>
            <a:rect l="l" t="t" r="r" b="b"/>
            <a:pathLst>
              <a:path w="18415" h="1219200">
                <a:moveTo>
                  <a:pt x="18288" y="0"/>
                </a:moveTo>
                <a:lnTo>
                  <a:pt x="0" y="0"/>
                </a:lnTo>
                <a:lnTo>
                  <a:pt x="0" y="1219200"/>
                </a:lnTo>
                <a:lnTo>
                  <a:pt x="18288" y="1219200"/>
                </a:lnTo>
                <a:lnTo>
                  <a:pt x="18288" y="0"/>
                </a:lnTo>
                <a:close/>
              </a:path>
            </a:pathLst>
          </a:custGeom>
          <a:solidFill>
            <a:srgbClr val="ECECEC"/>
          </a:solidFill>
        </p:spPr>
        <p:txBody>
          <a:bodyPr wrap="square" lIns="0" tIns="0" rIns="0" bIns="0" rtlCol="0"/>
          <a:lstStyle/>
          <a:p>
            <a:endParaRPr/>
          </a:p>
        </p:txBody>
      </p:sp>
      <p:sp>
        <p:nvSpPr>
          <p:cNvPr id="3" name="object 3"/>
          <p:cNvSpPr/>
          <p:nvPr/>
        </p:nvSpPr>
        <p:spPr>
          <a:xfrm>
            <a:off x="8784356" y="2967163"/>
            <a:ext cx="156322" cy="1075765"/>
          </a:xfrm>
          <a:custGeom>
            <a:avLst/>
            <a:gdLst/>
            <a:ahLst/>
            <a:cxnLst/>
            <a:rect l="l" t="t" r="r" b="b"/>
            <a:pathLst>
              <a:path w="177165" h="1219200">
                <a:moveTo>
                  <a:pt x="176784" y="0"/>
                </a:moveTo>
                <a:lnTo>
                  <a:pt x="0" y="0"/>
                </a:lnTo>
                <a:lnTo>
                  <a:pt x="0" y="1219200"/>
                </a:lnTo>
                <a:lnTo>
                  <a:pt x="176784" y="1219200"/>
                </a:lnTo>
                <a:lnTo>
                  <a:pt x="176784" y="0"/>
                </a:lnTo>
                <a:close/>
              </a:path>
            </a:pathLst>
          </a:custGeom>
          <a:solidFill>
            <a:srgbClr val="ECECEC"/>
          </a:solidFill>
        </p:spPr>
        <p:txBody>
          <a:bodyPr wrap="square" lIns="0" tIns="0" rIns="0" bIns="0" rtlCol="0"/>
          <a:lstStyle/>
          <a:p>
            <a:endParaRPr/>
          </a:p>
        </p:txBody>
      </p:sp>
      <p:sp>
        <p:nvSpPr>
          <p:cNvPr id="4" name="object 4"/>
          <p:cNvSpPr/>
          <p:nvPr/>
        </p:nvSpPr>
        <p:spPr>
          <a:xfrm>
            <a:off x="8110659" y="2967163"/>
            <a:ext cx="73959" cy="1075765"/>
          </a:xfrm>
          <a:custGeom>
            <a:avLst/>
            <a:gdLst/>
            <a:ahLst/>
            <a:cxnLst/>
            <a:rect l="l" t="t" r="r" b="b"/>
            <a:pathLst>
              <a:path w="83820" h="1219200">
                <a:moveTo>
                  <a:pt x="83820" y="0"/>
                </a:moveTo>
                <a:lnTo>
                  <a:pt x="0" y="0"/>
                </a:lnTo>
                <a:lnTo>
                  <a:pt x="0" y="1219200"/>
                </a:lnTo>
                <a:lnTo>
                  <a:pt x="83820" y="1219200"/>
                </a:lnTo>
                <a:lnTo>
                  <a:pt x="83820" y="0"/>
                </a:lnTo>
                <a:close/>
              </a:path>
            </a:pathLst>
          </a:custGeom>
          <a:solidFill>
            <a:srgbClr val="ECECEC"/>
          </a:solidFill>
        </p:spPr>
        <p:txBody>
          <a:bodyPr wrap="square" lIns="0" tIns="0" rIns="0" bIns="0" rtlCol="0"/>
          <a:lstStyle/>
          <a:p>
            <a:endParaRPr/>
          </a:p>
        </p:txBody>
      </p:sp>
      <p:sp>
        <p:nvSpPr>
          <p:cNvPr id="5" name="object 5"/>
          <p:cNvSpPr/>
          <p:nvPr/>
        </p:nvSpPr>
        <p:spPr>
          <a:xfrm>
            <a:off x="7048344" y="2967163"/>
            <a:ext cx="72838" cy="1075765"/>
          </a:xfrm>
          <a:custGeom>
            <a:avLst/>
            <a:gdLst/>
            <a:ahLst/>
            <a:cxnLst/>
            <a:rect l="l" t="t" r="r" b="b"/>
            <a:pathLst>
              <a:path w="82550" h="1219200">
                <a:moveTo>
                  <a:pt x="82296" y="0"/>
                </a:moveTo>
                <a:lnTo>
                  <a:pt x="0" y="0"/>
                </a:lnTo>
                <a:lnTo>
                  <a:pt x="0" y="1219200"/>
                </a:lnTo>
                <a:lnTo>
                  <a:pt x="82296" y="1219200"/>
                </a:lnTo>
                <a:lnTo>
                  <a:pt x="82296" y="0"/>
                </a:lnTo>
                <a:close/>
              </a:path>
            </a:pathLst>
          </a:custGeom>
          <a:solidFill>
            <a:srgbClr val="ECECEC"/>
          </a:solidFill>
        </p:spPr>
        <p:txBody>
          <a:bodyPr wrap="square" lIns="0" tIns="0" rIns="0" bIns="0" rtlCol="0"/>
          <a:lstStyle/>
          <a:p>
            <a:endParaRPr/>
          </a:p>
        </p:txBody>
      </p:sp>
      <p:sp>
        <p:nvSpPr>
          <p:cNvPr id="6" name="object 6"/>
          <p:cNvSpPr/>
          <p:nvPr/>
        </p:nvSpPr>
        <p:spPr>
          <a:xfrm>
            <a:off x="6150077" y="2967163"/>
            <a:ext cx="141194" cy="1075765"/>
          </a:xfrm>
          <a:custGeom>
            <a:avLst/>
            <a:gdLst/>
            <a:ahLst/>
            <a:cxnLst/>
            <a:rect l="l" t="t" r="r" b="b"/>
            <a:pathLst>
              <a:path w="160020" h="1219200">
                <a:moveTo>
                  <a:pt x="160020" y="0"/>
                </a:moveTo>
                <a:lnTo>
                  <a:pt x="0" y="0"/>
                </a:lnTo>
                <a:lnTo>
                  <a:pt x="0" y="1219200"/>
                </a:lnTo>
                <a:lnTo>
                  <a:pt x="160020" y="1219200"/>
                </a:lnTo>
                <a:lnTo>
                  <a:pt x="160020" y="0"/>
                </a:lnTo>
                <a:close/>
              </a:path>
            </a:pathLst>
          </a:custGeom>
          <a:solidFill>
            <a:srgbClr val="ECECEC"/>
          </a:solidFill>
        </p:spPr>
        <p:txBody>
          <a:bodyPr wrap="square" lIns="0" tIns="0" rIns="0" bIns="0" rtlCol="0"/>
          <a:lstStyle/>
          <a:p>
            <a:endParaRPr/>
          </a:p>
        </p:txBody>
      </p:sp>
      <p:sp>
        <p:nvSpPr>
          <p:cNvPr id="7" name="object 7"/>
          <p:cNvSpPr/>
          <p:nvPr/>
        </p:nvSpPr>
        <p:spPr>
          <a:xfrm>
            <a:off x="6002156" y="2967163"/>
            <a:ext cx="56590" cy="1075765"/>
          </a:xfrm>
          <a:custGeom>
            <a:avLst/>
            <a:gdLst/>
            <a:ahLst/>
            <a:cxnLst/>
            <a:rect l="l" t="t" r="r" b="b"/>
            <a:pathLst>
              <a:path w="64135" h="1219200">
                <a:moveTo>
                  <a:pt x="64008" y="0"/>
                </a:moveTo>
                <a:lnTo>
                  <a:pt x="0" y="0"/>
                </a:lnTo>
                <a:lnTo>
                  <a:pt x="0" y="1219200"/>
                </a:lnTo>
                <a:lnTo>
                  <a:pt x="64008" y="1219200"/>
                </a:lnTo>
                <a:lnTo>
                  <a:pt x="64008" y="0"/>
                </a:lnTo>
                <a:close/>
              </a:path>
            </a:pathLst>
          </a:custGeom>
          <a:solidFill>
            <a:srgbClr val="ECECEC"/>
          </a:solidFill>
        </p:spPr>
        <p:txBody>
          <a:bodyPr wrap="square" lIns="0" tIns="0" rIns="0" bIns="0" rtlCol="0"/>
          <a:lstStyle/>
          <a:p>
            <a:endParaRPr/>
          </a:p>
        </p:txBody>
      </p:sp>
      <p:sp>
        <p:nvSpPr>
          <p:cNvPr id="8" name="object 8"/>
          <p:cNvSpPr/>
          <p:nvPr/>
        </p:nvSpPr>
        <p:spPr>
          <a:xfrm>
            <a:off x="5387628" y="2967163"/>
            <a:ext cx="140074" cy="1075765"/>
          </a:xfrm>
          <a:custGeom>
            <a:avLst/>
            <a:gdLst/>
            <a:ahLst/>
            <a:cxnLst/>
            <a:rect l="l" t="t" r="r" b="b"/>
            <a:pathLst>
              <a:path w="158750" h="1219200">
                <a:moveTo>
                  <a:pt x="158496" y="0"/>
                </a:moveTo>
                <a:lnTo>
                  <a:pt x="0" y="0"/>
                </a:lnTo>
                <a:lnTo>
                  <a:pt x="0" y="1219200"/>
                </a:lnTo>
                <a:lnTo>
                  <a:pt x="158496" y="1219200"/>
                </a:lnTo>
                <a:lnTo>
                  <a:pt x="158496" y="0"/>
                </a:lnTo>
                <a:close/>
              </a:path>
            </a:pathLst>
          </a:custGeom>
          <a:solidFill>
            <a:srgbClr val="ECECEC"/>
          </a:solidFill>
        </p:spPr>
        <p:txBody>
          <a:bodyPr wrap="square" lIns="0" tIns="0" rIns="0" bIns="0" rtlCol="0"/>
          <a:lstStyle/>
          <a:p>
            <a:endParaRPr/>
          </a:p>
        </p:txBody>
      </p:sp>
      <p:sp>
        <p:nvSpPr>
          <p:cNvPr id="9" name="object 9"/>
          <p:cNvSpPr/>
          <p:nvPr/>
        </p:nvSpPr>
        <p:spPr>
          <a:xfrm>
            <a:off x="4996319" y="2967163"/>
            <a:ext cx="99732" cy="1075765"/>
          </a:xfrm>
          <a:custGeom>
            <a:avLst/>
            <a:gdLst/>
            <a:ahLst/>
            <a:cxnLst/>
            <a:rect l="l" t="t" r="r" b="b"/>
            <a:pathLst>
              <a:path w="113029" h="1219200">
                <a:moveTo>
                  <a:pt x="112776" y="0"/>
                </a:moveTo>
                <a:lnTo>
                  <a:pt x="0" y="0"/>
                </a:lnTo>
                <a:lnTo>
                  <a:pt x="0" y="1219200"/>
                </a:lnTo>
                <a:lnTo>
                  <a:pt x="112776" y="1219200"/>
                </a:lnTo>
                <a:lnTo>
                  <a:pt x="112776" y="0"/>
                </a:lnTo>
                <a:close/>
              </a:path>
            </a:pathLst>
          </a:custGeom>
          <a:solidFill>
            <a:srgbClr val="ECECEC"/>
          </a:solidFill>
        </p:spPr>
        <p:txBody>
          <a:bodyPr wrap="square" lIns="0" tIns="0" rIns="0" bIns="0" rtlCol="0"/>
          <a:lstStyle/>
          <a:p>
            <a:endParaRPr/>
          </a:p>
        </p:txBody>
      </p:sp>
      <p:sp>
        <p:nvSpPr>
          <p:cNvPr id="10" name="object 10"/>
          <p:cNvSpPr/>
          <p:nvPr/>
        </p:nvSpPr>
        <p:spPr>
          <a:xfrm>
            <a:off x="4033507" y="2967163"/>
            <a:ext cx="90207" cy="1075765"/>
          </a:xfrm>
          <a:custGeom>
            <a:avLst/>
            <a:gdLst/>
            <a:ahLst/>
            <a:cxnLst/>
            <a:rect l="l" t="t" r="r" b="b"/>
            <a:pathLst>
              <a:path w="102235" h="1219200">
                <a:moveTo>
                  <a:pt x="102120" y="0"/>
                </a:moveTo>
                <a:lnTo>
                  <a:pt x="0" y="0"/>
                </a:lnTo>
                <a:lnTo>
                  <a:pt x="0" y="1219200"/>
                </a:lnTo>
                <a:lnTo>
                  <a:pt x="102120" y="1219200"/>
                </a:lnTo>
                <a:lnTo>
                  <a:pt x="102120" y="0"/>
                </a:lnTo>
                <a:close/>
              </a:path>
            </a:pathLst>
          </a:custGeom>
          <a:solidFill>
            <a:srgbClr val="ECECEC"/>
          </a:solidFill>
        </p:spPr>
        <p:txBody>
          <a:bodyPr wrap="square" lIns="0" tIns="0" rIns="0" bIns="0" rtlCol="0"/>
          <a:lstStyle/>
          <a:p>
            <a:endParaRPr/>
          </a:p>
        </p:txBody>
      </p:sp>
      <p:sp>
        <p:nvSpPr>
          <p:cNvPr id="11" name="object 11"/>
          <p:cNvSpPr/>
          <p:nvPr/>
        </p:nvSpPr>
        <p:spPr>
          <a:xfrm>
            <a:off x="3767255" y="2967163"/>
            <a:ext cx="74519" cy="1075765"/>
          </a:xfrm>
          <a:custGeom>
            <a:avLst/>
            <a:gdLst/>
            <a:ahLst/>
            <a:cxnLst/>
            <a:rect l="l" t="t" r="r" b="b"/>
            <a:pathLst>
              <a:path w="84455" h="1219200">
                <a:moveTo>
                  <a:pt x="83832" y="0"/>
                </a:moveTo>
                <a:lnTo>
                  <a:pt x="0" y="0"/>
                </a:lnTo>
                <a:lnTo>
                  <a:pt x="0" y="1219200"/>
                </a:lnTo>
                <a:lnTo>
                  <a:pt x="83832" y="1219200"/>
                </a:lnTo>
                <a:lnTo>
                  <a:pt x="83832" y="0"/>
                </a:lnTo>
                <a:close/>
              </a:path>
            </a:pathLst>
          </a:custGeom>
          <a:solidFill>
            <a:srgbClr val="ECECEC"/>
          </a:solidFill>
        </p:spPr>
        <p:txBody>
          <a:bodyPr wrap="square" lIns="0" tIns="0" rIns="0" bIns="0" rtlCol="0"/>
          <a:lstStyle/>
          <a:p>
            <a:endParaRPr/>
          </a:p>
        </p:txBody>
      </p:sp>
      <p:sp>
        <p:nvSpPr>
          <p:cNvPr id="12" name="object 12"/>
          <p:cNvSpPr/>
          <p:nvPr/>
        </p:nvSpPr>
        <p:spPr>
          <a:xfrm>
            <a:off x="3359809" y="2967163"/>
            <a:ext cx="91887" cy="1075765"/>
          </a:xfrm>
          <a:custGeom>
            <a:avLst/>
            <a:gdLst/>
            <a:ahLst/>
            <a:cxnLst/>
            <a:rect l="l" t="t" r="r" b="b"/>
            <a:pathLst>
              <a:path w="104139" h="1219200">
                <a:moveTo>
                  <a:pt x="103632" y="0"/>
                </a:moveTo>
                <a:lnTo>
                  <a:pt x="0" y="0"/>
                </a:lnTo>
                <a:lnTo>
                  <a:pt x="0" y="1219200"/>
                </a:lnTo>
                <a:lnTo>
                  <a:pt x="103632" y="1219200"/>
                </a:lnTo>
                <a:lnTo>
                  <a:pt x="103632" y="0"/>
                </a:lnTo>
                <a:close/>
              </a:path>
            </a:pathLst>
          </a:custGeom>
          <a:solidFill>
            <a:srgbClr val="ECECEC"/>
          </a:solidFill>
        </p:spPr>
        <p:txBody>
          <a:bodyPr wrap="square" lIns="0" tIns="0" rIns="0" bIns="0" rtlCol="0"/>
          <a:lstStyle/>
          <a:p>
            <a:endParaRPr/>
          </a:p>
        </p:txBody>
      </p:sp>
      <p:sp>
        <p:nvSpPr>
          <p:cNvPr id="13" name="object 13"/>
          <p:cNvSpPr/>
          <p:nvPr/>
        </p:nvSpPr>
        <p:spPr>
          <a:xfrm>
            <a:off x="2895885" y="2967163"/>
            <a:ext cx="99732" cy="1075765"/>
          </a:xfrm>
          <a:custGeom>
            <a:avLst/>
            <a:gdLst/>
            <a:ahLst/>
            <a:cxnLst/>
            <a:rect l="l" t="t" r="r" b="b"/>
            <a:pathLst>
              <a:path w="113030" h="1219200">
                <a:moveTo>
                  <a:pt x="112776" y="0"/>
                </a:moveTo>
                <a:lnTo>
                  <a:pt x="0" y="0"/>
                </a:lnTo>
                <a:lnTo>
                  <a:pt x="0" y="1219200"/>
                </a:lnTo>
                <a:lnTo>
                  <a:pt x="112776" y="1219200"/>
                </a:lnTo>
                <a:lnTo>
                  <a:pt x="112776" y="0"/>
                </a:lnTo>
                <a:close/>
              </a:path>
            </a:pathLst>
          </a:custGeom>
          <a:solidFill>
            <a:srgbClr val="ECECEC"/>
          </a:solidFill>
        </p:spPr>
        <p:txBody>
          <a:bodyPr wrap="square" lIns="0" tIns="0" rIns="0" bIns="0" rtlCol="0"/>
          <a:lstStyle/>
          <a:p>
            <a:endParaRPr/>
          </a:p>
        </p:txBody>
      </p:sp>
      <p:sp>
        <p:nvSpPr>
          <p:cNvPr id="14" name="object 14"/>
          <p:cNvSpPr/>
          <p:nvPr/>
        </p:nvSpPr>
        <p:spPr>
          <a:xfrm>
            <a:off x="2522064" y="2967163"/>
            <a:ext cx="73959" cy="1075765"/>
          </a:xfrm>
          <a:custGeom>
            <a:avLst/>
            <a:gdLst/>
            <a:ahLst/>
            <a:cxnLst/>
            <a:rect l="l" t="t" r="r" b="b"/>
            <a:pathLst>
              <a:path w="83819" h="1219200">
                <a:moveTo>
                  <a:pt x="83820" y="0"/>
                </a:moveTo>
                <a:lnTo>
                  <a:pt x="0" y="0"/>
                </a:lnTo>
                <a:lnTo>
                  <a:pt x="0" y="1219200"/>
                </a:lnTo>
                <a:lnTo>
                  <a:pt x="83820" y="1219200"/>
                </a:lnTo>
                <a:lnTo>
                  <a:pt x="83820" y="0"/>
                </a:lnTo>
                <a:close/>
              </a:path>
            </a:pathLst>
          </a:custGeom>
          <a:solidFill>
            <a:srgbClr val="ECECEC"/>
          </a:solidFill>
        </p:spPr>
        <p:txBody>
          <a:bodyPr wrap="square" lIns="0" tIns="0" rIns="0" bIns="0" rtlCol="0"/>
          <a:lstStyle/>
          <a:p>
            <a:endParaRPr/>
          </a:p>
        </p:txBody>
      </p:sp>
      <p:sp>
        <p:nvSpPr>
          <p:cNvPr id="15" name="object 15"/>
          <p:cNvSpPr/>
          <p:nvPr/>
        </p:nvSpPr>
        <p:spPr>
          <a:xfrm>
            <a:off x="9999972" y="4042933"/>
            <a:ext cx="16249" cy="1074644"/>
          </a:xfrm>
          <a:custGeom>
            <a:avLst/>
            <a:gdLst/>
            <a:ahLst/>
            <a:cxnLst/>
            <a:rect l="l" t="t" r="r" b="b"/>
            <a:pathLst>
              <a:path w="18415" h="1217929">
                <a:moveTo>
                  <a:pt x="18288" y="0"/>
                </a:moveTo>
                <a:lnTo>
                  <a:pt x="0" y="0"/>
                </a:lnTo>
                <a:lnTo>
                  <a:pt x="0" y="1217676"/>
                </a:lnTo>
                <a:lnTo>
                  <a:pt x="18288" y="1217676"/>
                </a:lnTo>
                <a:lnTo>
                  <a:pt x="18288" y="0"/>
                </a:lnTo>
                <a:close/>
              </a:path>
            </a:pathLst>
          </a:custGeom>
          <a:solidFill>
            <a:srgbClr val="ECECEC"/>
          </a:solidFill>
        </p:spPr>
        <p:txBody>
          <a:bodyPr wrap="square" lIns="0" tIns="0" rIns="0" bIns="0" rtlCol="0"/>
          <a:lstStyle/>
          <a:p>
            <a:endParaRPr/>
          </a:p>
        </p:txBody>
      </p:sp>
      <p:sp>
        <p:nvSpPr>
          <p:cNvPr id="16" name="object 16"/>
          <p:cNvSpPr/>
          <p:nvPr/>
        </p:nvSpPr>
        <p:spPr>
          <a:xfrm>
            <a:off x="8784357" y="4042933"/>
            <a:ext cx="156322" cy="1074644"/>
          </a:xfrm>
          <a:custGeom>
            <a:avLst/>
            <a:gdLst/>
            <a:ahLst/>
            <a:cxnLst/>
            <a:rect l="l" t="t" r="r" b="b"/>
            <a:pathLst>
              <a:path w="177165" h="1217929">
                <a:moveTo>
                  <a:pt x="176784" y="0"/>
                </a:moveTo>
                <a:lnTo>
                  <a:pt x="0" y="0"/>
                </a:lnTo>
                <a:lnTo>
                  <a:pt x="0" y="1217676"/>
                </a:lnTo>
                <a:lnTo>
                  <a:pt x="176784" y="1217676"/>
                </a:lnTo>
                <a:lnTo>
                  <a:pt x="176784" y="0"/>
                </a:lnTo>
                <a:close/>
              </a:path>
            </a:pathLst>
          </a:custGeom>
          <a:solidFill>
            <a:srgbClr val="ECECEC"/>
          </a:solidFill>
        </p:spPr>
        <p:txBody>
          <a:bodyPr wrap="square" lIns="0" tIns="0" rIns="0" bIns="0" rtlCol="0"/>
          <a:lstStyle/>
          <a:p>
            <a:endParaRPr/>
          </a:p>
        </p:txBody>
      </p:sp>
      <p:sp>
        <p:nvSpPr>
          <p:cNvPr id="17" name="object 17"/>
          <p:cNvSpPr/>
          <p:nvPr/>
        </p:nvSpPr>
        <p:spPr>
          <a:xfrm>
            <a:off x="8110659" y="4042933"/>
            <a:ext cx="73959" cy="1074644"/>
          </a:xfrm>
          <a:custGeom>
            <a:avLst/>
            <a:gdLst/>
            <a:ahLst/>
            <a:cxnLst/>
            <a:rect l="l" t="t" r="r" b="b"/>
            <a:pathLst>
              <a:path w="83820" h="1217929">
                <a:moveTo>
                  <a:pt x="83820" y="0"/>
                </a:moveTo>
                <a:lnTo>
                  <a:pt x="0" y="0"/>
                </a:lnTo>
                <a:lnTo>
                  <a:pt x="0" y="1217676"/>
                </a:lnTo>
                <a:lnTo>
                  <a:pt x="83820" y="1217676"/>
                </a:lnTo>
                <a:lnTo>
                  <a:pt x="83820" y="0"/>
                </a:lnTo>
                <a:close/>
              </a:path>
            </a:pathLst>
          </a:custGeom>
          <a:solidFill>
            <a:srgbClr val="ECECEC"/>
          </a:solidFill>
        </p:spPr>
        <p:txBody>
          <a:bodyPr wrap="square" lIns="0" tIns="0" rIns="0" bIns="0" rtlCol="0"/>
          <a:lstStyle/>
          <a:p>
            <a:endParaRPr/>
          </a:p>
        </p:txBody>
      </p:sp>
      <p:sp>
        <p:nvSpPr>
          <p:cNvPr id="18" name="object 18"/>
          <p:cNvSpPr/>
          <p:nvPr/>
        </p:nvSpPr>
        <p:spPr>
          <a:xfrm>
            <a:off x="7048341" y="4042933"/>
            <a:ext cx="72838" cy="1074644"/>
          </a:xfrm>
          <a:custGeom>
            <a:avLst/>
            <a:gdLst/>
            <a:ahLst/>
            <a:cxnLst/>
            <a:rect l="l" t="t" r="r" b="b"/>
            <a:pathLst>
              <a:path w="82550" h="1217929">
                <a:moveTo>
                  <a:pt x="82296" y="0"/>
                </a:moveTo>
                <a:lnTo>
                  <a:pt x="0" y="0"/>
                </a:lnTo>
                <a:lnTo>
                  <a:pt x="0" y="1217676"/>
                </a:lnTo>
                <a:lnTo>
                  <a:pt x="82296" y="1217676"/>
                </a:lnTo>
                <a:lnTo>
                  <a:pt x="82296" y="0"/>
                </a:lnTo>
                <a:close/>
              </a:path>
            </a:pathLst>
          </a:custGeom>
          <a:solidFill>
            <a:srgbClr val="ECECEC"/>
          </a:solidFill>
        </p:spPr>
        <p:txBody>
          <a:bodyPr wrap="square" lIns="0" tIns="0" rIns="0" bIns="0" rtlCol="0"/>
          <a:lstStyle/>
          <a:p>
            <a:endParaRPr/>
          </a:p>
        </p:txBody>
      </p:sp>
      <p:sp>
        <p:nvSpPr>
          <p:cNvPr id="19" name="object 19"/>
          <p:cNvSpPr/>
          <p:nvPr/>
        </p:nvSpPr>
        <p:spPr>
          <a:xfrm>
            <a:off x="6150078" y="4042933"/>
            <a:ext cx="141194" cy="1074644"/>
          </a:xfrm>
          <a:custGeom>
            <a:avLst/>
            <a:gdLst/>
            <a:ahLst/>
            <a:cxnLst/>
            <a:rect l="l" t="t" r="r" b="b"/>
            <a:pathLst>
              <a:path w="160020" h="1217929">
                <a:moveTo>
                  <a:pt x="160020" y="0"/>
                </a:moveTo>
                <a:lnTo>
                  <a:pt x="0" y="0"/>
                </a:lnTo>
                <a:lnTo>
                  <a:pt x="0" y="1217676"/>
                </a:lnTo>
                <a:lnTo>
                  <a:pt x="160020" y="1217676"/>
                </a:lnTo>
                <a:lnTo>
                  <a:pt x="160020" y="0"/>
                </a:lnTo>
                <a:close/>
              </a:path>
            </a:pathLst>
          </a:custGeom>
          <a:solidFill>
            <a:srgbClr val="ECECEC"/>
          </a:solidFill>
        </p:spPr>
        <p:txBody>
          <a:bodyPr wrap="square" lIns="0" tIns="0" rIns="0" bIns="0" rtlCol="0"/>
          <a:lstStyle/>
          <a:p>
            <a:endParaRPr/>
          </a:p>
        </p:txBody>
      </p:sp>
      <p:sp>
        <p:nvSpPr>
          <p:cNvPr id="20" name="object 20"/>
          <p:cNvSpPr/>
          <p:nvPr/>
        </p:nvSpPr>
        <p:spPr>
          <a:xfrm>
            <a:off x="6002160" y="4042933"/>
            <a:ext cx="56590" cy="1074644"/>
          </a:xfrm>
          <a:custGeom>
            <a:avLst/>
            <a:gdLst/>
            <a:ahLst/>
            <a:cxnLst/>
            <a:rect l="l" t="t" r="r" b="b"/>
            <a:pathLst>
              <a:path w="64135" h="1217929">
                <a:moveTo>
                  <a:pt x="64008" y="0"/>
                </a:moveTo>
                <a:lnTo>
                  <a:pt x="0" y="0"/>
                </a:lnTo>
                <a:lnTo>
                  <a:pt x="0" y="1217676"/>
                </a:lnTo>
                <a:lnTo>
                  <a:pt x="64008" y="1217676"/>
                </a:lnTo>
                <a:lnTo>
                  <a:pt x="64008" y="0"/>
                </a:lnTo>
                <a:close/>
              </a:path>
            </a:pathLst>
          </a:custGeom>
          <a:solidFill>
            <a:srgbClr val="ECECEC"/>
          </a:solidFill>
        </p:spPr>
        <p:txBody>
          <a:bodyPr wrap="square" lIns="0" tIns="0" rIns="0" bIns="0" rtlCol="0"/>
          <a:lstStyle/>
          <a:p>
            <a:endParaRPr/>
          </a:p>
        </p:txBody>
      </p:sp>
      <p:sp>
        <p:nvSpPr>
          <p:cNvPr id="21" name="object 21"/>
          <p:cNvSpPr/>
          <p:nvPr/>
        </p:nvSpPr>
        <p:spPr>
          <a:xfrm>
            <a:off x="5387629" y="4042933"/>
            <a:ext cx="140074" cy="1074644"/>
          </a:xfrm>
          <a:custGeom>
            <a:avLst/>
            <a:gdLst/>
            <a:ahLst/>
            <a:cxnLst/>
            <a:rect l="l" t="t" r="r" b="b"/>
            <a:pathLst>
              <a:path w="158750" h="1217929">
                <a:moveTo>
                  <a:pt x="158496" y="0"/>
                </a:moveTo>
                <a:lnTo>
                  <a:pt x="0" y="0"/>
                </a:lnTo>
                <a:lnTo>
                  <a:pt x="0" y="1217676"/>
                </a:lnTo>
                <a:lnTo>
                  <a:pt x="158496" y="1217676"/>
                </a:lnTo>
                <a:lnTo>
                  <a:pt x="158496" y="0"/>
                </a:lnTo>
                <a:close/>
              </a:path>
            </a:pathLst>
          </a:custGeom>
          <a:solidFill>
            <a:srgbClr val="ECECEC"/>
          </a:solidFill>
        </p:spPr>
        <p:txBody>
          <a:bodyPr wrap="square" lIns="0" tIns="0" rIns="0" bIns="0" rtlCol="0"/>
          <a:lstStyle/>
          <a:p>
            <a:endParaRPr/>
          </a:p>
        </p:txBody>
      </p:sp>
      <p:sp>
        <p:nvSpPr>
          <p:cNvPr id="22" name="object 22"/>
          <p:cNvSpPr/>
          <p:nvPr/>
        </p:nvSpPr>
        <p:spPr>
          <a:xfrm>
            <a:off x="4996321" y="4042933"/>
            <a:ext cx="99732" cy="1074644"/>
          </a:xfrm>
          <a:custGeom>
            <a:avLst/>
            <a:gdLst/>
            <a:ahLst/>
            <a:cxnLst/>
            <a:rect l="l" t="t" r="r" b="b"/>
            <a:pathLst>
              <a:path w="113029" h="1217929">
                <a:moveTo>
                  <a:pt x="112776" y="0"/>
                </a:moveTo>
                <a:lnTo>
                  <a:pt x="0" y="0"/>
                </a:lnTo>
                <a:lnTo>
                  <a:pt x="0" y="1217676"/>
                </a:lnTo>
                <a:lnTo>
                  <a:pt x="112776" y="1217676"/>
                </a:lnTo>
                <a:lnTo>
                  <a:pt x="112776" y="0"/>
                </a:lnTo>
                <a:close/>
              </a:path>
            </a:pathLst>
          </a:custGeom>
          <a:solidFill>
            <a:srgbClr val="ECECEC"/>
          </a:solidFill>
        </p:spPr>
        <p:txBody>
          <a:bodyPr wrap="square" lIns="0" tIns="0" rIns="0" bIns="0" rtlCol="0"/>
          <a:lstStyle/>
          <a:p>
            <a:endParaRPr/>
          </a:p>
        </p:txBody>
      </p:sp>
      <p:sp>
        <p:nvSpPr>
          <p:cNvPr id="23" name="object 23"/>
          <p:cNvSpPr/>
          <p:nvPr/>
        </p:nvSpPr>
        <p:spPr>
          <a:xfrm>
            <a:off x="4033510" y="4042933"/>
            <a:ext cx="90207" cy="1074644"/>
          </a:xfrm>
          <a:custGeom>
            <a:avLst/>
            <a:gdLst/>
            <a:ahLst/>
            <a:cxnLst/>
            <a:rect l="l" t="t" r="r" b="b"/>
            <a:pathLst>
              <a:path w="102235" h="1217929">
                <a:moveTo>
                  <a:pt x="102107" y="0"/>
                </a:moveTo>
                <a:lnTo>
                  <a:pt x="0" y="0"/>
                </a:lnTo>
                <a:lnTo>
                  <a:pt x="0" y="1217676"/>
                </a:lnTo>
                <a:lnTo>
                  <a:pt x="102107" y="1217676"/>
                </a:lnTo>
                <a:lnTo>
                  <a:pt x="102107" y="0"/>
                </a:lnTo>
                <a:close/>
              </a:path>
            </a:pathLst>
          </a:custGeom>
          <a:solidFill>
            <a:srgbClr val="ECECEC"/>
          </a:solidFill>
        </p:spPr>
        <p:txBody>
          <a:bodyPr wrap="square" lIns="0" tIns="0" rIns="0" bIns="0" rtlCol="0"/>
          <a:lstStyle/>
          <a:p>
            <a:endParaRPr/>
          </a:p>
        </p:txBody>
      </p:sp>
      <p:sp>
        <p:nvSpPr>
          <p:cNvPr id="24" name="object 24"/>
          <p:cNvSpPr/>
          <p:nvPr/>
        </p:nvSpPr>
        <p:spPr>
          <a:xfrm>
            <a:off x="3767259" y="4042933"/>
            <a:ext cx="73959" cy="1074644"/>
          </a:xfrm>
          <a:custGeom>
            <a:avLst/>
            <a:gdLst/>
            <a:ahLst/>
            <a:cxnLst/>
            <a:rect l="l" t="t" r="r" b="b"/>
            <a:pathLst>
              <a:path w="83819" h="1217929">
                <a:moveTo>
                  <a:pt x="83820" y="0"/>
                </a:moveTo>
                <a:lnTo>
                  <a:pt x="0" y="0"/>
                </a:lnTo>
                <a:lnTo>
                  <a:pt x="0" y="1217676"/>
                </a:lnTo>
                <a:lnTo>
                  <a:pt x="83820" y="1217676"/>
                </a:lnTo>
                <a:lnTo>
                  <a:pt x="83820" y="0"/>
                </a:lnTo>
                <a:close/>
              </a:path>
            </a:pathLst>
          </a:custGeom>
          <a:solidFill>
            <a:srgbClr val="ECECEC"/>
          </a:solidFill>
        </p:spPr>
        <p:txBody>
          <a:bodyPr wrap="square" lIns="0" tIns="0" rIns="0" bIns="0" rtlCol="0"/>
          <a:lstStyle/>
          <a:p>
            <a:endParaRPr/>
          </a:p>
        </p:txBody>
      </p:sp>
      <p:sp>
        <p:nvSpPr>
          <p:cNvPr id="25" name="object 25"/>
          <p:cNvSpPr/>
          <p:nvPr/>
        </p:nvSpPr>
        <p:spPr>
          <a:xfrm>
            <a:off x="3359814" y="4042933"/>
            <a:ext cx="91887" cy="1074644"/>
          </a:xfrm>
          <a:custGeom>
            <a:avLst/>
            <a:gdLst/>
            <a:ahLst/>
            <a:cxnLst/>
            <a:rect l="l" t="t" r="r" b="b"/>
            <a:pathLst>
              <a:path w="104139" h="1217929">
                <a:moveTo>
                  <a:pt x="103632" y="0"/>
                </a:moveTo>
                <a:lnTo>
                  <a:pt x="0" y="0"/>
                </a:lnTo>
                <a:lnTo>
                  <a:pt x="0" y="1217676"/>
                </a:lnTo>
                <a:lnTo>
                  <a:pt x="103632" y="1217676"/>
                </a:lnTo>
                <a:lnTo>
                  <a:pt x="103632" y="0"/>
                </a:lnTo>
                <a:close/>
              </a:path>
            </a:pathLst>
          </a:custGeom>
          <a:solidFill>
            <a:srgbClr val="ECECEC"/>
          </a:solidFill>
        </p:spPr>
        <p:txBody>
          <a:bodyPr wrap="square" lIns="0" tIns="0" rIns="0" bIns="0" rtlCol="0"/>
          <a:lstStyle/>
          <a:p>
            <a:endParaRPr/>
          </a:p>
        </p:txBody>
      </p:sp>
      <p:sp>
        <p:nvSpPr>
          <p:cNvPr id="26" name="object 26"/>
          <p:cNvSpPr/>
          <p:nvPr/>
        </p:nvSpPr>
        <p:spPr>
          <a:xfrm>
            <a:off x="2895890" y="4042933"/>
            <a:ext cx="99732" cy="1074644"/>
          </a:xfrm>
          <a:custGeom>
            <a:avLst/>
            <a:gdLst/>
            <a:ahLst/>
            <a:cxnLst/>
            <a:rect l="l" t="t" r="r" b="b"/>
            <a:pathLst>
              <a:path w="113030" h="1217929">
                <a:moveTo>
                  <a:pt x="112776" y="0"/>
                </a:moveTo>
                <a:lnTo>
                  <a:pt x="0" y="0"/>
                </a:lnTo>
                <a:lnTo>
                  <a:pt x="0" y="1217676"/>
                </a:lnTo>
                <a:lnTo>
                  <a:pt x="112776" y="1217676"/>
                </a:lnTo>
                <a:lnTo>
                  <a:pt x="112776" y="0"/>
                </a:lnTo>
                <a:close/>
              </a:path>
            </a:pathLst>
          </a:custGeom>
          <a:solidFill>
            <a:srgbClr val="ECECEC"/>
          </a:solidFill>
        </p:spPr>
        <p:txBody>
          <a:bodyPr wrap="square" lIns="0" tIns="0" rIns="0" bIns="0" rtlCol="0"/>
          <a:lstStyle/>
          <a:p>
            <a:endParaRPr/>
          </a:p>
        </p:txBody>
      </p:sp>
      <p:grpSp>
        <p:nvGrpSpPr>
          <p:cNvPr id="27" name="object 27"/>
          <p:cNvGrpSpPr/>
          <p:nvPr/>
        </p:nvGrpSpPr>
        <p:grpSpPr>
          <a:xfrm>
            <a:off x="2246397" y="3146465"/>
            <a:ext cx="8014447" cy="1971115"/>
            <a:chOff x="666316" y="3565994"/>
            <a:chExt cx="9083040" cy="2233930"/>
          </a:xfrm>
        </p:grpSpPr>
        <p:sp>
          <p:nvSpPr>
            <p:cNvPr id="28" name="object 28"/>
            <p:cNvSpPr/>
            <p:nvPr/>
          </p:nvSpPr>
          <p:spPr>
            <a:xfrm>
              <a:off x="978736" y="4581990"/>
              <a:ext cx="83820" cy="1217930"/>
            </a:xfrm>
            <a:custGeom>
              <a:avLst/>
              <a:gdLst/>
              <a:ahLst/>
              <a:cxnLst/>
              <a:rect l="l" t="t" r="r" b="b"/>
              <a:pathLst>
                <a:path w="83819" h="1217929">
                  <a:moveTo>
                    <a:pt x="83820" y="0"/>
                  </a:moveTo>
                  <a:lnTo>
                    <a:pt x="0" y="0"/>
                  </a:lnTo>
                  <a:lnTo>
                    <a:pt x="0" y="1217676"/>
                  </a:lnTo>
                  <a:lnTo>
                    <a:pt x="83820" y="1217676"/>
                  </a:lnTo>
                  <a:lnTo>
                    <a:pt x="83820" y="0"/>
                  </a:lnTo>
                  <a:close/>
                </a:path>
              </a:pathLst>
            </a:custGeom>
            <a:solidFill>
              <a:srgbClr val="ECECEC"/>
            </a:solidFill>
          </p:spPr>
          <p:txBody>
            <a:bodyPr wrap="square" lIns="0" tIns="0" rIns="0" bIns="0" rtlCol="0"/>
            <a:lstStyle/>
            <a:p>
              <a:endParaRPr/>
            </a:p>
          </p:txBody>
        </p:sp>
        <p:pic>
          <p:nvPicPr>
            <p:cNvPr id="29" name="object 29"/>
            <p:cNvPicPr/>
            <p:nvPr/>
          </p:nvPicPr>
          <p:blipFill>
            <a:blip r:embed="rId2" cstate="print"/>
            <a:stretch>
              <a:fillRect/>
            </a:stretch>
          </p:blipFill>
          <p:spPr>
            <a:xfrm>
              <a:off x="666316" y="3565994"/>
              <a:ext cx="9083041" cy="1354835"/>
            </a:xfrm>
            <a:prstGeom prst="rect">
              <a:avLst/>
            </a:prstGeom>
          </p:spPr>
        </p:pic>
      </p:grpSp>
      <p:sp>
        <p:nvSpPr>
          <p:cNvPr id="30" name="object 30"/>
          <p:cNvSpPr txBox="1"/>
          <p:nvPr/>
        </p:nvSpPr>
        <p:spPr>
          <a:xfrm>
            <a:off x="2005445" y="5019674"/>
            <a:ext cx="141754" cy="160715"/>
          </a:xfrm>
          <a:prstGeom prst="rect">
            <a:avLst/>
          </a:prstGeom>
        </p:spPr>
        <p:txBody>
          <a:bodyPr vert="horz" wrap="square" lIns="0" tIns="11206" rIns="0" bIns="0" rtlCol="0">
            <a:spAutoFit/>
          </a:bodyPr>
          <a:lstStyle/>
          <a:p>
            <a:pPr marL="11206">
              <a:lnSpc>
                <a:spcPct val="100000"/>
              </a:lnSpc>
              <a:spcBef>
                <a:spcPts val="88"/>
              </a:spcBef>
            </a:pPr>
            <a:r>
              <a:rPr sz="971" spc="-75" dirty="0">
                <a:solidFill>
                  <a:srgbClr val="404040"/>
                </a:solidFill>
                <a:latin typeface="Gill Sans MT"/>
                <a:cs typeface="Gill Sans MT"/>
              </a:rPr>
              <a:t>0.1</a:t>
            </a:r>
            <a:endParaRPr sz="971">
              <a:latin typeface="Gill Sans MT"/>
              <a:cs typeface="Gill Sans MT"/>
            </a:endParaRPr>
          </a:p>
        </p:txBody>
      </p:sp>
      <p:sp>
        <p:nvSpPr>
          <p:cNvPr id="31" name="object 31"/>
          <p:cNvSpPr txBox="1"/>
          <p:nvPr/>
        </p:nvSpPr>
        <p:spPr>
          <a:xfrm>
            <a:off x="2076827" y="3944732"/>
            <a:ext cx="70037" cy="161281"/>
          </a:xfrm>
          <a:prstGeom prst="rect">
            <a:avLst/>
          </a:prstGeom>
        </p:spPr>
        <p:txBody>
          <a:bodyPr vert="horz" wrap="square" lIns="0" tIns="11766" rIns="0" bIns="0" rtlCol="0">
            <a:spAutoFit/>
          </a:bodyPr>
          <a:lstStyle/>
          <a:p>
            <a:pPr marL="11206">
              <a:lnSpc>
                <a:spcPct val="100000"/>
              </a:lnSpc>
              <a:spcBef>
                <a:spcPts val="93"/>
              </a:spcBef>
            </a:pPr>
            <a:r>
              <a:rPr sz="971" spc="-110" dirty="0">
                <a:solidFill>
                  <a:srgbClr val="404040"/>
                </a:solidFill>
                <a:latin typeface="Gill Sans MT"/>
                <a:cs typeface="Gill Sans MT"/>
              </a:rPr>
              <a:t>1</a:t>
            </a:r>
            <a:endParaRPr sz="971">
              <a:latin typeface="Gill Sans MT"/>
              <a:cs typeface="Gill Sans MT"/>
            </a:endParaRPr>
          </a:p>
        </p:txBody>
      </p:sp>
      <p:sp>
        <p:nvSpPr>
          <p:cNvPr id="32" name="object 32"/>
          <p:cNvSpPr txBox="1"/>
          <p:nvPr/>
        </p:nvSpPr>
        <p:spPr>
          <a:xfrm>
            <a:off x="2029370" y="2869737"/>
            <a:ext cx="116541" cy="161281"/>
          </a:xfrm>
          <a:prstGeom prst="rect">
            <a:avLst/>
          </a:prstGeom>
        </p:spPr>
        <p:txBody>
          <a:bodyPr vert="horz" wrap="square" lIns="0" tIns="11766" rIns="0" bIns="0" rtlCol="0">
            <a:spAutoFit/>
          </a:bodyPr>
          <a:lstStyle/>
          <a:p>
            <a:pPr marL="11206">
              <a:lnSpc>
                <a:spcPct val="100000"/>
              </a:lnSpc>
              <a:spcBef>
                <a:spcPts val="93"/>
              </a:spcBef>
            </a:pPr>
            <a:r>
              <a:rPr sz="971" spc="-93" dirty="0">
                <a:solidFill>
                  <a:srgbClr val="404040"/>
                </a:solidFill>
                <a:latin typeface="Gill Sans MT"/>
                <a:cs typeface="Gill Sans MT"/>
              </a:rPr>
              <a:t>10</a:t>
            </a:r>
            <a:endParaRPr sz="971">
              <a:latin typeface="Gill Sans MT"/>
              <a:cs typeface="Gill Sans MT"/>
            </a:endParaRPr>
          </a:p>
        </p:txBody>
      </p:sp>
      <p:sp>
        <p:nvSpPr>
          <p:cNvPr id="33" name="object 33"/>
          <p:cNvSpPr txBox="1"/>
          <p:nvPr/>
        </p:nvSpPr>
        <p:spPr>
          <a:xfrm>
            <a:off x="2140821"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1942</a:t>
            </a:r>
            <a:endParaRPr sz="971">
              <a:latin typeface="Gill Sans MT"/>
              <a:cs typeface="Gill Sans MT"/>
            </a:endParaRPr>
          </a:p>
        </p:txBody>
      </p:sp>
      <p:sp>
        <p:nvSpPr>
          <p:cNvPr id="34" name="object 34"/>
          <p:cNvSpPr txBox="1"/>
          <p:nvPr/>
        </p:nvSpPr>
        <p:spPr>
          <a:xfrm>
            <a:off x="2639013"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1947</a:t>
            </a:r>
            <a:endParaRPr sz="971">
              <a:latin typeface="Gill Sans MT"/>
              <a:cs typeface="Gill Sans MT"/>
            </a:endParaRPr>
          </a:p>
        </p:txBody>
      </p:sp>
      <p:sp>
        <p:nvSpPr>
          <p:cNvPr id="35" name="object 35"/>
          <p:cNvSpPr txBox="1"/>
          <p:nvPr/>
        </p:nvSpPr>
        <p:spPr>
          <a:xfrm>
            <a:off x="3137453"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1952</a:t>
            </a:r>
            <a:endParaRPr sz="971">
              <a:latin typeface="Gill Sans MT"/>
              <a:cs typeface="Gill Sans MT"/>
            </a:endParaRPr>
          </a:p>
        </p:txBody>
      </p:sp>
      <p:sp>
        <p:nvSpPr>
          <p:cNvPr id="36" name="object 36"/>
          <p:cNvSpPr txBox="1"/>
          <p:nvPr/>
        </p:nvSpPr>
        <p:spPr>
          <a:xfrm>
            <a:off x="3635645"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1957</a:t>
            </a:r>
            <a:endParaRPr sz="971">
              <a:latin typeface="Gill Sans MT"/>
              <a:cs typeface="Gill Sans MT"/>
            </a:endParaRPr>
          </a:p>
        </p:txBody>
      </p:sp>
      <p:sp>
        <p:nvSpPr>
          <p:cNvPr id="37" name="object 37"/>
          <p:cNvSpPr txBox="1"/>
          <p:nvPr/>
        </p:nvSpPr>
        <p:spPr>
          <a:xfrm>
            <a:off x="4133837"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1962</a:t>
            </a:r>
            <a:endParaRPr sz="971">
              <a:latin typeface="Gill Sans MT"/>
              <a:cs typeface="Gill Sans MT"/>
            </a:endParaRPr>
          </a:p>
        </p:txBody>
      </p:sp>
      <p:sp>
        <p:nvSpPr>
          <p:cNvPr id="38" name="object 38"/>
          <p:cNvSpPr txBox="1"/>
          <p:nvPr/>
        </p:nvSpPr>
        <p:spPr>
          <a:xfrm>
            <a:off x="4632029"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1967</a:t>
            </a:r>
            <a:endParaRPr sz="971">
              <a:latin typeface="Gill Sans MT"/>
              <a:cs typeface="Gill Sans MT"/>
            </a:endParaRPr>
          </a:p>
        </p:txBody>
      </p:sp>
      <p:sp>
        <p:nvSpPr>
          <p:cNvPr id="39" name="object 39"/>
          <p:cNvSpPr txBox="1"/>
          <p:nvPr/>
        </p:nvSpPr>
        <p:spPr>
          <a:xfrm>
            <a:off x="5130468"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1972</a:t>
            </a:r>
            <a:endParaRPr sz="971">
              <a:latin typeface="Gill Sans MT"/>
              <a:cs typeface="Gill Sans MT"/>
            </a:endParaRPr>
          </a:p>
        </p:txBody>
      </p:sp>
      <p:sp>
        <p:nvSpPr>
          <p:cNvPr id="40" name="object 40"/>
          <p:cNvSpPr txBox="1"/>
          <p:nvPr/>
        </p:nvSpPr>
        <p:spPr>
          <a:xfrm>
            <a:off x="5628660"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1977</a:t>
            </a:r>
            <a:endParaRPr sz="971">
              <a:latin typeface="Gill Sans MT"/>
              <a:cs typeface="Gill Sans MT"/>
            </a:endParaRPr>
          </a:p>
        </p:txBody>
      </p:sp>
      <p:sp>
        <p:nvSpPr>
          <p:cNvPr id="41" name="object 41"/>
          <p:cNvSpPr txBox="1"/>
          <p:nvPr/>
        </p:nvSpPr>
        <p:spPr>
          <a:xfrm>
            <a:off x="6126852"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1982</a:t>
            </a:r>
            <a:endParaRPr sz="971">
              <a:latin typeface="Gill Sans MT"/>
              <a:cs typeface="Gill Sans MT"/>
            </a:endParaRPr>
          </a:p>
        </p:txBody>
      </p:sp>
      <p:sp>
        <p:nvSpPr>
          <p:cNvPr id="42" name="object 42"/>
          <p:cNvSpPr txBox="1"/>
          <p:nvPr/>
        </p:nvSpPr>
        <p:spPr>
          <a:xfrm>
            <a:off x="6625045"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1987</a:t>
            </a:r>
            <a:endParaRPr sz="971">
              <a:latin typeface="Gill Sans MT"/>
              <a:cs typeface="Gill Sans MT"/>
            </a:endParaRPr>
          </a:p>
        </p:txBody>
      </p:sp>
      <p:sp>
        <p:nvSpPr>
          <p:cNvPr id="43" name="object 43"/>
          <p:cNvSpPr txBox="1"/>
          <p:nvPr/>
        </p:nvSpPr>
        <p:spPr>
          <a:xfrm>
            <a:off x="7123484"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1992</a:t>
            </a:r>
            <a:endParaRPr sz="971">
              <a:latin typeface="Gill Sans MT"/>
              <a:cs typeface="Gill Sans MT"/>
            </a:endParaRPr>
          </a:p>
        </p:txBody>
      </p:sp>
      <p:sp>
        <p:nvSpPr>
          <p:cNvPr id="44" name="object 44"/>
          <p:cNvSpPr txBox="1"/>
          <p:nvPr/>
        </p:nvSpPr>
        <p:spPr>
          <a:xfrm>
            <a:off x="7621676"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1997</a:t>
            </a:r>
            <a:endParaRPr sz="971">
              <a:latin typeface="Gill Sans MT"/>
              <a:cs typeface="Gill Sans MT"/>
            </a:endParaRPr>
          </a:p>
        </p:txBody>
      </p:sp>
      <p:sp>
        <p:nvSpPr>
          <p:cNvPr id="45" name="object 45"/>
          <p:cNvSpPr txBox="1"/>
          <p:nvPr/>
        </p:nvSpPr>
        <p:spPr>
          <a:xfrm>
            <a:off x="8119868"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2002</a:t>
            </a:r>
            <a:endParaRPr sz="971">
              <a:latin typeface="Gill Sans MT"/>
              <a:cs typeface="Gill Sans MT"/>
            </a:endParaRPr>
          </a:p>
        </p:txBody>
      </p:sp>
      <p:sp>
        <p:nvSpPr>
          <p:cNvPr id="46" name="object 46"/>
          <p:cNvSpPr txBox="1"/>
          <p:nvPr/>
        </p:nvSpPr>
        <p:spPr>
          <a:xfrm>
            <a:off x="8618060"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2007</a:t>
            </a:r>
            <a:endParaRPr sz="971">
              <a:latin typeface="Gill Sans MT"/>
              <a:cs typeface="Gill Sans MT"/>
            </a:endParaRPr>
          </a:p>
        </p:txBody>
      </p:sp>
      <p:sp>
        <p:nvSpPr>
          <p:cNvPr id="47" name="object 47"/>
          <p:cNvSpPr txBox="1"/>
          <p:nvPr/>
        </p:nvSpPr>
        <p:spPr>
          <a:xfrm>
            <a:off x="9116500"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2012</a:t>
            </a:r>
            <a:endParaRPr sz="971">
              <a:latin typeface="Gill Sans MT"/>
              <a:cs typeface="Gill Sans MT"/>
            </a:endParaRPr>
          </a:p>
        </p:txBody>
      </p:sp>
      <p:sp>
        <p:nvSpPr>
          <p:cNvPr id="48" name="object 48"/>
          <p:cNvSpPr txBox="1"/>
          <p:nvPr/>
        </p:nvSpPr>
        <p:spPr>
          <a:xfrm>
            <a:off x="9614691"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2017</a:t>
            </a:r>
            <a:endParaRPr sz="971">
              <a:latin typeface="Gill Sans MT"/>
              <a:cs typeface="Gill Sans MT"/>
            </a:endParaRPr>
          </a:p>
        </p:txBody>
      </p:sp>
      <p:sp>
        <p:nvSpPr>
          <p:cNvPr id="49" name="object 49"/>
          <p:cNvSpPr txBox="1"/>
          <p:nvPr/>
        </p:nvSpPr>
        <p:spPr>
          <a:xfrm>
            <a:off x="10112883" y="5175244"/>
            <a:ext cx="212351" cy="160715"/>
          </a:xfrm>
          <a:prstGeom prst="rect">
            <a:avLst/>
          </a:prstGeom>
        </p:spPr>
        <p:txBody>
          <a:bodyPr vert="horz" wrap="square" lIns="0" tIns="11206" rIns="0" bIns="0" rtlCol="0">
            <a:spAutoFit/>
          </a:bodyPr>
          <a:lstStyle/>
          <a:p>
            <a:pPr marL="11206">
              <a:lnSpc>
                <a:spcPct val="100000"/>
              </a:lnSpc>
              <a:spcBef>
                <a:spcPts val="88"/>
              </a:spcBef>
            </a:pPr>
            <a:r>
              <a:rPr sz="971" spc="-106" dirty="0">
                <a:solidFill>
                  <a:srgbClr val="404040"/>
                </a:solidFill>
                <a:latin typeface="Gill Sans MT"/>
                <a:cs typeface="Gill Sans MT"/>
              </a:rPr>
              <a:t>2022</a:t>
            </a:r>
            <a:endParaRPr sz="971">
              <a:latin typeface="Gill Sans MT"/>
              <a:cs typeface="Gill Sans MT"/>
            </a:endParaRPr>
          </a:p>
        </p:txBody>
      </p:sp>
      <p:sp>
        <p:nvSpPr>
          <p:cNvPr id="50" name="object 50"/>
          <p:cNvSpPr txBox="1"/>
          <p:nvPr/>
        </p:nvSpPr>
        <p:spPr>
          <a:xfrm>
            <a:off x="1656058" y="2674552"/>
            <a:ext cx="161583" cy="2540359"/>
          </a:xfrm>
          <a:prstGeom prst="rect">
            <a:avLst/>
          </a:prstGeom>
        </p:spPr>
        <p:txBody>
          <a:bodyPr vert="vert270" wrap="square" lIns="0" tIns="6163" rIns="0" bIns="0" rtlCol="0">
            <a:spAutoFit/>
          </a:bodyPr>
          <a:lstStyle/>
          <a:p>
            <a:pPr marL="11206">
              <a:lnSpc>
                <a:spcPct val="100000"/>
              </a:lnSpc>
              <a:spcBef>
                <a:spcPts val="49"/>
              </a:spcBef>
            </a:pPr>
            <a:r>
              <a:rPr sz="1050" b="1" spc="-115" dirty="0">
                <a:solidFill>
                  <a:srgbClr val="404040"/>
                </a:solidFill>
                <a:latin typeface="Calibri"/>
                <a:cs typeface="Calibri"/>
              </a:rPr>
              <a:t>S&amp;P</a:t>
            </a:r>
            <a:r>
              <a:rPr sz="1050" b="1" spc="-35" dirty="0">
                <a:solidFill>
                  <a:srgbClr val="404040"/>
                </a:solidFill>
                <a:latin typeface="Calibri"/>
                <a:cs typeface="Calibri"/>
              </a:rPr>
              <a:t> </a:t>
            </a:r>
            <a:r>
              <a:rPr sz="1050" b="1" spc="-88" dirty="0">
                <a:solidFill>
                  <a:srgbClr val="404040"/>
                </a:solidFill>
                <a:latin typeface="Calibri"/>
                <a:cs typeface="Calibri"/>
              </a:rPr>
              <a:t>500</a:t>
            </a:r>
            <a:r>
              <a:rPr sz="1050" b="1" spc="-22" dirty="0">
                <a:solidFill>
                  <a:srgbClr val="404040"/>
                </a:solidFill>
                <a:latin typeface="Calibri"/>
                <a:cs typeface="Calibri"/>
              </a:rPr>
              <a:t> </a:t>
            </a:r>
            <a:r>
              <a:rPr sz="1050" b="1" spc="-75" dirty="0">
                <a:solidFill>
                  <a:srgbClr val="404040"/>
                </a:solidFill>
                <a:latin typeface="Calibri"/>
                <a:cs typeface="Calibri"/>
              </a:rPr>
              <a:t>Index</a:t>
            </a:r>
            <a:r>
              <a:rPr sz="1050" b="1" spc="-40" dirty="0">
                <a:solidFill>
                  <a:srgbClr val="404040"/>
                </a:solidFill>
                <a:latin typeface="Calibri"/>
                <a:cs typeface="Calibri"/>
              </a:rPr>
              <a:t> </a:t>
            </a:r>
            <a:r>
              <a:rPr sz="1050" b="1" spc="-75" dirty="0">
                <a:solidFill>
                  <a:srgbClr val="404040"/>
                </a:solidFill>
                <a:latin typeface="Calibri"/>
                <a:cs typeface="Calibri"/>
              </a:rPr>
              <a:t>Total</a:t>
            </a:r>
            <a:r>
              <a:rPr sz="1050" b="1" spc="-40" dirty="0">
                <a:solidFill>
                  <a:srgbClr val="404040"/>
                </a:solidFill>
                <a:latin typeface="Calibri"/>
                <a:cs typeface="Calibri"/>
              </a:rPr>
              <a:t> </a:t>
            </a:r>
            <a:r>
              <a:rPr sz="1050" b="1" spc="-79" dirty="0">
                <a:solidFill>
                  <a:srgbClr val="404040"/>
                </a:solidFill>
                <a:latin typeface="Calibri"/>
                <a:cs typeface="Calibri"/>
              </a:rPr>
              <a:t>Return</a:t>
            </a:r>
            <a:r>
              <a:rPr sz="1050" b="1" spc="-49" dirty="0">
                <a:solidFill>
                  <a:srgbClr val="404040"/>
                </a:solidFill>
                <a:latin typeface="Calibri"/>
                <a:cs typeface="Calibri"/>
              </a:rPr>
              <a:t> </a:t>
            </a:r>
            <a:r>
              <a:rPr sz="1050" b="1" spc="-101" dirty="0">
                <a:solidFill>
                  <a:srgbClr val="404040"/>
                </a:solidFill>
                <a:latin typeface="Calibri"/>
                <a:cs typeface="Calibri"/>
              </a:rPr>
              <a:t>(</a:t>
            </a:r>
            <a:r>
              <a:rPr sz="1050" spc="-101" dirty="0">
                <a:solidFill>
                  <a:srgbClr val="404040"/>
                </a:solidFill>
                <a:latin typeface="Gill Sans MT"/>
                <a:cs typeface="Gill Sans MT"/>
              </a:rPr>
              <a:t>Logarithmic</a:t>
            </a:r>
            <a:r>
              <a:rPr sz="1050" spc="-93" dirty="0">
                <a:solidFill>
                  <a:srgbClr val="404040"/>
                </a:solidFill>
                <a:latin typeface="Gill Sans MT"/>
                <a:cs typeface="Gill Sans MT"/>
              </a:rPr>
              <a:t> </a:t>
            </a:r>
            <a:r>
              <a:rPr sz="1050" spc="-57" dirty="0">
                <a:solidFill>
                  <a:srgbClr val="404040"/>
                </a:solidFill>
                <a:latin typeface="Gill Sans MT"/>
                <a:cs typeface="Gill Sans MT"/>
              </a:rPr>
              <a:t>Scale)</a:t>
            </a:r>
            <a:endParaRPr sz="1050" dirty="0">
              <a:latin typeface="Gill Sans MT"/>
              <a:cs typeface="Gill Sans MT"/>
            </a:endParaRPr>
          </a:p>
        </p:txBody>
      </p:sp>
      <p:sp>
        <p:nvSpPr>
          <p:cNvPr id="51" name="object 51"/>
          <p:cNvSpPr txBox="1"/>
          <p:nvPr/>
        </p:nvSpPr>
        <p:spPr>
          <a:xfrm>
            <a:off x="6657244" y="4240042"/>
            <a:ext cx="258856" cy="217393"/>
          </a:xfrm>
          <a:prstGeom prst="rect">
            <a:avLst/>
          </a:prstGeom>
        </p:spPr>
        <p:txBody>
          <a:bodyPr vert="horz" wrap="square" lIns="0" tIns="11206" rIns="0" bIns="0" rtlCol="0">
            <a:spAutoFit/>
          </a:bodyPr>
          <a:lstStyle/>
          <a:p>
            <a:pPr marL="11206">
              <a:lnSpc>
                <a:spcPts val="767"/>
              </a:lnSpc>
              <a:spcBef>
                <a:spcPts val="88"/>
              </a:spcBef>
            </a:pPr>
            <a:r>
              <a:rPr sz="706" b="1" spc="-53" dirty="0">
                <a:latin typeface="Calibri"/>
                <a:cs typeface="Calibri"/>
              </a:rPr>
              <a:t>3.3</a:t>
            </a:r>
            <a:r>
              <a:rPr sz="706" b="1" spc="-35" dirty="0">
                <a:latin typeface="Calibri"/>
                <a:cs typeface="Calibri"/>
              </a:rPr>
              <a:t> </a:t>
            </a:r>
            <a:r>
              <a:rPr sz="706" b="1" spc="-88" dirty="0">
                <a:latin typeface="Calibri"/>
                <a:cs typeface="Calibri"/>
              </a:rPr>
              <a:t>Mos</a:t>
            </a:r>
            <a:endParaRPr sz="706">
              <a:latin typeface="Calibri"/>
              <a:cs typeface="Calibri"/>
            </a:endParaRPr>
          </a:p>
          <a:p>
            <a:pPr marL="11206">
              <a:lnSpc>
                <a:spcPts val="767"/>
              </a:lnSpc>
            </a:pPr>
            <a:r>
              <a:rPr sz="706" spc="-44" dirty="0">
                <a:latin typeface="Gill Sans MT"/>
                <a:cs typeface="Gill Sans MT"/>
              </a:rPr>
              <a:t>-</a:t>
            </a:r>
            <a:r>
              <a:rPr sz="706" spc="-9" dirty="0">
                <a:latin typeface="Gill Sans MT"/>
                <a:cs typeface="Gill Sans MT"/>
              </a:rPr>
              <a:t>33.5%</a:t>
            </a:r>
            <a:endParaRPr sz="706">
              <a:latin typeface="Gill Sans MT"/>
              <a:cs typeface="Gill Sans MT"/>
            </a:endParaRPr>
          </a:p>
        </p:txBody>
      </p:sp>
      <p:sp>
        <p:nvSpPr>
          <p:cNvPr id="52" name="object 52"/>
          <p:cNvSpPr txBox="1"/>
          <p:nvPr/>
        </p:nvSpPr>
        <p:spPr>
          <a:xfrm>
            <a:off x="6051768" y="4167427"/>
            <a:ext cx="225238" cy="119935"/>
          </a:xfrm>
          <a:prstGeom prst="rect">
            <a:avLst/>
          </a:prstGeom>
        </p:spPr>
        <p:txBody>
          <a:bodyPr vert="horz" wrap="square" lIns="0" tIns="11206" rIns="0" bIns="0" rtlCol="0">
            <a:spAutoFit/>
          </a:bodyPr>
          <a:lstStyle/>
          <a:p>
            <a:pPr marL="11206">
              <a:lnSpc>
                <a:spcPct val="100000"/>
              </a:lnSpc>
              <a:spcBef>
                <a:spcPts val="88"/>
              </a:spcBef>
            </a:pPr>
            <a:r>
              <a:rPr sz="706" b="1" spc="-53" dirty="0">
                <a:latin typeface="Calibri"/>
                <a:cs typeface="Calibri"/>
              </a:rPr>
              <a:t>1.7</a:t>
            </a:r>
            <a:r>
              <a:rPr sz="706" b="1" spc="-44" dirty="0">
                <a:latin typeface="Calibri"/>
                <a:cs typeface="Calibri"/>
              </a:rPr>
              <a:t> </a:t>
            </a:r>
            <a:r>
              <a:rPr sz="706" b="1" spc="-49" dirty="0">
                <a:latin typeface="Calibri"/>
                <a:cs typeface="Calibri"/>
              </a:rPr>
              <a:t>Yrs</a:t>
            </a:r>
            <a:endParaRPr sz="706">
              <a:latin typeface="Calibri"/>
              <a:cs typeface="Calibri"/>
            </a:endParaRPr>
          </a:p>
        </p:txBody>
      </p:sp>
      <p:sp>
        <p:nvSpPr>
          <p:cNvPr id="53" name="object 53"/>
          <p:cNvSpPr txBox="1"/>
          <p:nvPr/>
        </p:nvSpPr>
        <p:spPr>
          <a:xfrm>
            <a:off x="6051768" y="4254295"/>
            <a:ext cx="226359" cy="119935"/>
          </a:xfrm>
          <a:prstGeom prst="rect">
            <a:avLst/>
          </a:prstGeom>
        </p:spPr>
        <p:txBody>
          <a:bodyPr vert="horz" wrap="square" lIns="0" tIns="11206" rIns="0" bIns="0" rtlCol="0">
            <a:spAutoFit/>
          </a:bodyPr>
          <a:lstStyle/>
          <a:p>
            <a:pPr marL="11206">
              <a:lnSpc>
                <a:spcPct val="100000"/>
              </a:lnSpc>
              <a:spcBef>
                <a:spcPts val="88"/>
              </a:spcBef>
            </a:pPr>
            <a:r>
              <a:rPr sz="706" spc="-44" dirty="0">
                <a:latin typeface="Gill Sans MT"/>
                <a:cs typeface="Gill Sans MT"/>
              </a:rPr>
              <a:t>-</a:t>
            </a:r>
            <a:r>
              <a:rPr sz="706" spc="-53" dirty="0">
                <a:latin typeface="Gill Sans MT"/>
                <a:cs typeface="Gill Sans MT"/>
              </a:rPr>
              <a:t>27.1%</a:t>
            </a:r>
            <a:endParaRPr sz="706">
              <a:latin typeface="Gill Sans MT"/>
              <a:cs typeface="Gill Sans MT"/>
            </a:endParaRPr>
          </a:p>
        </p:txBody>
      </p:sp>
      <p:sp>
        <p:nvSpPr>
          <p:cNvPr id="54" name="object 54"/>
          <p:cNvSpPr txBox="1"/>
          <p:nvPr/>
        </p:nvSpPr>
        <p:spPr>
          <a:xfrm>
            <a:off x="6051768" y="4341162"/>
            <a:ext cx="226919" cy="119935"/>
          </a:xfrm>
          <a:prstGeom prst="rect">
            <a:avLst/>
          </a:prstGeom>
        </p:spPr>
        <p:txBody>
          <a:bodyPr vert="horz" wrap="square" lIns="0" tIns="11206" rIns="0" bIns="0" rtlCol="0">
            <a:spAutoFit/>
          </a:bodyPr>
          <a:lstStyle/>
          <a:p>
            <a:pPr marL="11206">
              <a:lnSpc>
                <a:spcPct val="100000"/>
              </a:lnSpc>
              <a:spcBef>
                <a:spcPts val="88"/>
              </a:spcBef>
            </a:pPr>
            <a:r>
              <a:rPr sz="706" i="1" spc="-35" dirty="0">
                <a:latin typeface="Gill Sans MT"/>
                <a:cs typeface="Gill Sans MT"/>
              </a:rPr>
              <a:t>-</a:t>
            </a:r>
            <a:r>
              <a:rPr sz="706" i="1" spc="-53" dirty="0">
                <a:latin typeface="Gill Sans MT"/>
                <a:cs typeface="Gill Sans MT"/>
              </a:rPr>
              <a:t>16.9%</a:t>
            </a:r>
            <a:endParaRPr sz="706">
              <a:latin typeface="Gill Sans MT"/>
              <a:cs typeface="Gill Sans MT"/>
            </a:endParaRPr>
          </a:p>
        </p:txBody>
      </p:sp>
      <p:sp>
        <p:nvSpPr>
          <p:cNvPr id="55" name="object 55"/>
          <p:cNvSpPr txBox="1"/>
          <p:nvPr/>
        </p:nvSpPr>
        <p:spPr>
          <a:xfrm>
            <a:off x="4080519" y="4215388"/>
            <a:ext cx="258856" cy="119935"/>
          </a:xfrm>
          <a:prstGeom prst="rect">
            <a:avLst/>
          </a:prstGeom>
        </p:spPr>
        <p:txBody>
          <a:bodyPr vert="horz" wrap="square" lIns="0" tIns="11206" rIns="0" bIns="0" rtlCol="0">
            <a:spAutoFit/>
          </a:bodyPr>
          <a:lstStyle/>
          <a:p>
            <a:pPr marL="11206">
              <a:lnSpc>
                <a:spcPct val="100000"/>
              </a:lnSpc>
              <a:spcBef>
                <a:spcPts val="88"/>
              </a:spcBef>
            </a:pPr>
            <a:r>
              <a:rPr sz="706" b="1" spc="-53" dirty="0">
                <a:latin typeface="Calibri"/>
                <a:cs typeface="Calibri"/>
              </a:rPr>
              <a:t>6.4</a:t>
            </a:r>
            <a:r>
              <a:rPr sz="706" b="1" spc="-35" dirty="0">
                <a:latin typeface="Calibri"/>
                <a:cs typeface="Calibri"/>
              </a:rPr>
              <a:t> </a:t>
            </a:r>
            <a:r>
              <a:rPr sz="706" b="1" spc="-88" dirty="0">
                <a:latin typeface="Calibri"/>
                <a:cs typeface="Calibri"/>
              </a:rPr>
              <a:t>Mos</a:t>
            </a:r>
            <a:endParaRPr sz="706">
              <a:latin typeface="Calibri"/>
              <a:cs typeface="Calibri"/>
            </a:endParaRPr>
          </a:p>
        </p:txBody>
      </p:sp>
      <p:sp>
        <p:nvSpPr>
          <p:cNvPr id="56" name="object 56"/>
          <p:cNvSpPr txBox="1"/>
          <p:nvPr/>
        </p:nvSpPr>
        <p:spPr>
          <a:xfrm>
            <a:off x="4080519" y="4302256"/>
            <a:ext cx="226359" cy="119935"/>
          </a:xfrm>
          <a:prstGeom prst="rect">
            <a:avLst/>
          </a:prstGeom>
        </p:spPr>
        <p:txBody>
          <a:bodyPr vert="horz" wrap="square" lIns="0" tIns="11206" rIns="0" bIns="0" rtlCol="0">
            <a:spAutoFit/>
          </a:bodyPr>
          <a:lstStyle/>
          <a:p>
            <a:pPr marL="11206">
              <a:lnSpc>
                <a:spcPct val="100000"/>
              </a:lnSpc>
              <a:spcBef>
                <a:spcPts val="88"/>
              </a:spcBef>
            </a:pPr>
            <a:r>
              <a:rPr sz="706" spc="-44" dirty="0">
                <a:latin typeface="Gill Sans MT"/>
                <a:cs typeface="Gill Sans MT"/>
              </a:rPr>
              <a:t>-</a:t>
            </a:r>
            <a:r>
              <a:rPr sz="706" spc="-53" dirty="0">
                <a:latin typeface="Gill Sans MT"/>
                <a:cs typeface="Gill Sans MT"/>
              </a:rPr>
              <a:t>28.0%</a:t>
            </a:r>
            <a:endParaRPr sz="706">
              <a:latin typeface="Gill Sans MT"/>
              <a:cs typeface="Gill Sans MT"/>
            </a:endParaRPr>
          </a:p>
        </p:txBody>
      </p:sp>
      <p:sp>
        <p:nvSpPr>
          <p:cNvPr id="57" name="object 57"/>
          <p:cNvSpPr txBox="1"/>
          <p:nvPr/>
        </p:nvSpPr>
        <p:spPr>
          <a:xfrm>
            <a:off x="3561194" y="4181144"/>
            <a:ext cx="226919" cy="304240"/>
          </a:xfrm>
          <a:prstGeom prst="rect">
            <a:avLst/>
          </a:prstGeom>
        </p:spPr>
        <p:txBody>
          <a:bodyPr vert="horz" wrap="square" lIns="0" tIns="11206" rIns="0" bIns="0" rtlCol="0">
            <a:spAutoFit/>
          </a:bodyPr>
          <a:lstStyle/>
          <a:p>
            <a:pPr marL="11206">
              <a:lnSpc>
                <a:spcPts val="767"/>
              </a:lnSpc>
              <a:spcBef>
                <a:spcPts val="88"/>
              </a:spcBef>
            </a:pPr>
            <a:r>
              <a:rPr sz="706" b="1" spc="-53" dirty="0">
                <a:latin typeface="Calibri"/>
                <a:cs typeface="Calibri"/>
              </a:rPr>
              <a:t>1.2</a:t>
            </a:r>
            <a:r>
              <a:rPr sz="706" b="1" spc="-44" dirty="0">
                <a:latin typeface="Calibri"/>
                <a:cs typeface="Calibri"/>
              </a:rPr>
              <a:t> Yrs</a:t>
            </a:r>
            <a:endParaRPr sz="706">
              <a:latin typeface="Calibri"/>
              <a:cs typeface="Calibri"/>
            </a:endParaRPr>
          </a:p>
          <a:p>
            <a:pPr marL="11206">
              <a:lnSpc>
                <a:spcPts val="684"/>
              </a:lnSpc>
            </a:pPr>
            <a:r>
              <a:rPr sz="706" spc="-44" dirty="0">
                <a:latin typeface="Gill Sans MT"/>
                <a:cs typeface="Gill Sans MT"/>
              </a:rPr>
              <a:t>-</a:t>
            </a:r>
            <a:r>
              <a:rPr sz="706" spc="-53" dirty="0">
                <a:latin typeface="Gill Sans MT"/>
                <a:cs typeface="Gill Sans MT"/>
              </a:rPr>
              <a:t>21.6%</a:t>
            </a:r>
            <a:endParaRPr sz="706">
              <a:latin typeface="Gill Sans MT"/>
              <a:cs typeface="Gill Sans MT"/>
            </a:endParaRPr>
          </a:p>
          <a:p>
            <a:pPr marL="11206">
              <a:lnSpc>
                <a:spcPts val="767"/>
              </a:lnSpc>
            </a:pPr>
            <a:r>
              <a:rPr sz="706" i="1" spc="-35" dirty="0">
                <a:latin typeface="Gill Sans MT"/>
                <a:cs typeface="Gill Sans MT"/>
              </a:rPr>
              <a:t>-</a:t>
            </a:r>
            <a:r>
              <a:rPr sz="706" i="1" spc="-53" dirty="0">
                <a:latin typeface="Gill Sans MT"/>
                <a:cs typeface="Gill Sans MT"/>
              </a:rPr>
              <a:t>18.1%</a:t>
            </a:r>
            <a:endParaRPr sz="706">
              <a:latin typeface="Gill Sans MT"/>
              <a:cs typeface="Gill Sans MT"/>
            </a:endParaRPr>
          </a:p>
        </p:txBody>
      </p:sp>
      <p:sp>
        <p:nvSpPr>
          <p:cNvPr id="58" name="object 58"/>
          <p:cNvSpPr txBox="1"/>
          <p:nvPr/>
        </p:nvSpPr>
        <p:spPr>
          <a:xfrm>
            <a:off x="2484263" y="4291140"/>
            <a:ext cx="226359" cy="119935"/>
          </a:xfrm>
          <a:prstGeom prst="rect">
            <a:avLst/>
          </a:prstGeom>
        </p:spPr>
        <p:txBody>
          <a:bodyPr vert="horz" wrap="square" lIns="0" tIns="11206" rIns="0" bIns="0" rtlCol="0">
            <a:spAutoFit/>
          </a:bodyPr>
          <a:lstStyle/>
          <a:p>
            <a:pPr marL="11206">
              <a:lnSpc>
                <a:spcPct val="100000"/>
              </a:lnSpc>
              <a:spcBef>
                <a:spcPts val="88"/>
              </a:spcBef>
            </a:pPr>
            <a:r>
              <a:rPr sz="706" spc="-44" dirty="0">
                <a:latin typeface="Gill Sans MT"/>
                <a:cs typeface="Gill Sans MT"/>
              </a:rPr>
              <a:t>-</a:t>
            </a:r>
            <a:r>
              <a:rPr sz="706" spc="-53" dirty="0">
                <a:latin typeface="Gill Sans MT"/>
                <a:cs typeface="Gill Sans MT"/>
              </a:rPr>
              <a:t>28.5%</a:t>
            </a:r>
            <a:endParaRPr sz="706">
              <a:latin typeface="Gill Sans MT"/>
              <a:cs typeface="Gill Sans MT"/>
            </a:endParaRPr>
          </a:p>
        </p:txBody>
      </p:sp>
      <p:sp>
        <p:nvSpPr>
          <p:cNvPr id="59" name="object 59"/>
          <p:cNvSpPr txBox="1"/>
          <p:nvPr/>
        </p:nvSpPr>
        <p:spPr>
          <a:xfrm>
            <a:off x="8052242" y="3716592"/>
            <a:ext cx="258856" cy="217393"/>
          </a:xfrm>
          <a:prstGeom prst="rect">
            <a:avLst/>
          </a:prstGeom>
        </p:spPr>
        <p:txBody>
          <a:bodyPr vert="horz" wrap="square" lIns="0" tIns="11206" rIns="0" bIns="0" rtlCol="0">
            <a:spAutoFit/>
          </a:bodyPr>
          <a:lstStyle/>
          <a:p>
            <a:pPr marL="11206">
              <a:lnSpc>
                <a:spcPts val="767"/>
              </a:lnSpc>
              <a:spcBef>
                <a:spcPts val="88"/>
              </a:spcBef>
            </a:pPr>
            <a:r>
              <a:rPr sz="706" b="1" spc="-53" dirty="0">
                <a:solidFill>
                  <a:srgbClr val="002A4E"/>
                </a:solidFill>
                <a:latin typeface="Calibri"/>
                <a:cs typeface="Calibri"/>
              </a:rPr>
              <a:t>3.4</a:t>
            </a:r>
            <a:r>
              <a:rPr sz="706" b="1" spc="-35" dirty="0">
                <a:solidFill>
                  <a:srgbClr val="002A4E"/>
                </a:solidFill>
                <a:latin typeface="Calibri"/>
                <a:cs typeface="Calibri"/>
              </a:rPr>
              <a:t> </a:t>
            </a:r>
            <a:r>
              <a:rPr sz="706" b="1" spc="-88" dirty="0">
                <a:solidFill>
                  <a:srgbClr val="002A4E"/>
                </a:solidFill>
                <a:latin typeface="Calibri"/>
                <a:cs typeface="Calibri"/>
              </a:rPr>
              <a:t>Mos</a:t>
            </a:r>
            <a:endParaRPr sz="706">
              <a:latin typeface="Calibri"/>
              <a:cs typeface="Calibri"/>
            </a:endParaRPr>
          </a:p>
          <a:p>
            <a:pPr marL="11206">
              <a:lnSpc>
                <a:spcPts val="767"/>
              </a:lnSpc>
            </a:pPr>
            <a:r>
              <a:rPr sz="706" spc="-9" dirty="0">
                <a:solidFill>
                  <a:srgbClr val="002A4E"/>
                </a:solidFill>
                <a:latin typeface="Gill Sans MT"/>
                <a:cs typeface="Gill Sans MT"/>
              </a:rPr>
              <a:t>21.4%</a:t>
            </a:r>
            <a:endParaRPr sz="706">
              <a:latin typeface="Gill Sans MT"/>
              <a:cs typeface="Gill Sans MT"/>
            </a:endParaRPr>
          </a:p>
        </p:txBody>
      </p:sp>
      <p:sp>
        <p:nvSpPr>
          <p:cNvPr id="60" name="object 60"/>
          <p:cNvSpPr txBox="1"/>
          <p:nvPr/>
        </p:nvSpPr>
        <p:spPr>
          <a:xfrm>
            <a:off x="7371193" y="3169925"/>
            <a:ext cx="263899" cy="304240"/>
          </a:xfrm>
          <a:prstGeom prst="rect">
            <a:avLst/>
          </a:prstGeom>
        </p:spPr>
        <p:txBody>
          <a:bodyPr vert="horz" wrap="square" lIns="0" tIns="30816" rIns="0" bIns="0" rtlCol="0">
            <a:spAutoFit/>
          </a:bodyPr>
          <a:lstStyle/>
          <a:p>
            <a:pPr marL="11206" marR="4483">
              <a:lnSpc>
                <a:spcPts val="688"/>
              </a:lnSpc>
              <a:spcBef>
                <a:spcPts val="243"/>
              </a:spcBef>
            </a:pPr>
            <a:r>
              <a:rPr sz="706" b="1" spc="-57" dirty="0">
                <a:solidFill>
                  <a:srgbClr val="002A4E"/>
                </a:solidFill>
                <a:latin typeface="Calibri"/>
                <a:cs typeface="Calibri"/>
              </a:rPr>
              <a:t>12.3</a:t>
            </a:r>
            <a:r>
              <a:rPr sz="706" b="1" spc="-31" dirty="0">
                <a:solidFill>
                  <a:srgbClr val="002A4E"/>
                </a:solidFill>
                <a:latin typeface="Calibri"/>
                <a:cs typeface="Calibri"/>
              </a:rPr>
              <a:t> </a:t>
            </a:r>
            <a:r>
              <a:rPr sz="706" b="1" spc="-71" dirty="0">
                <a:solidFill>
                  <a:srgbClr val="002A4E"/>
                </a:solidFill>
                <a:latin typeface="Calibri"/>
                <a:cs typeface="Calibri"/>
              </a:rPr>
              <a:t>Yrs</a:t>
            </a:r>
            <a:r>
              <a:rPr sz="706" b="1" spc="441" dirty="0">
                <a:solidFill>
                  <a:srgbClr val="002A4E"/>
                </a:solidFill>
                <a:latin typeface="Calibri"/>
                <a:cs typeface="Calibri"/>
              </a:rPr>
              <a:t> </a:t>
            </a:r>
            <a:r>
              <a:rPr sz="706" spc="-35" dirty="0">
                <a:solidFill>
                  <a:srgbClr val="002A4E"/>
                </a:solidFill>
                <a:latin typeface="Gill Sans MT"/>
                <a:cs typeface="Gill Sans MT"/>
              </a:rPr>
              <a:t>582.1%</a:t>
            </a:r>
            <a:r>
              <a:rPr sz="706" spc="-9" dirty="0">
                <a:solidFill>
                  <a:srgbClr val="002A4E"/>
                </a:solidFill>
                <a:latin typeface="Gill Sans MT"/>
                <a:cs typeface="Gill Sans MT"/>
              </a:rPr>
              <a:t> </a:t>
            </a:r>
            <a:r>
              <a:rPr sz="706" i="1" spc="-9" dirty="0">
                <a:solidFill>
                  <a:srgbClr val="002A4E"/>
                </a:solidFill>
                <a:latin typeface="Gill Sans MT"/>
                <a:cs typeface="Gill Sans MT"/>
              </a:rPr>
              <a:t>16.9%</a:t>
            </a:r>
            <a:endParaRPr sz="706">
              <a:latin typeface="Gill Sans MT"/>
              <a:cs typeface="Gill Sans MT"/>
            </a:endParaRPr>
          </a:p>
        </p:txBody>
      </p:sp>
      <p:sp>
        <p:nvSpPr>
          <p:cNvPr id="61" name="object 61"/>
          <p:cNvSpPr txBox="1"/>
          <p:nvPr/>
        </p:nvSpPr>
        <p:spPr>
          <a:xfrm>
            <a:off x="3867338" y="3506907"/>
            <a:ext cx="225238" cy="119935"/>
          </a:xfrm>
          <a:prstGeom prst="rect">
            <a:avLst/>
          </a:prstGeom>
        </p:spPr>
        <p:txBody>
          <a:bodyPr vert="horz" wrap="square" lIns="0" tIns="11206" rIns="0" bIns="0" rtlCol="0">
            <a:spAutoFit/>
          </a:bodyPr>
          <a:lstStyle/>
          <a:p>
            <a:pPr marL="11206">
              <a:lnSpc>
                <a:spcPct val="100000"/>
              </a:lnSpc>
              <a:spcBef>
                <a:spcPts val="88"/>
              </a:spcBef>
            </a:pPr>
            <a:r>
              <a:rPr sz="706" b="1" spc="-53" dirty="0">
                <a:solidFill>
                  <a:srgbClr val="002A4E"/>
                </a:solidFill>
                <a:latin typeface="Calibri"/>
                <a:cs typeface="Calibri"/>
              </a:rPr>
              <a:t>4.1</a:t>
            </a:r>
            <a:r>
              <a:rPr sz="706" b="1" spc="-44" dirty="0">
                <a:solidFill>
                  <a:srgbClr val="002A4E"/>
                </a:solidFill>
                <a:latin typeface="Calibri"/>
                <a:cs typeface="Calibri"/>
              </a:rPr>
              <a:t> </a:t>
            </a:r>
            <a:r>
              <a:rPr sz="706" b="1" spc="-49" dirty="0">
                <a:solidFill>
                  <a:srgbClr val="002A4E"/>
                </a:solidFill>
                <a:latin typeface="Calibri"/>
                <a:cs typeface="Calibri"/>
              </a:rPr>
              <a:t>Yrs</a:t>
            </a:r>
            <a:endParaRPr sz="706">
              <a:latin typeface="Calibri"/>
              <a:cs typeface="Calibri"/>
            </a:endParaRPr>
          </a:p>
        </p:txBody>
      </p:sp>
      <p:sp>
        <p:nvSpPr>
          <p:cNvPr id="62" name="object 62"/>
          <p:cNvSpPr txBox="1"/>
          <p:nvPr/>
        </p:nvSpPr>
        <p:spPr>
          <a:xfrm>
            <a:off x="3867338" y="3593775"/>
            <a:ext cx="201706" cy="119935"/>
          </a:xfrm>
          <a:prstGeom prst="rect">
            <a:avLst/>
          </a:prstGeom>
        </p:spPr>
        <p:txBody>
          <a:bodyPr vert="horz" wrap="square" lIns="0" tIns="11206" rIns="0" bIns="0" rtlCol="0">
            <a:spAutoFit/>
          </a:bodyPr>
          <a:lstStyle/>
          <a:p>
            <a:pPr marL="11206">
              <a:lnSpc>
                <a:spcPct val="100000"/>
              </a:lnSpc>
              <a:spcBef>
                <a:spcPts val="88"/>
              </a:spcBef>
            </a:pPr>
            <a:r>
              <a:rPr sz="706" spc="-53" dirty="0">
                <a:solidFill>
                  <a:srgbClr val="002A4E"/>
                </a:solidFill>
                <a:latin typeface="Gill Sans MT"/>
                <a:cs typeface="Gill Sans MT"/>
              </a:rPr>
              <a:t>86.4%</a:t>
            </a:r>
            <a:endParaRPr sz="706">
              <a:latin typeface="Gill Sans MT"/>
              <a:cs typeface="Gill Sans MT"/>
            </a:endParaRPr>
          </a:p>
        </p:txBody>
      </p:sp>
      <p:sp>
        <p:nvSpPr>
          <p:cNvPr id="63" name="object 63"/>
          <p:cNvSpPr txBox="1"/>
          <p:nvPr/>
        </p:nvSpPr>
        <p:spPr>
          <a:xfrm>
            <a:off x="3867338" y="3680644"/>
            <a:ext cx="201706" cy="119935"/>
          </a:xfrm>
          <a:prstGeom prst="rect">
            <a:avLst/>
          </a:prstGeom>
        </p:spPr>
        <p:txBody>
          <a:bodyPr vert="horz" wrap="square" lIns="0" tIns="11206" rIns="0" bIns="0" rtlCol="0">
            <a:spAutoFit/>
          </a:bodyPr>
          <a:lstStyle/>
          <a:p>
            <a:pPr marL="11206">
              <a:lnSpc>
                <a:spcPct val="100000"/>
              </a:lnSpc>
              <a:spcBef>
                <a:spcPts val="88"/>
              </a:spcBef>
            </a:pPr>
            <a:r>
              <a:rPr sz="706" i="1" spc="-66" dirty="0">
                <a:solidFill>
                  <a:srgbClr val="002A4E"/>
                </a:solidFill>
                <a:latin typeface="Gill Sans MT"/>
                <a:cs typeface="Gill Sans MT"/>
              </a:rPr>
              <a:t>16.2%</a:t>
            </a:r>
            <a:endParaRPr sz="706">
              <a:latin typeface="Gill Sans MT"/>
              <a:cs typeface="Gill Sans MT"/>
            </a:endParaRPr>
          </a:p>
        </p:txBody>
      </p:sp>
      <p:sp>
        <p:nvSpPr>
          <p:cNvPr id="64" name="object 64"/>
          <p:cNvSpPr txBox="1"/>
          <p:nvPr/>
        </p:nvSpPr>
        <p:spPr>
          <a:xfrm>
            <a:off x="2681756" y="3623539"/>
            <a:ext cx="225238" cy="304240"/>
          </a:xfrm>
          <a:prstGeom prst="rect">
            <a:avLst/>
          </a:prstGeom>
        </p:spPr>
        <p:txBody>
          <a:bodyPr vert="horz" wrap="square" lIns="0" tIns="30816" rIns="0" bIns="0" rtlCol="0">
            <a:spAutoFit/>
          </a:bodyPr>
          <a:lstStyle/>
          <a:p>
            <a:pPr marL="11206" marR="4483" algn="just">
              <a:lnSpc>
                <a:spcPts val="688"/>
              </a:lnSpc>
              <a:spcBef>
                <a:spcPts val="243"/>
              </a:spcBef>
            </a:pPr>
            <a:r>
              <a:rPr sz="706" b="1" spc="-88" dirty="0">
                <a:solidFill>
                  <a:srgbClr val="002A4E"/>
                </a:solidFill>
                <a:latin typeface="Calibri"/>
                <a:cs typeface="Calibri"/>
              </a:rPr>
              <a:t>1.1</a:t>
            </a:r>
            <a:r>
              <a:rPr sz="706" b="1" spc="62" dirty="0">
                <a:solidFill>
                  <a:srgbClr val="002A4E"/>
                </a:solidFill>
                <a:latin typeface="Calibri"/>
                <a:cs typeface="Calibri"/>
              </a:rPr>
              <a:t> </a:t>
            </a:r>
            <a:r>
              <a:rPr sz="706" b="1" spc="-75" dirty="0">
                <a:solidFill>
                  <a:srgbClr val="002A4E"/>
                </a:solidFill>
                <a:latin typeface="Calibri"/>
                <a:cs typeface="Calibri"/>
              </a:rPr>
              <a:t>Yrs</a:t>
            </a:r>
            <a:r>
              <a:rPr sz="706" b="1" spc="441" dirty="0">
                <a:solidFill>
                  <a:srgbClr val="002A4E"/>
                </a:solidFill>
                <a:latin typeface="Calibri"/>
                <a:cs typeface="Calibri"/>
              </a:rPr>
              <a:t> </a:t>
            </a:r>
            <a:r>
              <a:rPr sz="706" spc="-31" dirty="0">
                <a:solidFill>
                  <a:srgbClr val="002A4E"/>
                </a:solidFill>
                <a:latin typeface="Gill Sans MT"/>
                <a:cs typeface="Gill Sans MT"/>
              </a:rPr>
              <a:t>23.9%</a:t>
            </a:r>
            <a:r>
              <a:rPr sz="706" spc="441" dirty="0">
                <a:solidFill>
                  <a:srgbClr val="002A4E"/>
                </a:solidFill>
                <a:latin typeface="Gill Sans MT"/>
                <a:cs typeface="Gill Sans MT"/>
              </a:rPr>
              <a:t> </a:t>
            </a:r>
            <a:r>
              <a:rPr sz="706" i="1" spc="-44" dirty="0">
                <a:solidFill>
                  <a:srgbClr val="002A4E"/>
                </a:solidFill>
                <a:latin typeface="Gill Sans MT"/>
                <a:cs typeface="Gill Sans MT"/>
              </a:rPr>
              <a:t>22.1%</a:t>
            </a:r>
            <a:endParaRPr sz="706">
              <a:latin typeface="Gill Sans MT"/>
              <a:cs typeface="Gill Sans MT"/>
            </a:endParaRPr>
          </a:p>
        </p:txBody>
      </p:sp>
      <p:sp>
        <p:nvSpPr>
          <p:cNvPr id="65" name="object 65"/>
          <p:cNvSpPr txBox="1"/>
          <p:nvPr/>
        </p:nvSpPr>
        <p:spPr>
          <a:xfrm>
            <a:off x="2241141" y="3434384"/>
            <a:ext cx="235884" cy="304240"/>
          </a:xfrm>
          <a:prstGeom prst="rect">
            <a:avLst/>
          </a:prstGeom>
        </p:spPr>
        <p:txBody>
          <a:bodyPr vert="horz" wrap="square" lIns="0" tIns="30816" rIns="0" bIns="0" rtlCol="0">
            <a:spAutoFit/>
          </a:bodyPr>
          <a:lstStyle/>
          <a:p>
            <a:pPr marL="11206" marR="4483" algn="just">
              <a:lnSpc>
                <a:spcPts val="688"/>
              </a:lnSpc>
              <a:spcBef>
                <a:spcPts val="243"/>
              </a:spcBef>
            </a:pPr>
            <a:r>
              <a:rPr sz="706" b="1" spc="-88" dirty="0">
                <a:solidFill>
                  <a:srgbClr val="002A4E"/>
                </a:solidFill>
                <a:latin typeface="Calibri"/>
                <a:cs typeface="Calibri"/>
              </a:rPr>
              <a:t>4.1</a:t>
            </a:r>
            <a:r>
              <a:rPr sz="706" b="1" spc="62" dirty="0">
                <a:solidFill>
                  <a:srgbClr val="002A4E"/>
                </a:solidFill>
                <a:latin typeface="Calibri"/>
                <a:cs typeface="Calibri"/>
              </a:rPr>
              <a:t> </a:t>
            </a:r>
            <a:r>
              <a:rPr sz="706" b="1" spc="-44" dirty="0">
                <a:solidFill>
                  <a:srgbClr val="002A4E"/>
                </a:solidFill>
                <a:latin typeface="Calibri"/>
                <a:cs typeface="Calibri"/>
              </a:rPr>
              <a:t>Yrs</a:t>
            </a:r>
            <a:r>
              <a:rPr sz="706" b="1" spc="441" dirty="0">
                <a:solidFill>
                  <a:srgbClr val="002A4E"/>
                </a:solidFill>
                <a:latin typeface="Calibri"/>
                <a:cs typeface="Calibri"/>
              </a:rPr>
              <a:t> </a:t>
            </a:r>
            <a:r>
              <a:rPr sz="706" spc="-75" dirty="0">
                <a:solidFill>
                  <a:srgbClr val="002A4E"/>
                </a:solidFill>
                <a:latin typeface="Gill Sans MT"/>
                <a:cs typeface="Gill Sans MT"/>
              </a:rPr>
              <a:t>157.7%</a:t>
            </a:r>
            <a:r>
              <a:rPr sz="706" spc="441" dirty="0">
                <a:solidFill>
                  <a:srgbClr val="002A4E"/>
                </a:solidFill>
                <a:latin typeface="Gill Sans MT"/>
                <a:cs typeface="Gill Sans MT"/>
              </a:rPr>
              <a:t> </a:t>
            </a:r>
            <a:r>
              <a:rPr sz="706" i="1" spc="-26" dirty="0">
                <a:solidFill>
                  <a:srgbClr val="002A4E"/>
                </a:solidFill>
                <a:latin typeface="Gill Sans MT"/>
                <a:cs typeface="Gill Sans MT"/>
              </a:rPr>
              <a:t>26.1%</a:t>
            </a:r>
            <a:endParaRPr sz="706">
              <a:latin typeface="Gill Sans MT"/>
              <a:cs typeface="Gill Sans MT"/>
            </a:endParaRPr>
          </a:p>
        </p:txBody>
      </p:sp>
      <p:sp>
        <p:nvSpPr>
          <p:cNvPr id="66" name="object 66"/>
          <p:cNvSpPr txBox="1"/>
          <p:nvPr/>
        </p:nvSpPr>
        <p:spPr>
          <a:xfrm>
            <a:off x="2461852" y="4159627"/>
            <a:ext cx="684119" cy="119935"/>
          </a:xfrm>
          <a:prstGeom prst="rect">
            <a:avLst/>
          </a:prstGeom>
        </p:spPr>
        <p:txBody>
          <a:bodyPr vert="horz" wrap="square" lIns="0" tIns="11206" rIns="0" bIns="0" rtlCol="0">
            <a:spAutoFit/>
          </a:bodyPr>
          <a:lstStyle/>
          <a:p>
            <a:pPr marL="33619">
              <a:lnSpc>
                <a:spcPct val="100000"/>
              </a:lnSpc>
              <a:spcBef>
                <a:spcPts val="88"/>
              </a:spcBef>
            </a:pPr>
            <a:r>
              <a:rPr sz="1059" b="1" spc="-86" baseline="-27777" dirty="0">
                <a:latin typeface="Calibri"/>
                <a:cs typeface="Calibri"/>
              </a:rPr>
              <a:t>11.6</a:t>
            </a:r>
            <a:r>
              <a:rPr sz="1059" b="1" spc="-72" baseline="-27777" dirty="0">
                <a:latin typeface="Calibri"/>
                <a:cs typeface="Calibri"/>
              </a:rPr>
              <a:t> Mos</a:t>
            </a:r>
            <a:r>
              <a:rPr sz="1059" b="1" spc="383" baseline="-27777" dirty="0">
                <a:latin typeface="Calibri"/>
                <a:cs typeface="Calibri"/>
              </a:rPr>
              <a:t> </a:t>
            </a:r>
            <a:r>
              <a:rPr sz="706" b="1" spc="-57" dirty="0">
                <a:latin typeface="Calibri"/>
                <a:cs typeface="Calibri"/>
              </a:rPr>
              <a:t>11.9</a:t>
            </a:r>
            <a:r>
              <a:rPr sz="706" b="1" spc="-49" dirty="0">
                <a:latin typeface="Calibri"/>
                <a:cs typeface="Calibri"/>
              </a:rPr>
              <a:t> </a:t>
            </a:r>
            <a:r>
              <a:rPr sz="706" b="1" spc="-22" dirty="0">
                <a:latin typeface="Calibri"/>
                <a:cs typeface="Calibri"/>
              </a:rPr>
              <a:t>Mos</a:t>
            </a:r>
            <a:endParaRPr sz="706">
              <a:latin typeface="Calibri"/>
              <a:cs typeface="Calibri"/>
            </a:endParaRPr>
          </a:p>
        </p:txBody>
      </p:sp>
      <p:sp>
        <p:nvSpPr>
          <p:cNvPr id="67" name="object 67"/>
          <p:cNvSpPr txBox="1"/>
          <p:nvPr/>
        </p:nvSpPr>
        <p:spPr>
          <a:xfrm>
            <a:off x="2826177" y="4246496"/>
            <a:ext cx="226359" cy="119935"/>
          </a:xfrm>
          <a:prstGeom prst="rect">
            <a:avLst/>
          </a:prstGeom>
        </p:spPr>
        <p:txBody>
          <a:bodyPr vert="horz" wrap="square" lIns="0" tIns="11206" rIns="0" bIns="0" rtlCol="0">
            <a:spAutoFit/>
          </a:bodyPr>
          <a:lstStyle/>
          <a:p>
            <a:pPr marL="11206">
              <a:lnSpc>
                <a:spcPct val="100000"/>
              </a:lnSpc>
              <a:spcBef>
                <a:spcPts val="88"/>
              </a:spcBef>
            </a:pPr>
            <a:r>
              <a:rPr sz="706" spc="-44" dirty="0">
                <a:latin typeface="Gill Sans MT"/>
                <a:cs typeface="Gill Sans MT"/>
              </a:rPr>
              <a:t>-</a:t>
            </a:r>
            <a:r>
              <a:rPr sz="706" spc="-53" dirty="0">
                <a:latin typeface="Gill Sans MT"/>
                <a:cs typeface="Gill Sans MT"/>
              </a:rPr>
              <a:t>20.6%</a:t>
            </a:r>
            <a:endParaRPr sz="706">
              <a:latin typeface="Gill Sans MT"/>
              <a:cs typeface="Gill Sans MT"/>
            </a:endParaRPr>
          </a:p>
        </p:txBody>
      </p:sp>
      <p:sp>
        <p:nvSpPr>
          <p:cNvPr id="68" name="object 68"/>
          <p:cNvSpPr txBox="1"/>
          <p:nvPr/>
        </p:nvSpPr>
        <p:spPr>
          <a:xfrm>
            <a:off x="3067776" y="3399421"/>
            <a:ext cx="235884" cy="304240"/>
          </a:xfrm>
          <a:prstGeom prst="rect">
            <a:avLst/>
          </a:prstGeom>
        </p:spPr>
        <p:txBody>
          <a:bodyPr vert="horz" wrap="square" lIns="0" tIns="30816" rIns="0" bIns="0" rtlCol="0">
            <a:spAutoFit/>
          </a:bodyPr>
          <a:lstStyle/>
          <a:p>
            <a:pPr marL="11206" marR="4483" algn="just">
              <a:lnSpc>
                <a:spcPts val="688"/>
              </a:lnSpc>
              <a:spcBef>
                <a:spcPts val="243"/>
              </a:spcBef>
            </a:pPr>
            <a:r>
              <a:rPr sz="706" b="1" spc="-88" dirty="0">
                <a:solidFill>
                  <a:srgbClr val="002A4E"/>
                </a:solidFill>
                <a:latin typeface="Calibri"/>
                <a:cs typeface="Calibri"/>
              </a:rPr>
              <a:t>7.1</a:t>
            </a:r>
            <a:r>
              <a:rPr sz="706" b="1" spc="62" dirty="0">
                <a:solidFill>
                  <a:srgbClr val="002A4E"/>
                </a:solidFill>
                <a:latin typeface="Calibri"/>
                <a:cs typeface="Calibri"/>
              </a:rPr>
              <a:t> </a:t>
            </a:r>
            <a:r>
              <a:rPr sz="706" b="1" spc="-44" dirty="0">
                <a:solidFill>
                  <a:srgbClr val="002A4E"/>
                </a:solidFill>
                <a:latin typeface="Calibri"/>
                <a:cs typeface="Calibri"/>
              </a:rPr>
              <a:t>Yrs</a:t>
            </a:r>
            <a:r>
              <a:rPr sz="706" b="1" spc="441" dirty="0">
                <a:solidFill>
                  <a:srgbClr val="002A4E"/>
                </a:solidFill>
                <a:latin typeface="Calibri"/>
                <a:cs typeface="Calibri"/>
              </a:rPr>
              <a:t> </a:t>
            </a:r>
            <a:r>
              <a:rPr sz="706" spc="-75" dirty="0">
                <a:solidFill>
                  <a:srgbClr val="002A4E"/>
                </a:solidFill>
                <a:latin typeface="Gill Sans MT"/>
                <a:cs typeface="Gill Sans MT"/>
              </a:rPr>
              <a:t>267.1%</a:t>
            </a:r>
            <a:r>
              <a:rPr sz="706" spc="441" dirty="0">
                <a:solidFill>
                  <a:srgbClr val="002A4E"/>
                </a:solidFill>
                <a:latin typeface="Gill Sans MT"/>
                <a:cs typeface="Gill Sans MT"/>
              </a:rPr>
              <a:t> </a:t>
            </a:r>
            <a:r>
              <a:rPr sz="706" i="1" spc="-26" dirty="0">
                <a:solidFill>
                  <a:srgbClr val="002A4E"/>
                </a:solidFill>
                <a:latin typeface="Gill Sans MT"/>
                <a:cs typeface="Gill Sans MT"/>
              </a:rPr>
              <a:t>20.0%</a:t>
            </a:r>
            <a:endParaRPr sz="706">
              <a:latin typeface="Gill Sans MT"/>
              <a:cs typeface="Gill Sans MT"/>
            </a:endParaRPr>
          </a:p>
        </p:txBody>
      </p:sp>
      <p:sp>
        <p:nvSpPr>
          <p:cNvPr id="69" name="object 69"/>
          <p:cNvSpPr txBox="1"/>
          <p:nvPr/>
        </p:nvSpPr>
        <p:spPr>
          <a:xfrm>
            <a:off x="4294685" y="3484675"/>
            <a:ext cx="225238" cy="304240"/>
          </a:xfrm>
          <a:prstGeom prst="rect">
            <a:avLst/>
          </a:prstGeom>
        </p:spPr>
        <p:txBody>
          <a:bodyPr vert="horz" wrap="square" lIns="0" tIns="30816" rIns="0" bIns="0" rtlCol="0">
            <a:spAutoFit/>
          </a:bodyPr>
          <a:lstStyle/>
          <a:p>
            <a:pPr marL="11206" marR="4483" algn="just">
              <a:lnSpc>
                <a:spcPts val="688"/>
              </a:lnSpc>
              <a:spcBef>
                <a:spcPts val="243"/>
              </a:spcBef>
            </a:pPr>
            <a:r>
              <a:rPr sz="706" b="1" spc="-88" dirty="0">
                <a:solidFill>
                  <a:srgbClr val="002A4E"/>
                </a:solidFill>
                <a:latin typeface="Calibri"/>
                <a:cs typeface="Calibri"/>
              </a:rPr>
              <a:t>3.6</a:t>
            </a:r>
            <a:r>
              <a:rPr sz="706" b="1" spc="62" dirty="0">
                <a:solidFill>
                  <a:srgbClr val="002A4E"/>
                </a:solidFill>
                <a:latin typeface="Calibri"/>
                <a:cs typeface="Calibri"/>
              </a:rPr>
              <a:t> </a:t>
            </a:r>
            <a:r>
              <a:rPr sz="706" b="1" spc="-75" dirty="0">
                <a:solidFill>
                  <a:srgbClr val="002A4E"/>
                </a:solidFill>
                <a:latin typeface="Calibri"/>
                <a:cs typeface="Calibri"/>
              </a:rPr>
              <a:t>Yrs</a:t>
            </a:r>
            <a:r>
              <a:rPr sz="706" b="1" spc="441" dirty="0">
                <a:solidFill>
                  <a:srgbClr val="002A4E"/>
                </a:solidFill>
                <a:latin typeface="Calibri"/>
                <a:cs typeface="Calibri"/>
              </a:rPr>
              <a:t> </a:t>
            </a:r>
            <a:r>
              <a:rPr sz="706" spc="-31" dirty="0">
                <a:solidFill>
                  <a:srgbClr val="002A4E"/>
                </a:solidFill>
                <a:latin typeface="Gill Sans MT"/>
                <a:cs typeface="Gill Sans MT"/>
              </a:rPr>
              <a:t>79.8%</a:t>
            </a:r>
            <a:r>
              <a:rPr sz="706" spc="441" dirty="0">
                <a:solidFill>
                  <a:srgbClr val="002A4E"/>
                </a:solidFill>
                <a:latin typeface="Gill Sans MT"/>
                <a:cs typeface="Gill Sans MT"/>
              </a:rPr>
              <a:t> </a:t>
            </a:r>
            <a:r>
              <a:rPr sz="706" i="1" spc="-44" dirty="0">
                <a:solidFill>
                  <a:srgbClr val="002A4E"/>
                </a:solidFill>
                <a:latin typeface="Gill Sans MT"/>
                <a:cs typeface="Gill Sans MT"/>
              </a:rPr>
              <a:t>17.6%</a:t>
            </a:r>
            <a:endParaRPr sz="706">
              <a:latin typeface="Gill Sans MT"/>
              <a:cs typeface="Gill Sans MT"/>
            </a:endParaRPr>
          </a:p>
        </p:txBody>
      </p:sp>
      <p:sp>
        <p:nvSpPr>
          <p:cNvPr id="70" name="object 70"/>
          <p:cNvSpPr txBox="1"/>
          <p:nvPr/>
        </p:nvSpPr>
        <p:spPr>
          <a:xfrm>
            <a:off x="4494956" y="4182129"/>
            <a:ext cx="258856" cy="119935"/>
          </a:xfrm>
          <a:prstGeom prst="rect">
            <a:avLst/>
          </a:prstGeom>
        </p:spPr>
        <p:txBody>
          <a:bodyPr vert="horz" wrap="square" lIns="0" tIns="11206" rIns="0" bIns="0" rtlCol="0">
            <a:spAutoFit/>
          </a:bodyPr>
          <a:lstStyle/>
          <a:p>
            <a:pPr marL="11206">
              <a:lnSpc>
                <a:spcPct val="100000"/>
              </a:lnSpc>
              <a:spcBef>
                <a:spcPts val="88"/>
              </a:spcBef>
            </a:pPr>
            <a:r>
              <a:rPr sz="706" b="1" spc="-53" dirty="0">
                <a:latin typeface="Calibri"/>
                <a:cs typeface="Calibri"/>
              </a:rPr>
              <a:t>7.9</a:t>
            </a:r>
            <a:r>
              <a:rPr sz="706" b="1" spc="-35" dirty="0">
                <a:latin typeface="Calibri"/>
                <a:cs typeface="Calibri"/>
              </a:rPr>
              <a:t> </a:t>
            </a:r>
            <a:r>
              <a:rPr sz="706" b="1" spc="-88" dirty="0">
                <a:latin typeface="Calibri"/>
                <a:cs typeface="Calibri"/>
              </a:rPr>
              <a:t>Mos</a:t>
            </a:r>
            <a:endParaRPr sz="706">
              <a:latin typeface="Calibri"/>
              <a:cs typeface="Calibri"/>
            </a:endParaRPr>
          </a:p>
        </p:txBody>
      </p:sp>
      <p:sp>
        <p:nvSpPr>
          <p:cNvPr id="71" name="object 71"/>
          <p:cNvSpPr txBox="1"/>
          <p:nvPr/>
        </p:nvSpPr>
        <p:spPr>
          <a:xfrm>
            <a:off x="4494957" y="4271776"/>
            <a:ext cx="578784" cy="119935"/>
          </a:xfrm>
          <a:prstGeom prst="rect">
            <a:avLst/>
          </a:prstGeom>
        </p:spPr>
        <p:txBody>
          <a:bodyPr vert="horz" wrap="square" lIns="0" tIns="11206" rIns="0" bIns="0" rtlCol="0">
            <a:spAutoFit/>
          </a:bodyPr>
          <a:lstStyle/>
          <a:p>
            <a:pPr marL="11206">
              <a:lnSpc>
                <a:spcPct val="100000"/>
              </a:lnSpc>
              <a:spcBef>
                <a:spcPts val="88"/>
              </a:spcBef>
              <a:tabLst>
                <a:tab pos="364211" algn="l"/>
              </a:tabLst>
            </a:pPr>
            <a:r>
              <a:rPr sz="706" spc="-44" dirty="0">
                <a:latin typeface="Gill Sans MT"/>
                <a:cs typeface="Gill Sans MT"/>
              </a:rPr>
              <a:t>-</a:t>
            </a:r>
            <a:r>
              <a:rPr sz="706" spc="-9" dirty="0">
                <a:latin typeface="Gill Sans MT"/>
                <a:cs typeface="Gill Sans MT"/>
              </a:rPr>
              <a:t>22.2%</a:t>
            </a:r>
            <a:r>
              <a:rPr sz="706" dirty="0">
                <a:latin typeface="Gill Sans MT"/>
                <a:cs typeface="Gill Sans MT"/>
              </a:rPr>
              <a:t>	</a:t>
            </a:r>
            <a:r>
              <a:rPr sz="706" b="1" spc="-53" dirty="0">
                <a:latin typeface="Calibri"/>
                <a:cs typeface="Calibri"/>
              </a:rPr>
              <a:t>1.5</a:t>
            </a:r>
            <a:r>
              <a:rPr sz="706" b="1" spc="-44" dirty="0">
                <a:latin typeface="Calibri"/>
                <a:cs typeface="Calibri"/>
              </a:rPr>
              <a:t> Yrs</a:t>
            </a:r>
            <a:endParaRPr sz="706" dirty="0">
              <a:latin typeface="Calibri"/>
              <a:cs typeface="Calibri"/>
            </a:endParaRPr>
          </a:p>
        </p:txBody>
      </p:sp>
      <p:sp>
        <p:nvSpPr>
          <p:cNvPr id="72" name="object 72"/>
          <p:cNvSpPr txBox="1"/>
          <p:nvPr/>
        </p:nvSpPr>
        <p:spPr>
          <a:xfrm>
            <a:off x="4848077" y="4358644"/>
            <a:ext cx="226359" cy="119935"/>
          </a:xfrm>
          <a:prstGeom prst="rect">
            <a:avLst/>
          </a:prstGeom>
        </p:spPr>
        <p:txBody>
          <a:bodyPr vert="horz" wrap="square" lIns="0" tIns="11206" rIns="0" bIns="0" rtlCol="0">
            <a:spAutoFit/>
          </a:bodyPr>
          <a:lstStyle/>
          <a:p>
            <a:pPr marL="11206">
              <a:lnSpc>
                <a:spcPct val="100000"/>
              </a:lnSpc>
              <a:spcBef>
                <a:spcPts val="88"/>
              </a:spcBef>
            </a:pPr>
            <a:r>
              <a:rPr sz="706" spc="-44" dirty="0">
                <a:latin typeface="Gill Sans MT"/>
                <a:cs typeface="Gill Sans MT"/>
              </a:rPr>
              <a:t>-</a:t>
            </a:r>
            <a:r>
              <a:rPr sz="706" spc="-53" dirty="0">
                <a:latin typeface="Gill Sans MT"/>
                <a:cs typeface="Gill Sans MT"/>
              </a:rPr>
              <a:t>36.1%</a:t>
            </a:r>
            <a:endParaRPr sz="706">
              <a:latin typeface="Gill Sans MT"/>
              <a:cs typeface="Gill Sans MT"/>
            </a:endParaRPr>
          </a:p>
        </p:txBody>
      </p:sp>
      <p:sp>
        <p:nvSpPr>
          <p:cNvPr id="73" name="object 73"/>
          <p:cNvSpPr txBox="1"/>
          <p:nvPr/>
        </p:nvSpPr>
        <p:spPr>
          <a:xfrm>
            <a:off x="4848077" y="4445512"/>
            <a:ext cx="226919" cy="119935"/>
          </a:xfrm>
          <a:prstGeom prst="rect">
            <a:avLst/>
          </a:prstGeom>
        </p:spPr>
        <p:txBody>
          <a:bodyPr vert="horz" wrap="square" lIns="0" tIns="11206" rIns="0" bIns="0" rtlCol="0">
            <a:spAutoFit/>
          </a:bodyPr>
          <a:lstStyle/>
          <a:p>
            <a:pPr marL="11206">
              <a:lnSpc>
                <a:spcPct val="100000"/>
              </a:lnSpc>
              <a:spcBef>
                <a:spcPts val="88"/>
              </a:spcBef>
            </a:pPr>
            <a:r>
              <a:rPr sz="706" i="1" spc="-35" dirty="0">
                <a:latin typeface="Gill Sans MT"/>
                <a:cs typeface="Gill Sans MT"/>
              </a:rPr>
              <a:t>-</a:t>
            </a:r>
            <a:r>
              <a:rPr sz="706" i="1" spc="-53" dirty="0">
                <a:latin typeface="Gill Sans MT"/>
                <a:cs typeface="Gill Sans MT"/>
              </a:rPr>
              <a:t>26.1%</a:t>
            </a:r>
            <a:endParaRPr sz="706">
              <a:latin typeface="Gill Sans MT"/>
              <a:cs typeface="Gill Sans MT"/>
            </a:endParaRPr>
          </a:p>
        </p:txBody>
      </p:sp>
      <p:sp>
        <p:nvSpPr>
          <p:cNvPr id="74" name="object 74"/>
          <p:cNvSpPr txBox="1"/>
          <p:nvPr/>
        </p:nvSpPr>
        <p:spPr>
          <a:xfrm>
            <a:off x="5286630" y="4361513"/>
            <a:ext cx="225238" cy="119935"/>
          </a:xfrm>
          <a:prstGeom prst="rect">
            <a:avLst/>
          </a:prstGeom>
        </p:spPr>
        <p:txBody>
          <a:bodyPr vert="horz" wrap="square" lIns="0" tIns="11206" rIns="0" bIns="0" rtlCol="0">
            <a:spAutoFit/>
          </a:bodyPr>
          <a:lstStyle/>
          <a:p>
            <a:pPr marL="11206">
              <a:lnSpc>
                <a:spcPct val="100000"/>
              </a:lnSpc>
              <a:spcBef>
                <a:spcPts val="88"/>
              </a:spcBef>
            </a:pPr>
            <a:r>
              <a:rPr sz="706" b="1" spc="-53" dirty="0">
                <a:latin typeface="Calibri"/>
                <a:cs typeface="Calibri"/>
              </a:rPr>
              <a:t>1.7</a:t>
            </a:r>
            <a:r>
              <a:rPr sz="706" b="1" spc="-44" dirty="0">
                <a:latin typeface="Calibri"/>
                <a:cs typeface="Calibri"/>
              </a:rPr>
              <a:t> </a:t>
            </a:r>
            <a:r>
              <a:rPr sz="706" b="1" spc="-49" dirty="0">
                <a:latin typeface="Calibri"/>
                <a:cs typeface="Calibri"/>
              </a:rPr>
              <a:t>Yrs</a:t>
            </a:r>
            <a:endParaRPr sz="706">
              <a:latin typeface="Calibri"/>
              <a:cs typeface="Calibri"/>
            </a:endParaRPr>
          </a:p>
        </p:txBody>
      </p:sp>
      <p:sp>
        <p:nvSpPr>
          <p:cNvPr id="75" name="object 75"/>
          <p:cNvSpPr txBox="1"/>
          <p:nvPr/>
        </p:nvSpPr>
        <p:spPr>
          <a:xfrm>
            <a:off x="5286630" y="4448381"/>
            <a:ext cx="226359" cy="119935"/>
          </a:xfrm>
          <a:prstGeom prst="rect">
            <a:avLst/>
          </a:prstGeom>
        </p:spPr>
        <p:txBody>
          <a:bodyPr vert="horz" wrap="square" lIns="0" tIns="11206" rIns="0" bIns="0" rtlCol="0">
            <a:spAutoFit/>
          </a:bodyPr>
          <a:lstStyle/>
          <a:p>
            <a:pPr marL="11206">
              <a:lnSpc>
                <a:spcPct val="100000"/>
              </a:lnSpc>
              <a:spcBef>
                <a:spcPts val="88"/>
              </a:spcBef>
            </a:pPr>
            <a:r>
              <a:rPr sz="706" spc="-44" dirty="0">
                <a:latin typeface="Gill Sans MT"/>
                <a:cs typeface="Gill Sans MT"/>
              </a:rPr>
              <a:t>-</a:t>
            </a:r>
            <a:r>
              <a:rPr sz="706" spc="-53" dirty="0">
                <a:latin typeface="Gill Sans MT"/>
                <a:cs typeface="Gill Sans MT"/>
              </a:rPr>
              <a:t>48.2%</a:t>
            </a:r>
            <a:endParaRPr sz="706">
              <a:latin typeface="Gill Sans MT"/>
              <a:cs typeface="Gill Sans MT"/>
            </a:endParaRPr>
          </a:p>
        </p:txBody>
      </p:sp>
      <p:sp>
        <p:nvSpPr>
          <p:cNvPr id="76" name="object 76"/>
          <p:cNvSpPr txBox="1"/>
          <p:nvPr/>
        </p:nvSpPr>
        <p:spPr>
          <a:xfrm>
            <a:off x="5286631" y="4535249"/>
            <a:ext cx="226919" cy="119935"/>
          </a:xfrm>
          <a:prstGeom prst="rect">
            <a:avLst/>
          </a:prstGeom>
        </p:spPr>
        <p:txBody>
          <a:bodyPr vert="horz" wrap="square" lIns="0" tIns="11206" rIns="0" bIns="0" rtlCol="0">
            <a:spAutoFit/>
          </a:bodyPr>
          <a:lstStyle/>
          <a:p>
            <a:pPr marL="11206">
              <a:lnSpc>
                <a:spcPct val="100000"/>
              </a:lnSpc>
              <a:spcBef>
                <a:spcPts val="88"/>
              </a:spcBef>
            </a:pPr>
            <a:r>
              <a:rPr sz="706" i="1" spc="-35" dirty="0">
                <a:latin typeface="Gill Sans MT"/>
                <a:cs typeface="Gill Sans MT"/>
              </a:rPr>
              <a:t>-</a:t>
            </a:r>
            <a:r>
              <a:rPr sz="706" i="1" spc="-53" dirty="0">
                <a:latin typeface="Gill Sans MT"/>
                <a:cs typeface="Gill Sans MT"/>
              </a:rPr>
              <a:t>31.7%</a:t>
            </a:r>
            <a:endParaRPr sz="706">
              <a:latin typeface="Gill Sans MT"/>
              <a:cs typeface="Gill Sans MT"/>
            </a:endParaRPr>
          </a:p>
        </p:txBody>
      </p:sp>
      <p:sp>
        <p:nvSpPr>
          <p:cNvPr id="77" name="object 77"/>
          <p:cNvSpPr txBox="1"/>
          <p:nvPr/>
        </p:nvSpPr>
        <p:spPr>
          <a:xfrm>
            <a:off x="4645744" y="3558276"/>
            <a:ext cx="225238" cy="304240"/>
          </a:xfrm>
          <a:prstGeom prst="rect">
            <a:avLst/>
          </a:prstGeom>
        </p:spPr>
        <p:txBody>
          <a:bodyPr vert="horz" wrap="square" lIns="0" tIns="30816" rIns="0" bIns="0" rtlCol="0">
            <a:spAutoFit/>
          </a:bodyPr>
          <a:lstStyle/>
          <a:p>
            <a:pPr marL="11206" marR="4483" algn="just">
              <a:lnSpc>
                <a:spcPts val="688"/>
              </a:lnSpc>
              <a:spcBef>
                <a:spcPts val="243"/>
              </a:spcBef>
            </a:pPr>
            <a:r>
              <a:rPr sz="706" b="1" spc="-88" dirty="0">
                <a:solidFill>
                  <a:srgbClr val="002A4E"/>
                </a:solidFill>
                <a:latin typeface="Calibri"/>
                <a:cs typeface="Calibri"/>
              </a:rPr>
              <a:t>2.1</a:t>
            </a:r>
            <a:r>
              <a:rPr sz="706" b="1" spc="62" dirty="0">
                <a:solidFill>
                  <a:srgbClr val="002A4E"/>
                </a:solidFill>
                <a:latin typeface="Calibri"/>
                <a:cs typeface="Calibri"/>
              </a:rPr>
              <a:t> </a:t>
            </a:r>
            <a:r>
              <a:rPr sz="706" b="1" spc="-75" dirty="0">
                <a:solidFill>
                  <a:srgbClr val="002A4E"/>
                </a:solidFill>
                <a:latin typeface="Calibri"/>
                <a:cs typeface="Calibri"/>
              </a:rPr>
              <a:t>Yrs</a:t>
            </a:r>
            <a:r>
              <a:rPr sz="706" b="1" spc="441" dirty="0">
                <a:solidFill>
                  <a:srgbClr val="002A4E"/>
                </a:solidFill>
                <a:latin typeface="Calibri"/>
                <a:cs typeface="Calibri"/>
              </a:rPr>
              <a:t> </a:t>
            </a:r>
            <a:r>
              <a:rPr sz="706" spc="-31" dirty="0">
                <a:solidFill>
                  <a:srgbClr val="002A4E"/>
                </a:solidFill>
                <a:latin typeface="Gill Sans MT"/>
                <a:cs typeface="Gill Sans MT"/>
              </a:rPr>
              <a:t>48.0%</a:t>
            </a:r>
            <a:r>
              <a:rPr sz="706" spc="441" dirty="0">
                <a:solidFill>
                  <a:srgbClr val="002A4E"/>
                </a:solidFill>
                <a:latin typeface="Gill Sans MT"/>
                <a:cs typeface="Gill Sans MT"/>
              </a:rPr>
              <a:t> </a:t>
            </a:r>
            <a:r>
              <a:rPr sz="706" i="1" spc="-44" dirty="0">
                <a:solidFill>
                  <a:srgbClr val="002A4E"/>
                </a:solidFill>
                <a:latin typeface="Gill Sans MT"/>
                <a:cs typeface="Gill Sans MT"/>
              </a:rPr>
              <a:t>20.1%</a:t>
            </a:r>
            <a:endParaRPr sz="706">
              <a:latin typeface="Gill Sans MT"/>
              <a:cs typeface="Gill Sans MT"/>
            </a:endParaRPr>
          </a:p>
        </p:txBody>
      </p:sp>
      <p:sp>
        <p:nvSpPr>
          <p:cNvPr id="78" name="object 78"/>
          <p:cNvSpPr txBox="1"/>
          <p:nvPr/>
        </p:nvSpPr>
        <p:spPr>
          <a:xfrm>
            <a:off x="7909883" y="4240579"/>
            <a:ext cx="226919" cy="304240"/>
          </a:xfrm>
          <a:prstGeom prst="rect">
            <a:avLst/>
          </a:prstGeom>
        </p:spPr>
        <p:txBody>
          <a:bodyPr vert="horz" wrap="square" lIns="0" tIns="11206" rIns="0" bIns="0" rtlCol="0">
            <a:spAutoFit/>
          </a:bodyPr>
          <a:lstStyle/>
          <a:p>
            <a:pPr marL="11206">
              <a:lnSpc>
                <a:spcPts val="767"/>
              </a:lnSpc>
              <a:spcBef>
                <a:spcPts val="88"/>
              </a:spcBef>
            </a:pPr>
            <a:r>
              <a:rPr sz="706" b="1" spc="-53" dirty="0">
                <a:latin typeface="Calibri"/>
                <a:cs typeface="Calibri"/>
              </a:rPr>
              <a:t>1.5</a:t>
            </a:r>
            <a:r>
              <a:rPr sz="706" b="1" spc="-44" dirty="0">
                <a:latin typeface="Calibri"/>
                <a:cs typeface="Calibri"/>
              </a:rPr>
              <a:t> Yrs</a:t>
            </a:r>
            <a:endParaRPr sz="706">
              <a:latin typeface="Calibri"/>
              <a:cs typeface="Calibri"/>
            </a:endParaRPr>
          </a:p>
          <a:p>
            <a:pPr marL="11206">
              <a:lnSpc>
                <a:spcPts val="684"/>
              </a:lnSpc>
            </a:pPr>
            <a:r>
              <a:rPr sz="706" spc="-44" dirty="0">
                <a:latin typeface="Gill Sans MT"/>
                <a:cs typeface="Gill Sans MT"/>
              </a:rPr>
              <a:t>-</a:t>
            </a:r>
            <a:r>
              <a:rPr sz="706" spc="-53" dirty="0">
                <a:latin typeface="Gill Sans MT"/>
                <a:cs typeface="Gill Sans MT"/>
              </a:rPr>
              <a:t>36.8%</a:t>
            </a:r>
            <a:endParaRPr sz="706">
              <a:latin typeface="Gill Sans MT"/>
              <a:cs typeface="Gill Sans MT"/>
            </a:endParaRPr>
          </a:p>
          <a:p>
            <a:pPr marL="11206">
              <a:lnSpc>
                <a:spcPts val="767"/>
              </a:lnSpc>
            </a:pPr>
            <a:r>
              <a:rPr sz="706" i="1" spc="-35" dirty="0">
                <a:latin typeface="Gill Sans MT"/>
                <a:cs typeface="Gill Sans MT"/>
              </a:rPr>
              <a:t>-</a:t>
            </a:r>
            <a:r>
              <a:rPr sz="706" i="1" spc="-53" dirty="0">
                <a:latin typeface="Gill Sans MT"/>
                <a:cs typeface="Gill Sans MT"/>
              </a:rPr>
              <a:t>26.5%</a:t>
            </a:r>
            <a:endParaRPr sz="706">
              <a:latin typeface="Gill Sans MT"/>
              <a:cs typeface="Gill Sans MT"/>
            </a:endParaRPr>
          </a:p>
        </p:txBody>
      </p:sp>
      <p:sp>
        <p:nvSpPr>
          <p:cNvPr id="79" name="object 79"/>
          <p:cNvSpPr txBox="1"/>
          <p:nvPr/>
        </p:nvSpPr>
        <p:spPr>
          <a:xfrm>
            <a:off x="8203476" y="4240669"/>
            <a:ext cx="258856" cy="217393"/>
          </a:xfrm>
          <a:prstGeom prst="rect">
            <a:avLst/>
          </a:prstGeom>
        </p:spPr>
        <p:txBody>
          <a:bodyPr vert="horz" wrap="square" lIns="0" tIns="11206" rIns="0" bIns="0" rtlCol="0">
            <a:spAutoFit/>
          </a:bodyPr>
          <a:lstStyle/>
          <a:p>
            <a:pPr marL="11206">
              <a:lnSpc>
                <a:spcPts val="767"/>
              </a:lnSpc>
              <a:spcBef>
                <a:spcPts val="88"/>
              </a:spcBef>
            </a:pPr>
            <a:r>
              <a:rPr sz="706" b="1" spc="-53" dirty="0">
                <a:latin typeface="Calibri"/>
                <a:cs typeface="Calibri"/>
              </a:rPr>
              <a:t>9.0</a:t>
            </a:r>
            <a:r>
              <a:rPr sz="706" b="1" spc="-35" dirty="0">
                <a:latin typeface="Calibri"/>
                <a:cs typeface="Calibri"/>
              </a:rPr>
              <a:t> </a:t>
            </a:r>
            <a:r>
              <a:rPr sz="706" b="1" spc="-88" dirty="0">
                <a:latin typeface="Calibri"/>
                <a:cs typeface="Calibri"/>
              </a:rPr>
              <a:t>Mos</a:t>
            </a:r>
            <a:endParaRPr sz="706">
              <a:latin typeface="Calibri"/>
              <a:cs typeface="Calibri"/>
            </a:endParaRPr>
          </a:p>
          <a:p>
            <a:pPr marL="11206">
              <a:lnSpc>
                <a:spcPts val="767"/>
              </a:lnSpc>
            </a:pPr>
            <a:r>
              <a:rPr sz="706" spc="-44" dirty="0">
                <a:latin typeface="Gill Sans MT"/>
                <a:cs typeface="Gill Sans MT"/>
              </a:rPr>
              <a:t>-</a:t>
            </a:r>
            <a:r>
              <a:rPr sz="706" spc="-9" dirty="0">
                <a:latin typeface="Gill Sans MT"/>
                <a:cs typeface="Gill Sans MT"/>
              </a:rPr>
              <a:t>33.8%</a:t>
            </a:r>
            <a:endParaRPr sz="706">
              <a:latin typeface="Gill Sans MT"/>
              <a:cs typeface="Gill Sans MT"/>
            </a:endParaRPr>
          </a:p>
        </p:txBody>
      </p:sp>
      <p:sp>
        <p:nvSpPr>
          <p:cNvPr id="80" name="object 80"/>
          <p:cNvSpPr txBox="1"/>
          <p:nvPr/>
        </p:nvSpPr>
        <p:spPr>
          <a:xfrm>
            <a:off x="5045390" y="3502425"/>
            <a:ext cx="225238" cy="119935"/>
          </a:xfrm>
          <a:prstGeom prst="rect">
            <a:avLst/>
          </a:prstGeom>
        </p:spPr>
        <p:txBody>
          <a:bodyPr vert="horz" wrap="square" lIns="0" tIns="11206" rIns="0" bIns="0" rtlCol="0">
            <a:spAutoFit/>
          </a:bodyPr>
          <a:lstStyle/>
          <a:p>
            <a:pPr marL="11206">
              <a:lnSpc>
                <a:spcPct val="100000"/>
              </a:lnSpc>
              <a:spcBef>
                <a:spcPts val="88"/>
              </a:spcBef>
            </a:pPr>
            <a:r>
              <a:rPr sz="706" b="1" spc="-53" dirty="0">
                <a:solidFill>
                  <a:srgbClr val="002A4E"/>
                </a:solidFill>
                <a:latin typeface="Calibri"/>
                <a:cs typeface="Calibri"/>
              </a:rPr>
              <a:t>2.6</a:t>
            </a:r>
            <a:r>
              <a:rPr sz="706" b="1" spc="-44" dirty="0">
                <a:solidFill>
                  <a:srgbClr val="002A4E"/>
                </a:solidFill>
                <a:latin typeface="Calibri"/>
                <a:cs typeface="Calibri"/>
              </a:rPr>
              <a:t> </a:t>
            </a:r>
            <a:r>
              <a:rPr sz="706" b="1" spc="-49" dirty="0">
                <a:solidFill>
                  <a:srgbClr val="002A4E"/>
                </a:solidFill>
                <a:latin typeface="Calibri"/>
                <a:cs typeface="Calibri"/>
              </a:rPr>
              <a:t>Yrs</a:t>
            </a:r>
            <a:endParaRPr sz="706">
              <a:latin typeface="Calibri"/>
              <a:cs typeface="Calibri"/>
            </a:endParaRPr>
          </a:p>
        </p:txBody>
      </p:sp>
      <p:sp>
        <p:nvSpPr>
          <p:cNvPr id="81" name="object 81"/>
          <p:cNvSpPr txBox="1"/>
          <p:nvPr/>
        </p:nvSpPr>
        <p:spPr>
          <a:xfrm>
            <a:off x="5045390" y="3589294"/>
            <a:ext cx="201706" cy="119935"/>
          </a:xfrm>
          <a:prstGeom prst="rect">
            <a:avLst/>
          </a:prstGeom>
        </p:spPr>
        <p:txBody>
          <a:bodyPr vert="horz" wrap="square" lIns="0" tIns="11206" rIns="0" bIns="0" rtlCol="0">
            <a:spAutoFit/>
          </a:bodyPr>
          <a:lstStyle/>
          <a:p>
            <a:pPr marL="11206">
              <a:lnSpc>
                <a:spcPct val="100000"/>
              </a:lnSpc>
              <a:spcBef>
                <a:spcPts val="88"/>
              </a:spcBef>
            </a:pPr>
            <a:r>
              <a:rPr sz="706" spc="-53" dirty="0">
                <a:solidFill>
                  <a:srgbClr val="002A4E"/>
                </a:solidFill>
                <a:latin typeface="Gill Sans MT"/>
                <a:cs typeface="Gill Sans MT"/>
              </a:rPr>
              <a:t>73.5%</a:t>
            </a:r>
            <a:endParaRPr sz="706">
              <a:latin typeface="Gill Sans MT"/>
              <a:cs typeface="Gill Sans MT"/>
            </a:endParaRPr>
          </a:p>
        </p:txBody>
      </p:sp>
      <p:sp>
        <p:nvSpPr>
          <p:cNvPr id="82" name="object 82"/>
          <p:cNvSpPr txBox="1"/>
          <p:nvPr/>
        </p:nvSpPr>
        <p:spPr>
          <a:xfrm>
            <a:off x="5045390" y="3676161"/>
            <a:ext cx="201706" cy="119935"/>
          </a:xfrm>
          <a:prstGeom prst="rect">
            <a:avLst/>
          </a:prstGeom>
        </p:spPr>
        <p:txBody>
          <a:bodyPr vert="horz" wrap="square" lIns="0" tIns="11206" rIns="0" bIns="0" rtlCol="0">
            <a:spAutoFit/>
          </a:bodyPr>
          <a:lstStyle/>
          <a:p>
            <a:pPr marL="11206">
              <a:lnSpc>
                <a:spcPct val="100000"/>
              </a:lnSpc>
              <a:spcBef>
                <a:spcPts val="88"/>
              </a:spcBef>
            </a:pPr>
            <a:r>
              <a:rPr sz="706" i="1" spc="-66" dirty="0">
                <a:solidFill>
                  <a:srgbClr val="002A4E"/>
                </a:solidFill>
                <a:latin typeface="Gill Sans MT"/>
                <a:cs typeface="Gill Sans MT"/>
              </a:rPr>
              <a:t>23.3%</a:t>
            </a:r>
            <a:endParaRPr sz="706">
              <a:latin typeface="Gill Sans MT"/>
              <a:cs typeface="Gill Sans MT"/>
            </a:endParaRPr>
          </a:p>
        </p:txBody>
      </p:sp>
      <p:sp>
        <p:nvSpPr>
          <p:cNvPr id="83" name="object 83"/>
          <p:cNvSpPr txBox="1"/>
          <p:nvPr/>
        </p:nvSpPr>
        <p:spPr>
          <a:xfrm>
            <a:off x="5687622" y="3457602"/>
            <a:ext cx="235884" cy="304240"/>
          </a:xfrm>
          <a:prstGeom prst="rect">
            <a:avLst/>
          </a:prstGeom>
        </p:spPr>
        <p:txBody>
          <a:bodyPr vert="horz" wrap="square" lIns="0" tIns="30816" rIns="0" bIns="0" rtlCol="0">
            <a:spAutoFit/>
          </a:bodyPr>
          <a:lstStyle/>
          <a:p>
            <a:pPr marL="11206" marR="4483" algn="just">
              <a:lnSpc>
                <a:spcPts val="688"/>
              </a:lnSpc>
              <a:spcBef>
                <a:spcPts val="243"/>
              </a:spcBef>
            </a:pPr>
            <a:r>
              <a:rPr sz="706" b="1" spc="-88" dirty="0">
                <a:solidFill>
                  <a:srgbClr val="002A4E"/>
                </a:solidFill>
                <a:latin typeface="Calibri"/>
                <a:cs typeface="Calibri"/>
              </a:rPr>
              <a:t>6.2</a:t>
            </a:r>
            <a:r>
              <a:rPr sz="706" b="1" spc="62" dirty="0">
                <a:solidFill>
                  <a:srgbClr val="002A4E"/>
                </a:solidFill>
                <a:latin typeface="Calibri"/>
                <a:cs typeface="Calibri"/>
              </a:rPr>
              <a:t> </a:t>
            </a:r>
            <a:r>
              <a:rPr sz="706" b="1" spc="-44" dirty="0">
                <a:solidFill>
                  <a:srgbClr val="002A4E"/>
                </a:solidFill>
                <a:latin typeface="Calibri"/>
                <a:cs typeface="Calibri"/>
              </a:rPr>
              <a:t>Yrs</a:t>
            </a:r>
            <a:r>
              <a:rPr sz="706" b="1" spc="441" dirty="0">
                <a:solidFill>
                  <a:srgbClr val="002A4E"/>
                </a:solidFill>
                <a:latin typeface="Calibri"/>
                <a:cs typeface="Calibri"/>
              </a:rPr>
              <a:t> </a:t>
            </a:r>
            <a:r>
              <a:rPr sz="706" spc="-75" dirty="0">
                <a:solidFill>
                  <a:srgbClr val="002A4E"/>
                </a:solidFill>
                <a:latin typeface="Gill Sans MT"/>
                <a:cs typeface="Gill Sans MT"/>
              </a:rPr>
              <a:t>125.6%</a:t>
            </a:r>
            <a:r>
              <a:rPr sz="706" spc="441" dirty="0">
                <a:solidFill>
                  <a:srgbClr val="002A4E"/>
                </a:solidFill>
                <a:latin typeface="Gill Sans MT"/>
                <a:cs typeface="Gill Sans MT"/>
              </a:rPr>
              <a:t> </a:t>
            </a:r>
            <a:r>
              <a:rPr sz="706" i="1" spc="-26" dirty="0">
                <a:solidFill>
                  <a:srgbClr val="002A4E"/>
                </a:solidFill>
                <a:latin typeface="Gill Sans MT"/>
                <a:cs typeface="Gill Sans MT"/>
              </a:rPr>
              <a:t>14.1%</a:t>
            </a:r>
            <a:endParaRPr sz="706">
              <a:latin typeface="Gill Sans MT"/>
              <a:cs typeface="Gill Sans MT"/>
            </a:endParaRPr>
          </a:p>
        </p:txBody>
      </p:sp>
      <p:sp>
        <p:nvSpPr>
          <p:cNvPr id="84" name="object 84"/>
          <p:cNvSpPr txBox="1"/>
          <p:nvPr/>
        </p:nvSpPr>
        <p:spPr>
          <a:xfrm>
            <a:off x="6359257" y="3356749"/>
            <a:ext cx="235884" cy="304240"/>
          </a:xfrm>
          <a:prstGeom prst="rect">
            <a:avLst/>
          </a:prstGeom>
        </p:spPr>
        <p:txBody>
          <a:bodyPr vert="horz" wrap="square" lIns="0" tIns="30816" rIns="0" bIns="0" rtlCol="0">
            <a:spAutoFit/>
          </a:bodyPr>
          <a:lstStyle/>
          <a:p>
            <a:pPr marL="11206" marR="4483" algn="just">
              <a:lnSpc>
                <a:spcPts val="688"/>
              </a:lnSpc>
              <a:spcBef>
                <a:spcPts val="243"/>
              </a:spcBef>
            </a:pPr>
            <a:r>
              <a:rPr sz="706" b="1" spc="-88" dirty="0">
                <a:solidFill>
                  <a:srgbClr val="002A4E"/>
                </a:solidFill>
                <a:latin typeface="Calibri"/>
                <a:cs typeface="Calibri"/>
              </a:rPr>
              <a:t>5.0</a:t>
            </a:r>
            <a:r>
              <a:rPr sz="706" b="1" spc="62" dirty="0">
                <a:solidFill>
                  <a:srgbClr val="002A4E"/>
                </a:solidFill>
                <a:latin typeface="Calibri"/>
                <a:cs typeface="Calibri"/>
              </a:rPr>
              <a:t> </a:t>
            </a:r>
            <a:r>
              <a:rPr sz="706" b="1" spc="-44" dirty="0">
                <a:solidFill>
                  <a:srgbClr val="002A4E"/>
                </a:solidFill>
                <a:latin typeface="Calibri"/>
                <a:cs typeface="Calibri"/>
              </a:rPr>
              <a:t>Yrs</a:t>
            </a:r>
            <a:r>
              <a:rPr sz="706" b="1" spc="441" dirty="0">
                <a:solidFill>
                  <a:srgbClr val="002A4E"/>
                </a:solidFill>
                <a:latin typeface="Calibri"/>
                <a:cs typeface="Calibri"/>
              </a:rPr>
              <a:t> </a:t>
            </a:r>
            <a:r>
              <a:rPr sz="706" spc="-75" dirty="0">
                <a:solidFill>
                  <a:srgbClr val="002A4E"/>
                </a:solidFill>
                <a:latin typeface="Gill Sans MT"/>
                <a:cs typeface="Gill Sans MT"/>
              </a:rPr>
              <a:t>228.8%</a:t>
            </a:r>
            <a:r>
              <a:rPr sz="706" spc="441" dirty="0">
                <a:solidFill>
                  <a:srgbClr val="002A4E"/>
                </a:solidFill>
                <a:latin typeface="Gill Sans MT"/>
                <a:cs typeface="Gill Sans MT"/>
              </a:rPr>
              <a:t> </a:t>
            </a:r>
            <a:r>
              <a:rPr sz="706" i="1" spc="-26" dirty="0">
                <a:solidFill>
                  <a:srgbClr val="002A4E"/>
                </a:solidFill>
                <a:latin typeface="Gill Sans MT"/>
                <a:cs typeface="Gill Sans MT"/>
              </a:rPr>
              <a:t>26.7%</a:t>
            </a:r>
            <a:endParaRPr sz="706">
              <a:latin typeface="Gill Sans MT"/>
              <a:cs typeface="Gill Sans MT"/>
            </a:endParaRPr>
          </a:p>
        </p:txBody>
      </p:sp>
      <p:sp>
        <p:nvSpPr>
          <p:cNvPr id="85" name="object 85"/>
          <p:cNvSpPr txBox="1"/>
          <p:nvPr/>
        </p:nvSpPr>
        <p:spPr>
          <a:xfrm>
            <a:off x="8393977" y="3451865"/>
            <a:ext cx="235884" cy="304240"/>
          </a:xfrm>
          <a:prstGeom prst="rect">
            <a:avLst/>
          </a:prstGeom>
        </p:spPr>
        <p:txBody>
          <a:bodyPr vert="horz" wrap="square" lIns="0" tIns="30816" rIns="0" bIns="0" rtlCol="0">
            <a:spAutoFit/>
          </a:bodyPr>
          <a:lstStyle/>
          <a:p>
            <a:pPr marL="11206" marR="4483" algn="just">
              <a:lnSpc>
                <a:spcPts val="688"/>
              </a:lnSpc>
              <a:spcBef>
                <a:spcPts val="243"/>
              </a:spcBef>
            </a:pPr>
            <a:r>
              <a:rPr sz="706" b="1" spc="-88" dirty="0">
                <a:solidFill>
                  <a:srgbClr val="002A4E"/>
                </a:solidFill>
                <a:latin typeface="Calibri"/>
                <a:cs typeface="Calibri"/>
              </a:rPr>
              <a:t>5.0</a:t>
            </a:r>
            <a:r>
              <a:rPr sz="706" b="1" spc="62" dirty="0">
                <a:solidFill>
                  <a:srgbClr val="002A4E"/>
                </a:solidFill>
                <a:latin typeface="Calibri"/>
                <a:cs typeface="Calibri"/>
              </a:rPr>
              <a:t> </a:t>
            </a:r>
            <a:r>
              <a:rPr sz="706" b="1" spc="-44" dirty="0">
                <a:solidFill>
                  <a:srgbClr val="002A4E"/>
                </a:solidFill>
                <a:latin typeface="Calibri"/>
                <a:cs typeface="Calibri"/>
              </a:rPr>
              <a:t>Yrs</a:t>
            </a:r>
            <a:r>
              <a:rPr sz="706" b="1" spc="441" dirty="0">
                <a:solidFill>
                  <a:srgbClr val="002A4E"/>
                </a:solidFill>
                <a:latin typeface="Calibri"/>
                <a:cs typeface="Calibri"/>
              </a:rPr>
              <a:t> </a:t>
            </a:r>
            <a:r>
              <a:rPr sz="706" spc="-75" dirty="0">
                <a:solidFill>
                  <a:srgbClr val="002A4E"/>
                </a:solidFill>
                <a:latin typeface="Gill Sans MT"/>
                <a:cs typeface="Gill Sans MT"/>
              </a:rPr>
              <a:t>101.5%</a:t>
            </a:r>
            <a:r>
              <a:rPr sz="706" spc="441" dirty="0">
                <a:solidFill>
                  <a:srgbClr val="002A4E"/>
                </a:solidFill>
                <a:latin typeface="Gill Sans MT"/>
                <a:cs typeface="Gill Sans MT"/>
              </a:rPr>
              <a:t> </a:t>
            </a:r>
            <a:r>
              <a:rPr sz="706" i="1" spc="-26" dirty="0">
                <a:solidFill>
                  <a:srgbClr val="002A4E"/>
                </a:solidFill>
                <a:latin typeface="Gill Sans MT"/>
                <a:cs typeface="Gill Sans MT"/>
              </a:rPr>
              <a:t>15.0%</a:t>
            </a:r>
            <a:endParaRPr sz="706">
              <a:latin typeface="Gill Sans MT"/>
              <a:cs typeface="Gill Sans MT"/>
            </a:endParaRPr>
          </a:p>
        </p:txBody>
      </p:sp>
      <p:sp>
        <p:nvSpPr>
          <p:cNvPr id="86" name="object 86"/>
          <p:cNvSpPr txBox="1"/>
          <p:nvPr/>
        </p:nvSpPr>
        <p:spPr>
          <a:xfrm>
            <a:off x="9430835" y="3144196"/>
            <a:ext cx="263899" cy="304240"/>
          </a:xfrm>
          <a:prstGeom prst="rect">
            <a:avLst/>
          </a:prstGeom>
        </p:spPr>
        <p:txBody>
          <a:bodyPr vert="horz" wrap="square" lIns="0" tIns="30816" rIns="0" bIns="0" rtlCol="0">
            <a:spAutoFit/>
          </a:bodyPr>
          <a:lstStyle/>
          <a:p>
            <a:pPr marL="11206" marR="4483">
              <a:lnSpc>
                <a:spcPts val="688"/>
              </a:lnSpc>
              <a:spcBef>
                <a:spcPts val="243"/>
              </a:spcBef>
            </a:pPr>
            <a:r>
              <a:rPr sz="706" b="1" spc="-57" dirty="0">
                <a:solidFill>
                  <a:srgbClr val="002A4E"/>
                </a:solidFill>
                <a:latin typeface="Calibri"/>
                <a:cs typeface="Calibri"/>
              </a:rPr>
              <a:t>11.0</a:t>
            </a:r>
            <a:r>
              <a:rPr sz="706" b="1" spc="-31" dirty="0">
                <a:solidFill>
                  <a:srgbClr val="002A4E"/>
                </a:solidFill>
                <a:latin typeface="Calibri"/>
                <a:cs typeface="Calibri"/>
              </a:rPr>
              <a:t> </a:t>
            </a:r>
            <a:r>
              <a:rPr sz="706" b="1" spc="-71" dirty="0">
                <a:solidFill>
                  <a:srgbClr val="002A4E"/>
                </a:solidFill>
                <a:latin typeface="Calibri"/>
                <a:cs typeface="Calibri"/>
              </a:rPr>
              <a:t>Yrs</a:t>
            </a:r>
            <a:r>
              <a:rPr sz="706" b="1" spc="441" dirty="0">
                <a:solidFill>
                  <a:srgbClr val="002A4E"/>
                </a:solidFill>
                <a:latin typeface="Calibri"/>
                <a:cs typeface="Calibri"/>
              </a:rPr>
              <a:t> </a:t>
            </a:r>
            <a:r>
              <a:rPr sz="706" spc="-35" dirty="0">
                <a:solidFill>
                  <a:srgbClr val="002A4E"/>
                </a:solidFill>
                <a:latin typeface="Gill Sans MT"/>
                <a:cs typeface="Gill Sans MT"/>
              </a:rPr>
              <a:t>400.5%</a:t>
            </a:r>
            <a:r>
              <a:rPr sz="706" spc="-9" dirty="0">
                <a:solidFill>
                  <a:srgbClr val="002A4E"/>
                </a:solidFill>
                <a:latin typeface="Gill Sans MT"/>
                <a:cs typeface="Gill Sans MT"/>
              </a:rPr>
              <a:t> </a:t>
            </a:r>
            <a:r>
              <a:rPr sz="706" i="1" spc="-9" dirty="0">
                <a:solidFill>
                  <a:srgbClr val="002A4E"/>
                </a:solidFill>
                <a:latin typeface="Gill Sans MT"/>
                <a:cs typeface="Gill Sans MT"/>
              </a:rPr>
              <a:t>15.8%</a:t>
            </a:r>
            <a:endParaRPr sz="706">
              <a:latin typeface="Gill Sans MT"/>
              <a:cs typeface="Gill Sans MT"/>
            </a:endParaRPr>
          </a:p>
        </p:txBody>
      </p:sp>
      <p:sp>
        <p:nvSpPr>
          <p:cNvPr id="87" name="object 87"/>
          <p:cNvSpPr txBox="1"/>
          <p:nvPr/>
        </p:nvSpPr>
        <p:spPr>
          <a:xfrm>
            <a:off x="10044290" y="3370823"/>
            <a:ext cx="235884" cy="304240"/>
          </a:xfrm>
          <a:prstGeom prst="rect">
            <a:avLst/>
          </a:prstGeom>
        </p:spPr>
        <p:txBody>
          <a:bodyPr vert="horz" wrap="square" lIns="0" tIns="30816" rIns="0" bIns="0" rtlCol="0">
            <a:spAutoFit/>
          </a:bodyPr>
          <a:lstStyle/>
          <a:p>
            <a:pPr marL="11206" marR="4483" algn="just">
              <a:lnSpc>
                <a:spcPts val="688"/>
              </a:lnSpc>
              <a:spcBef>
                <a:spcPts val="243"/>
              </a:spcBef>
            </a:pPr>
            <a:r>
              <a:rPr sz="706" b="1" spc="-88" dirty="0">
                <a:solidFill>
                  <a:srgbClr val="002A4E"/>
                </a:solidFill>
                <a:latin typeface="Calibri"/>
                <a:cs typeface="Calibri"/>
              </a:rPr>
              <a:t>1.8</a:t>
            </a:r>
            <a:r>
              <a:rPr sz="706" b="1" spc="62" dirty="0">
                <a:solidFill>
                  <a:srgbClr val="002A4E"/>
                </a:solidFill>
                <a:latin typeface="Calibri"/>
                <a:cs typeface="Calibri"/>
              </a:rPr>
              <a:t> </a:t>
            </a:r>
            <a:r>
              <a:rPr sz="706" b="1" spc="-44" dirty="0">
                <a:solidFill>
                  <a:srgbClr val="002A4E"/>
                </a:solidFill>
                <a:latin typeface="Calibri"/>
                <a:cs typeface="Calibri"/>
              </a:rPr>
              <a:t>Yrs</a:t>
            </a:r>
            <a:r>
              <a:rPr sz="706" b="1" spc="441" dirty="0">
                <a:solidFill>
                  <a:srgbClr val="002A4E"/>
                </a:solidFill>
                <a:latin typeface="Calibri"/>
                <a:cs typeface="Calibri"/>
              </a:rPr>
              <a:t> </a:t>
            </a:r>
            <a:r>
              <a:rPr sz="706" spc="-75" dirty="0">
                <a:solidFill>
                  <a:srgbClr val="002A4E"/>
                </a:solidFill>
                <a:latin typeface="Gill Sans MT"/>
                <a:cs typeface="Gill Sans MT"/>
              </a:rPr>
              <a:t>114.4%</a:t>
            </a:r>
            <a:r>
              <a:rPr sz="706" spc="441" dirty="0">
                <a:solidFill>
                  <a:srgbClr val="002A4E"/>
                </a:solidFill>
                <a:latin typeface="Gill Sans MT"/>
                <a:cs typeface="Gill Sans MT"/>
              </a:rPr>
              <a:t> </a:t>
            </a:r>
            <a:r>
              <a:rPr sz="706" i="1" spc="-26" dirty="0">
                <a:solidFill>
                  <a:srgbClr val="002A4E"/>
                </a:solidFill>
                <a:latin typeface="Gill Sans MT"/>
                <a:cs typeface="Gill Sans MT"/>
              </a:rPr>
              <a:t>53.5%</a:t>
            </a:r>
            <a:endParaRPr sz="706">
              <a:latin typeface="Gill Sans MT"/>
              <a:cs typeface="Gill Sans MT"/>
            </a:endParaRPr>
          </a:p>
        </p:txBody>
      </p:sp>
      <p:sp>
        <p:nvSpPr>
          <p:cNvPr id="88" name="object 88"/>
          <p:cNvSpPr txBox="1"/>
          <p:nvPr/>
        </p:nvSpPr>
        <p:spPr>
          <a:xfrm>
            <a:off x="9667323" y="4217630"/>
            <a:ext cx="258856" cy="217393"/>
          </a:xfrm>
          <a:prstGeom prst="rect">
            <a:avLst/>
          </a:prstGeom>
        </p:spPr>
        <p:txBody>
          <a:bodyPr vert="horz" wrap="square" lIns="0" tIns="11206" rIns="0" bIns="0" rtlCol="0">
            <a:spAutoFit/>
          </a:bodyPr>
          <a:lstStyle/>
          <a:p>
            <a:pPr marL="11206">
              <a:lnSpc>
                <a:spcPts val="767"/>
              </a:lnSpc>
              <a:spcBef>
                <a:spcPts val="88"/>
              </a:spcBef>
            </a:pPr>
            <a:r>
              <a:rPr sz="706" b="1" spc="-53" dirty="0">
                <a:latin typeface="Calibri"/>
                <a:cs typeface="Calibri"/>
              </a:rPr>
              <a:t>1.1</a:t>
            </a:r>
            <a:r>
              <a:rPr sz="706" b="1" spc="-35" dirty="0">
                <a:latin typeface="Calibri"/>
                <a:cs typeface="Calibri"/>
              </a:rPr>
              <a:t> </a:t>
            </a:r>
            <a:r>
              <a:rPr sz="706" b="1" spc="-88" dirty="0">
                <a:latin typeface="Calibri"/>
                <a:cs typeface="Calibri"/>
              </a:rPr>
              <a:t>Mos</a:t>
            </a:r>
            <a:endParaRPr sz="706">
              <a:latin typeface="Calibri"/>
              <a:cs typeface="Calibri"/>
            </a:endParaRPr>
          </a:p>
          <a:p>
            <a:pPr marL="11206">
              <a:lnSpc>
                <a:spcPts val="767"/>
              </a:lnSpc>
            </a:pPr>
            <a:r>
              <a:rPr sz="706" spc="-44" dirty="0">
                <a:latin typeface="Gill Sans MT"/>
                <a:cs typeface="Gill Sans MT"/>
              </a:rPr>
              <a:t>-</a:t>
            </a:r>
            <a:r>
              <a:rPr sz="706" spc="-9" dirty="0">
                <a:latin typeface="Gill Sans MT"/>
                <a:cs typeface="Gill Sans MT"/>
              </a:rPr>
              <a:t>33.9%</a:t>
            </a:r>
            <a:endParaRPr sz="706">
              <a:latin typeface="Gill Sans MT"/>
              <a:cs typeface="Gill Sans MT"/>
            </a:endParaRPr>
          </a:p>
        </p:txBody>
      </p:sp>
      <p:sp>
        <p:nvSpPr>
          <p:cNvPr id="89" name="object 89"/>
          <p:cNvSpPr txBox="1"/>
          <p:nvPr/>
        </p:nvSpPr>
        <p:spPr>
          <a:xfrm>
            <a:off x="8748889" y="4371374"/>
            <a:ext cx="225238" cy="119935"/>
          </a:xfrm>
          <a:prstGeom prst="rect">
            <a:avLst/>
          </a:prstGeom>
        </p:spPr>
        <p:txBody>
          <a:bodyPr vert="horz" wrap="square" lIns="0" tIns="11206" rIns="0" bIns="0" rtlCol="0">
            <a:spAutoFit/>
          </a:bodyPr>
          <a:lstStyle/>
          <a:p>
            <a:pPr marL="11206">
              <a:lnSpc>
                <a:spcPct val="100000"/>
              </a:lnSpc>
              <a:spcBef>
                <a:spcPts val="88"/>
              </a:spcBef>
            </a:pPr>
            <a:r>
              <a:rPr sz="706" b="1" spc="-53" dirty="0">
                <a:latin typeface="Calibri"/>
                <a:cs typeface="Calibri"/>
              </a:rPr>
              <a:t>1.1</a:t>
            </a:r>
            <a:r>
              <a:rPr sz="706" b="1" spc="-44" dirty="0">
                <a:latin typeface="Calibri"/>
                <a:cs typeface="Calibri"/>
              </a:rPr>
              <a:t> </a:t>
            </a:r>
            <a:r>
              <a:rPr sz="706" b="1" spc="-49" dirty="0">
                <a:latin typeface="Calibri"/>
                <a:cs typeface="Calibri"/>
              </a:rPr>
              <a:t>Yrs</a:t>
            </a:r>
            <a:endParaRPr sz="706">
              <a:latin typeface="Calibri"/>
              <a:cs typeface="Calibri"/>
            </a:endParaRPr>
          </a:p>
        </p:txBody>
      </p:sp>
      <p:sp>
        <p:nvSpPr>
          <p:cNvPr id="90" name="object 90"/>
          <p:cNvSpPr txBox="1"/>
          <p:nvPr/>
        </p:nvSpPr>
        <p:spPr>
          <a:xfrm>
            <a:off x="8748888" y="4458242"/>
            <a:ext cx="226359" cy="119935"/>
          </a:xfrm>
          <a:prstGeom prst="rect">
            <a:avLst/>
          </a:prstGeom>
        </p:spPr>
        <p:txBody>
          <a:bodyPr vert="horz" wrap="square" lIns="0" tIns="11206" rIns="0" bIns="0" rtlCol="0">
            <a:spAutoFit/>
          </a:bodyPr>
          <a:lstStyle/>
          <a:p>
            <a:pPr marL="11206">
              <a:lnSpc>
                <a:spcPct val="100000"/>
              </a:lnSpc>
              <a:spcBef>
                <a:spcPts val="88"/>
              </a:spcBef>
            </a:pPr>
            <a:r>
              <a:rPr sz="706" spc="-44" dirty="0">
                <a:latin typeface="Gill Sans MT"/>
                <a:cs typeface="Gill Sans MT"/>
              </a:rPr>
              <a:t>-</a:t>
            </a:r>
            <a:r>
              <a:rPr sz="706" spc="-53" dirty="0">
                <a:latin typeface="Gill Sans MT"/>
                <a:cs typeface="Gill Sans MT"/>
              </a:rPr>
              <a:t>51.9%</a:t>
            </a:r>
            <a:endParaRPr sz="706">
              <a:latin typeface="Gill Sans MT"/>
              <a:cs typeface="Gill Sans MT"/>
            </a:endParaRPr>
          </a:p>
        </p:txBody>
      </p:sp>
      <p:sp>
        <p:nvSpPr>
          <p:cNvPr id="91" name="object 91"/>
          <p:cNvSpPr txBox="1"/>
          <p:nvPr/>
        </p:nvSpPr>
        <p:spPr>
          <a:xfrm>
            <a:off x="8748889" y="4545110"/>
            <a:ext cx="226919" cy="119935"/>
          </a:xfrm>
          <a:prstGeom prst="rect">
            <a:avLst/>
          </a:prstGeom>
        </p:spPr>
        <p:txBody>
          <a:bodyPr vert="horz" wrap="square" lIns="0" tIns="11206" rIns="0" bIns="0" rtlCol="0">
            <a:spAutoFit/>
          </a:bodyPr>
          <a:lstStyle/>
          <a:p>
            <a:pPr marL="11206">
              <a:lnSpc>
                <a:spcPct val="100000"/>
              </a:lnSpc>
              <a:spcBef>
                <a:spcPts val="88"/>
              </a:spcBef>
            </a:pPr>
            <a:r>
              <a:rPr sz="706" i="1" spc="-35" dirty="0">
                <a:latin typeface="Gill Sans MT"/>
                <a:cs typeface="Gill Sans MT"/>
              </a:rPr>
              <a:t>-</a:t>
            </a:r>
            <a:r>
              <a:rPr sz="706" i="1" spc="-53" dirty="0">
                <a:latin typeface="Gill Sans MT"/>
                <a:cs typeface="Gill Sans MT"/>
              </a:rPr>
              <a:t>48.2%</a:t>
            </a:r>
            <a:endParaRPr sz="706">
              <a:latin typeface="Gill Sans MT"/>
              <a:cs typeface="Gill Sans MT"/>
            </a:endParaRPr>
          </a:p>
        </p:txBody>
      </p:sp>
      <p:sp>
        <p:nvSpPr>
          <p:cNvPr id="92" name="object 92"/>
          <p:cNvSpPr txBox="1"/>
          <p:nvPr/>
        </p:nvSpPr>
        <p:spPr>
          <a:xfrm>
            <a:off x="8920025" y="3493102"/>
            <a:ext cx="258856" cy="119935"/>
          </a:xfrm>
          <a:prstGeom prst="rect">
            <a:avLst/>
          </a:prstGeom>
        </p:spPr>
        <p:txBody>
          <a:bodyPr vert="horz" wrap="square" lIns="0" tIns="11206" rIns="0" bIns="0" rtlCol="0">
            <a:spAutoFit/>
          </a:bodyPr>
          <a:lstStyle/>
          <a:p>
            <a:pPr marL="11206">
              <a:lnSpc>
                <a:spcPct val="100000"/>
              </a:lnSpc>
              <a:spcBef>
                <a:spcPts val="88"/>
              </a:spcBef>
            </a:pPr>
            <a:r>
              <a:rPr sz="706" b="1" spc="-53" dirty="0">
                <a:solidFill>
                  <a:srgbClr val="002A4E"/>
                </a:solidFill>
                <a:latin typeface="Calibri"/>
                <a:cs typeface="Calibri"/>
              </a:rPr>
              <a:t>1.5</a:t>
            </a:r>
            <a:r>
              <a:rPr sz="706" b="1" spc="-35" dirty="0">
                <a:solidFill>
                  <a:srgbClr val="002A4E"/>
                </a:solidFill>
                <a:latin typeface="Calibri"/>
                <a:cs typeface="Calibri"/>
              </a:rPr>
              <a:t> </a:t>
            </a:r>
            <a:r>
              <a:rPr sz="706" b="1" spc="-88" dirty="0">
                <a:solidFill>
                  <a:srgbClr val="002A4E"/>
                </a:solidFill>
                <a:latin typeface="Calibri"/>
                <a:cs typeface="Calibri"/>
              </a:rPr>
              <a:t>Mos</a:t>
            </a:r>
            <a:endParaRPr sz="706">
              <a:latin typeface="Calibri"/>
              <a:cs typeface="Calibri"/>
            </a:endParaRPr>
          </a:p>
        </p:txBody>
      </p:sp>
      <p:sp>
        <p:nvSpPr>
          <p:cNvPr id="93" name="object 93"/>
          <p:cNvSpPr txBox="1"/>
          <p:nvPr/>
        </p:nvSpPr>
        <p:spPr>
          <a:xfrm>
            <a:off x="8920025" y="3579970"/>
            <a:ext cx="201706" cy="119935"/>
          </a:xfrm>
          <a:prstGeom prst="rect">
            <a:avLst/>
          </a:prstGeom>
        </p:spPr>
        <p:txBody>
          <a:bodyPr vert="horz" wrap="square" lIns="0" tIns="11206" rIns="0" bIns="0" rtlCol="0">
            <a:spAutoFit/>
          </a:bodyPr>
          <a:lstStyle/>
          <a:p>
            <a:pPr marL="11206">
              <a:lnSpc>
                <a:spcPct val="100000"/>
              </a:lnSpc>
              <a:spcBef>
                <a:spcPts val="88"/>
              </a:spcBef>
            </a:pPr>
            <a:r>
              <a:rPr sz="706" spc="-53" dirty="0">
                <a:solidFill>
                  <a:srgbClr val="002A4E"/>
                </a:solidFill>
                <a:latin typeface="Gill Sans MT"/>
                <a:cs typeface="Gill Sans MT"/>
              </a:rPr>
              <a:t>24.2%</a:t>
            </a:r>
            <a:endParaRPr sz="706">
              <a:latin typeface="Gill Sans MT"/>
              <a:cs typeface="Gill Sans MT"/>
            </a:endParaRPr>
          </a:p>
        </p:txBody>
      </p:sp>
      <p:grpSp>
        <p:nvGrpSpPr>
          <p:cNvPr id="94" name="object 94"/>
          <p:cNvGrpSpPr/>
          <p:nvPr/>
        </p:nvGrpSpPr>
        <p:grpSpPr>
          <a:xfrm>
            <a:off x="8851704" y="3598007"/>
            <a:ext cx="135591" cy="716616"/>
            <a:chOff x="8152331" y="4077741"/>
            <a:chExt cx="153670" cy="812165"/>
          </a:xfrm>
        </p:grpSpPr>
        <p:sp>
          <p:nvSpPr>
            <p:cNvPr id="95" name="object 95"/>
            <p:cNvSpPr/>
            <p:nvPr/>
          </p:nvSpPr>
          <p:spPr>
            <a:xfrm>
              <a:off x="8155506" y="4080916"/>
              <a:ext cx="41910" cy="344170"/>
            </a:xfrm>
            <a:custGeom>
              <a:avLst/>
              <a:gdLst/>
              <a:ahLst/>
              <a:cxnLst/>
              <a:rect l="l" t="t" r="r" b="b"/>
              <a:pathLst>
                <a:path w="41909" h="344170">
                  <a:moveTo>
                    <a:pt x="41592" y="12"/>
                  </a:moveTo>
                  <a:lnTo>
                    <a:pt x="0" y="0"/>
                  </a:lnTo>
                  <a:lnTo>
                    <a:pt x="31356" y="343674"/>
                  </a:lnTo>
                </a:path>
              </a:pathLst>
            </a:custGeom>
            <a:ln w="6349">
              <a:solidFill>
                <a:srgbClr val="565963"/>
              </a:solidFill>
            </a:ln>
          </p:spPr>
          <p:txBody>
            <a:bodyPr wrap="square" lIns="0" tIns="0" rIns="0" bIns="0" rtlCol="0"/>
            <a:lstStyle/>
            <a:p>
              <a:endParaRPr/>
            </a:p>
          </p:txBody>
        </p:sp>
        <p:sp>
          <p:nvSpPr>
            <p:cNvPr id="96" name="object 96"/>
            <p:cNvSpPr/>
            <p:nvPr/>
          </p:nvSpPr>
          <p:spPr>
            <a:xfrm>
              <a:off x="8224937" y="4796744"/>
              <a:ext cx="78105" cy="90170"/>
            </a:xfrm>
            <a:custGeom>
              <a:avLst/>
              <a:gdLst/>
              <a:ahLst/>
              <a:cxnLst/>
              <a:rect l="l" t="t" r="r" b="b"/>
              <a:pathLst>
                <a:path w="78104" h="90170">
                  <a:moveTo>
                    <a:pt x="77685" y="89649"/>
                  </a:moveTo>
                  <a:lnTo>
                    <a:pt x="44043" y="89661"/>
                  </a:lnTo>
                  <a:lnTo>
                    <a:pt x="0" y="0"/>
                  </a:lnTo>
                </a:path>
              </a:pathLst>
            </a:custGeom>
            <a:ln w="6350">
              <a:solidFill>
                <a:srgbClr val="565963"/>
              </a:solidFill>
            </a:ln>
          </p:spPr>
          <p:txBody>
            <a:bodyPr wrap="square" lIns="0" tIns="0" rIns="0" bIns="0" rtlCol="0"/>
            <a:lstStyle/>
            <a:p>
              <a:endParaRPr/>
            </a:p>
          </p:txBody>
        </p:sp>
      </p:grpSp>
      <p:sp>
        <p:nvSpPr>
          <p:cNvPr id="97" name="object 97"/>
          <p:cNvSpPr txBox="1"/>
          <p:nvPr/>
        </p:nvSpPr>
        <p:spPr>
          <a:xfrm>
            <a:off x="8992443" y="4193425"/>
            <a:ext cx="258856" cy="217393"/>
          </a:xfrm>
          <a:prstGeom prst="rect">
            <a:avLst/>
          </a:prstGeom>
        </p:spPr>
        <p:txBody>
          <a:bodyPr vert="horz" wrap="square" lIns="0" tIns="11206" rIns="0" bIns="0" rtlCol="0">
            <a:spAutoFit/>
          </a:bodyPr>
          <a:lstStyle/>
          <a:p>
            <a:pPr marL="11206">
              <a:lnSpc>
                <a:spcPts val="767"/>
              </a:lnSpc>
              <a:spcBef>
                <a:spcPts val="88"/>
              </a:spcBef>
            </a:pPr>
            <a:r>
              <a:rPr sz="706" b="1" spc="-53" dirty="0">
                <a:latin typeface="Calibri"/>
                <a:cs typeface="Calibri"/>
              </a:rPr>
              <a:t>2.0</a:t>
            </a:r>
            <a:r>
              <a:rPr sz="706" b="1" spc="-35" dirty="0">
                <a:latin typeface="Calibri"/>
                <a:cs typeface="Calibri"/>
              </a:rPr>
              <a:t> </a:t>
            </a:r>
            <a:r>
              <a:rPr sz="706" b="1" spc="-88" dirty="0">
                <a:latin typeface="Calibri"/>
                <a:cs typeface="Calibri"/>
              </a:rPr>
              <a:t>Mos</a:t>
            </a:r>
            <a:endParaRPr sz="706">
              <a:latin typeface="Calibri"/>
              <a:cs typeface="Calibri"/>
            </a:endParaRPr>
          </a:p>
          <a:p>
            <a:pPr marL="11206">
              <a:lnSpc>
                <a:spcPts val="767"/>
              </a:lnSpc>
            </a:pPr>
            <a:r>
              <a:rPr sz="706" spc="-44" dirty="0">
                <a:latin typeface="Gill Sans MT"/>
                <a:cs typeface="Gill Sans MT"/>
              </a:rPr>
              <a:t>-</a:t>
            </a:r>
            <a:r>
              <a:rPr sz="706" spc="-9" dirty="0">
                <a:latin typeface="Gill Sans MT"/>
                <a:cs typeface="Gill Sans MT"/>
              </a:rPr>
              <a:t>27.6%</a:t>
            </a:r>
            <a:endParaRPr sz="706">
              <a:latin typeface="Gill Sans MT"/>
              <a:cs typeface="Gill Sans MT"/>
            </a:endParaRPr>
          </a:p>
        </p:txBody>
      </p:sp>
      <p:sp>
        <p:nvSpPr>
          <p:cNvPr id="98" name="object 98"/>
          <p:cNvSpPr/>
          <p:nvPr/>
        </p:nvSpPr>
        <p:spPr>
          <a:xfrm>
            <a:off x="8017302" y="1366251"/>
            <a:ext cx="2121834" cy="1199029"/>
          </a:xfrm>
          <a:custGeom>
            <a:avLst/>
            <a:gdLst/>
            <a:ahLst/>
            <a:cxnLst/>
            <a:rect l="l" t="t" r="r" b="b"/>
            <a:pathLst>
              <a:path w="2404745" h="1358900">
                <a:moveTo>
                  <a:pt x="1128650" y="1041400"/>
                </a:moveTo>
                <a:lnTo>
                  <a:pt x="836715" y="1041400"/>
                </a:lnTo>
                <a:lnTo>
                  <a:pt x="853027" y="1066800"/>
                </a:lnTo>
                <a:lnTo>
                  <a:pt x="858899" y="1104900"/>
                </a:lnTo>
                <a:lnTo>
                  <a:pt x="857202" y="1143000"/>
                </a:lnTo>
                <a:lnTo>
                  <a:pt x="844422" y="1181100"/>
                </a:lnTo>
                <a:lnTo>
                  <a:pt x="817048" y="1219200"/>
                </a:lnTo>
                <a:lnTo>
                  <a:pt x="745596" y="1244600"/>
                </a:lnTo>
                <a:lnTo>
                  <a:pt x="709833" y="1270000"/>
                </a:lnTo>
                <a:lnTo>
                  <a:pt x="678298" y="1282700"/>
                </a:lnTo>
                <a:lnTo>
                  <a:pt x="654180" y="1320800"/>
                </a:lnTo>
                <a:lnTo>
                  <a:pt x="640670" y="1358900"/>
                </a:lnTo>
                <a:lnTo>
                  <a:pt x="956494" y="1358900"/>
                </a:lnTo>
                <a:lnTo>
                  <a:pt x="966590" y="1346200"/>
                </a:lnTo>
                <a:lnTo>
                  <a:pt x="1005806" y="1308100"/>
                </a:lnTo>
                <a:lnTo>
                  <a:pt x="1043427" y="1270000"/>
                </a:lnTo>
                <a:lnTo>
                  <a:pt x="1067515" y="1231900"/>
                </a:lnTo>
                <a:lnTo>
                  <a:pt x="1066133" y="1206500"/>
                </a:lnTo>
                <a:lnTo>
                  <a:pt x="1058143" y="1168400"/>
                </a:lnTo>
                <a:lnTo>
                  <a:pt x="1057890" y="1143000"/>
                </a:lnTo>
                <a:lnTo>
                  <a:pt x="1063229" y="1117600"/>
                </a:lnTo>
                <a:lnTo>
                  <a:pt x="1072013" y="1104900"/>
                </a:lnTo>
                <a:lnTo>
                  <a:pt x="1096346" y="1066800"/>
                </a:lnTo>
                <a:lnTo>
                  <a:pt x="1128650" y="1041400"/>
                </a:lnTo>
                <a:close/>
              </a:path>
              <a:path w="2404745" h="1358900">
                <a:moveTo>
                  <a:pt x="2328856" y="1016000"/>
                </a:moveTo>
                <a:lnTo>
                  <a:pt x="1399489" y="1016000"/>
                </a:lnTo>
                <a:lnTo>
                  <a:pt x="1421814" y="1028700"/>
                </a:lnTo>
                <a:lnTo>
                  <a:pt x="1438545" y="1054100"/>
                </a:lnTo>
                <a:lnTo>
                  <a:pt x="1452391" y="1066800"/>
                </a:lnTo>
                <a:lnTo>
                  <a:pt x="1461283" y="1092200"/>
                </a:lnTo>
                <a:lnTo>
                  <a:pt x="1464795" y="1104900"/>
                </a:lnTo>
                <a:lnTo>
                  <a:pt x="1471961" y="1117600"/>
                </a:lnTo>
                <a:lnTo>
                  <a:pt x="1491811" y="1143000"/>
                </a:lnTo>
                <a:lnTo>
                  <a:pt x="1504735" y="1143000"/>
                </a:lnTo>
                <a:lnTo>
                  <a:pt x="1523366" y="1155700"/>
                </a:lnTo>
                <a:lnTo>
                  <a:pt x="1540751" y="1168400"/>
                </a:lnTo>
                <a:lnTo>
                  <a:pt x="1549939" y="1193800"/>
                </a:lnTo>
                <a:lnTo>
                  <a:pt x="1550597" y="1206500"/>
                </a:lnTo>
                <a:lnTo>
                  <a:pt x="1547417" y="1231900"/>
                </a:lnTo>
                <a:lnTo>
                  <a:pt x="1538786" y="1244600"/>
                </a:lnTo>
                <a:lnTo>
                  <a:pt x="1523091" y="1244600"/>
                </a:lnTo>
                <a:lnTo>
                  <a:pt x="1473884" y="1257300"/>
                </a:lnTo>
                <a:lnTo>
                  <a:pt x="1443335" y="1282700"/>
                </a:lnTo>
                <a:lnTo>
                  <a:pt x="1426922" y="1320800"/>
                </a:lnTo>
                <a:lnTo>
                  <a:pt x="1420120" y="1346200"/>
                </a:lnTo>
                <a:lnTo>
                  <a:pt x="1419142" y="1358900"/>
                </a:lnTo>
                <a:lnTo>
                  <a:pt x="1731752" y="1358900"/>
                </a:lnTo>
                <a:lnTo>
                  <a:pt x="1754864" y="1333500"/>
                </a:lnTo>
                <a:lnTo>
                  <a:pt x="1782806" y="1308100"/>
                </a:lnTo>
                <a:lnTo>
                  <a:pt x="1812423" y="1282700"/>
                </a:lnTo>
                <a:lnTo>
                  <a:pt x="1864049" y="1219200"/>
                </a:lnTo>
                <a:lnTo>
                  <a:pt x="1879743" y="1168400"/>
                </a:lnTo>
                <a:lnTo>
                  <a:pt x="1884483" y="1104900"/>
                </a:lnTo>
                <a:lnTo>
                  <a:pt x="1884403" y="1079500"/>
                </a:lnTo>
                <a:lnTo>
                  <a:pt x="1890091" y="1054100"/>
                </a:lnTo>
                <a:lnTo>
                  <a:pt x="1907698" y="1041400"/>
                </a:lnTo>
                <a:lnTo>
                  <a:pt x="2330527" y="1041400"/>
                </a:lnTo>
                <a:lnTo>
                  <a:pt x="2328856" y="1016000"/>
                </a:lnTo>
                <a:close/>
              </a:path>
              <a:path w="2404745" h="1358900">
                <a:moveTo>
                  <a:pt x="2330527" y="1041400"/>
                </a:moveTo>
                <a:lnTo>
                  <a:pt x="1907698" y="1041400"/>
                </a:lnTo>
                <a:lnTo>
                  <a:pt x="1943373" y="1054100"/>
                </a:lnTo>
                <a:lnTo>
                  <a:pt x="1981969" y="1079500"/>
                </a:lnTo>
                <a:lnTo>
                  <a:pt x="2025040" y="1104900"/>
                </a:lnTo>
                <a:lnTo>
                  <a:pt x="2062748" y="1130300"/>
                </a:lnTo>
                <a:lnTo>
                  <a:pt x="2085257" y="1181100"/>
                </a:lnTo>
                <a:lnTo>
                  <a:pt x="2085343" y="1206500"/>
                </a:lnTo>
                <a:lnTo>
                  <a:pt x="2074653" y="1219200"/>
                </a:lnTo>
                <a:lnTo>
                  <a:pt x="2056456" y="1231900"/>
                </a:lnTo>
                <a:lnTo>
                  <a:pt x="2034020" y="1244600"/>
                </a:lnTo>
                <a:lnTo>
                  <a:pt x="2010614" y="1257300"/>
                </a:lnTo>
                <a:lnTo>
                  <a:pt x="1989504" y="1270000"/>
                </a:lnTo>
                <a:lnTo>
                  <a:pt x="1973960" y="1308100"/>
                </a:lnTo>
                <a:lnTo>
                  <a:pt x="1967249" y="1346200"/>
                </a:lnTo>
                <a:lnTo>
                  <a:pt x="1967503" y="1358900"/>
                </a:lnTo>
                <a:lnTo>
                  <a:pt x="2369305" y="1358900"/>
                </a:lnTo>
                <a:lnTo>
                  <a:pt x="2381789" y="1320800"/>
                </a:lnTo>
                <a:lnTo>
                  <a:pt x="2398198" y="1282700"/>
                </a:lnTo>
                <a:lnTo>
                  <a:pt x="2404167" y="1244600"/>
                </a:lnTo>
                <a:lnTo>
                  <a:pt x="2385333" y="1193800"/>
                </a:lnTo>
                <a:lnTo>
                  <a:pt x="2357670" y="1130300"/>
                </a:lnTo>
                <a:lnTo>
                  <a:pt x="2339906" y="1079500"/>
                </a:lnTo>
                <a:lnTo>
                  <a:pt x="2330527" y="1041400"/>
                </a:lnTo>
                <a:close/>
              </a:path>
              <a:path w="2404745" h="1358900">
                <a:moveTo>
                  <a:pt x="543667" y="1219200"/>
                </a:moveTo>
                <a:lnTo>
                  <a:pt x="329520" y="1219200"/>
                </a:lnTo>
                <a:lnTo>
                  <a:pt x="338650" y="1244600"/>
                </a:lnTo>
                <a:lnTo>
                  <a:pt x="350221" y="1257300"/>
                </a:lnTo>
                <a:lnTo>
                  <a:pt x="372136" y="1282700"/>
                </a:lnTo>
                <a:lnTo>
                  <a:pt x="412299" y="1282700"/>
                </a:lnTo>
                <a:lnTo>
                  <a:pt x="450239" y="1295400"/>
                </a:lnTo>
                <a:lnTo>
                  <a:pt x="503683" y="1295400"/>
                </a:lnTo>
                <a:lnTo>
                  <a:pt x="510584" y="1282700"/>
                </a:lnTo>
                <a:lnTo>
                  <a:pt x="511172" y="1270000"/>
                </a:lnTo>
                <a:lnTo>
                  <a:pt x="514875" y="1257300"/>
                </a:lnTo>
                <a:lnTo>
                  <a:pt x="520748" y="1244600"/>
                </a:lnTo>
                <a:lnTo>
                  <a:pt x="527843" y="1244600"/>
                </a:lnTo>
                <a:lnTo>
                  <a:pt x="540512" y="1231900"/>
                </a:lnTo>
                <a:lnTo>
                  <a:pt x="543667" y="1219200"/>
                </a:lnTo>
                <a:close/>
              </a:path>
              <a:path w="2404745" h="1358900">
                <a:moveTo>
                  <a:pt x="2225712" y="723900"/>
                </a:moveTo>
                <a:lnTo>
                  <a:pt x="542426" y="723900"/>
                </a:lnTo>
                <a:lnTo>
                  <a:pt x="616261" y="749300"/>
                </a:lnTo>
                <a:lnTo>
                  <a:pt x="632228" y="774700"/>
                </a:lnTo>
                <a:lnTo>
                  <a:pt x="643856" y="800100"/>
                </a:lnTo>
                <a:lnTo>
                  <a:pt x="645509" y="838200"/>
                </a:lnTo>
                <a:lnTo>
                  <a:pt x="631551" y="876300"/>
                </a:lnTo>
                <a:lnTo>
                  <a:pt x="611914" y="901700"/>
                </a:lnTo>
                <a:lnTo>
                  <a:pt x="581489" y="927100"/>
                </a:lnTo>
                <a:lnTo>
                  <a:pt x="541791" y="952500"/>
                </a:lnTo>
                <a:lnTo>
                  <a:pt x="494334" y="965200"/>
                </a:lnTo>
                <a:lnTo>
                  <a:pt x="440632" y="990600"/>
                </a:lnTo>
                <a:lnTo>
                  <a:pt x="379126" y="1016000"/>
                </a:lnTo>
                <a:lnTo>
                  <a:pt x="346052" y="1028700"/>
                </a:lnTo>
                <a:lnTo>
                  <a:pt x="331319" y="1054100"/>
                </a:lnTo>
                <a:lnTo>
                  <a:pt x="324834" y="1079500"/>
                </a:lnTo>
                <a:lnTo>
                  <a:pt x="317564" y="1104900"/>
                </a:lnTo>
                <a:lnTo>
                  <a:pt x="310060" y="1130300"/>
                </a:lnTo>
                <a:lnTo>
                  <a:pt x="306067" y="1155700"/>
                </a:lnTo>
                <a:lnTo>
                  <a:pt x="309327" y="1181100"/>
                </a:lnTo>
                <a:lnTo>
                  <a:pt x="312693" y="1193800"/>
                </a:lnTo>
                <a:lnTo>
                  <a:pt x="317766" y="1206500"/>
                </a:lnTo>
                <a:lnTo>
                  <a:pt x="323668" y="1219200"/>
                </a:lnTo>
                <a:lnTo>
                  <a:pt x="541556" y="1219200"/>
                </a:lnTo>
                <a:lnTo>
                  <a:pt x="538422" y="1206500"/>
                </a:lnTo>
                <a:lnTo>
                  <a:pt x="539147" y="1168400"/>
                </a:lnTo>
                <a:lnTo>
                  <a:pt x="558494" y="1143000"/>
                </a:lnTo>
                <a:lnTo>
                  <a:pt x="591201" y="1130300"/>
                </a:lnTo>
                <a:lnTo>
                  <a:pt x="632005" y="1117600"/>
                </a:lnTo>
                <a:lnTo>
                  <a:pt x="713085" y="1117600"/>
                </a:lnTo>
                <a:lnTo>
                  <a:pt x="722279" y="1092200"/>
                </a:lnTo>
                <a:lnTo>
                  <a:pt x="734731" y="1079500"/>
                </a:lnTo>
                <a:lnTo>
                  <a:pt x="749352" y="1066800"/>
                </a:lnTo>
                <a:lnTo>
                  <a:pt x="765054" y="1054100"/>
                </a:lnTo>
                <a:lnTo>
                  <a:pt x="786359" y="1041400"/>
                </a:lnTo>
                <a:lnTo>
                  <a:pt x="1128650" y="1041400"/>
                </a:lnTo>
                <a:lnTo>
                  <a:pt x="1167756" y="1028700"/>
                </a:lnTo>
                <a:lnTo>
                  <a:pt x="1212498" y="1016000"/>
                </a:lnTo>
                <a:lnTo>
                  <a:pt x="2328856" y="1016000"/>
                </a:lnTo>
                <a:lnTo>
                  <a:pt x="2328021" y="1003300"/>
                </a:lnTo>
                <a:lnTo>
                  <a:pt x="2330875" y="965200"/>
                </a:lnTo>
                <a:lnTo>
                  <a:pt x="2336154" y="889000"/>
                </a:lnTo>
                <a:lnTo>
                  <a:pt x="2324450" y="850900"/>
                </a:lnTo>
                <a:lnTo>
                  <a:pt x="2302720" y="812800"/>
                </a:lnTo>
                <a:lnTo>
                  <a:pt x="2277916" y="787400"/>
                </a:lnTo>
                <a:lnTo>
                  <a:pt x="2225712" y="723900"/>
                </a:lnTo>
                <a:close/>
              </a:path>
              <a:path w="2404745" h="1358900">
                <a:moveTo>
                  <a:pt x="708241" y="1117600"/>
                </a:moveTo>
                <a:lnTo>
                  <a:pt x="675646" y="1117600"/>
                </a:lnTo>
                <a:lnTo>
                  <a:pt x="690884" y="1130300"/>
                </a:lnTo>
                <a:lnTo>
                  <a:pt x="701295" y="1130300"/>
                </a:lnTo>
                <a:lnTo>
                  <a:pt x="708241" y="1117600"/>
                </a:lnTo>
                <a:close/>
              </a:path>
              <a:path w="2404745" h="1358900">
                <a:moveTo>
                  <a:pt x="237877" y="266700"/>
                </a:moveTo>
                <a:lnTo>
                  <a:pt x="194133" y="266700"/>
                </a:lnTo>
                <a:lnTo>
                  <a:pt x="154893" y="279400"/>
                </a:lnTo>
                <a:lnTo>
                  <a:pt x="129558" y="304800"/>
                </a:lnTo>
                <a:lnTo>
                  <a:pt x="127527" y="330200"/>
                </a:lnTo>
                <a:lnTo>
                  <a:pt x="136321" y="342900"/>
                </a:lnTo>
                <a:lnTo>
                  <a:pt x="146365" y="355600"/>
                </a:lnTo>
                <a:lnTo>
                  <a:pt x="151978" y="368300"/>
                </a:lnTo>
                <a:lnTo>
                  <a:pt x="147478" y="381000"/>
                </a:lnTo>
                <a:lnTo>
                  <a:pt x="134436" y="393700"/>
                </a:lnTo>
                <a:lnTo>
                  <a:pt x="122434" y="393700"/>
                </a:lnTo>
                <a:lnTo>
                  <a:pt x="111127" y="406400"/>
                </a:lnTo>
                <a:lnTo>
                  <a:pt x="100171" y="419100"/>
                </a:lnTo>
                <a:lnTo>
                  <a:pt x="86046" y="431800"/>
                </a:lnTo>
                <a:lnTo>
                  <a:pt x="82010" y="444500"/>
                </a:lnTo>
                <a:lnTo>
                  <a:pt x="83766" y="469900"/>
                </a:lnTo>
                <a:lnTo>
                  <a:pt x="87015" y="495300"/>
                </a:lnTo>
                <a:lnTo>
                  <a:pt x="87460" y="533400"/>
                </a:lnTo>
                <a:lnTo>
                  <a:pt x="80802" y="571500"/>
                </a:lnTo>
                <a:lnTo>
                  <a:pt x="62744" y="635000"/>
                </a:lnTo>
                <a:lnTo>
                  <a:pt x="28987" y="711200"/>
                </a:lnTo>
                <a:lnTo>
                  <a:pt x="0" y="749300"/>
                </a:lnTo>
                <a:lnTo>
                  <a:pt x="3723" y="774700"/>
                </a:lnTo>
                <a:lnTo>
                  <a:pt x="36620" y="800100"/>
                </a:lnTo>
                <a:lnTo>
                  <a:pt x="67299" y="825500"/>
                </a:lnTo>
                <a:lnTo>
                  <a:pt x="100911" y="838200"/>
                </a:lnTo>
                <a:lnTo>
                  <a:pt x="139383" y="863600"/>
                </a:lnTo>
                <a:lnTo>
                  <a:pt x="238613" y="863600"/>
                </a:lnTo>
                <a:lnTo>
                  <a:pt x="270885" y="850900"/>
                </a:lnTo>
                <a:lnTo>
                  <a:pt x="315537" y="838200"/>
                </a:lnTo>
                <a:lnTo>
                  <a:pt x="372477" y="825500"/>
                </a:lnTo>
                <a:lnTo>
                  <a:pt x="466490" y="825500"/>
                </a:lnTo>
                <a:lnTo>
                  <a:pt x="463829" y="800100"/>
                </a:lnTo>
                <a:lnTo>
                  <a:pt x="464954" y="787400"/>
                </a:lnTo>
                <a:lnTo>
                  <a:pt x="473006" y="762000"/>
                </a:lnTo>
                <a:lnTo>
                  <a:pt x="491128" y="736600"/>
                </a:lnTo>
                <a:lnTo>
                  <a:pt x="510819" y="736600"/>
                </a:lnTo>
                <a:lnTo>
                  <a:pt x="542426" y="723900"/>
                </a:lnTo>
                <a:lnTo>
                  <a:pt x="2225712" y="723900"/>
                </a:lnTo>
                <a:lnTo>
                  <a:pt x="2188339" y="660400"/>
                </a:lnTo>
                <a:lnTo>
                  <a:pt x="2172177" y="635000"/>
                </a:lnTo>
                <a:lnTo>
                  <a:pt x="184423" y="635000"/>
                </a:lnTo>
                <a:lnTo>
                  <a:pt x="196430" y="622300"/>
                </a:lnTo>
                <a:lnTo>
                  <a:pt x="207492" y="609600"/>
                </a:lnTo>
                <a:lnTo>
                  <a:pt x="217859" y="584200"/>
                </a:lnTo>
                <a:lnTo>
                  <a:pt x="227780" y="571500"/>
                </a:lnTo>
                <a:lnTo>
                  <a:pt x="2150245" y="571500"/>
                </a:lnTo>
                <a:lnTo>
                  <a:pt x="2148182" y="546100"/>
                </a:lnTo>
                <a:lnTo>
                  <a:pt x="2153108" y="508000"/>
                </a:lnTo>
                <a:lnTo>
                  <a:pt x="2164353" y="482600"/>
                </a:lnTo>
                <a:lnTo>
                  <a:pt x="2176022" y="444500"/>
                </a:lnTo>
                <a:lnTo>
                  <a:pt x="2177368" y="431800"/>
                </a:lnTo>
                <a:lnTo>
                  <a:pt x="405728" y="431800"/>
                </a:lnTo>
                <a:lnTo>
                  <a:pt x="424243" y="419100"/>
                </a:lnTo>
                <a:lnTo>
                  <a:pt x="444787" y="406400"/>
                </a:lnTo>
                <a:lnTo>
                  <a:pt x="338093" y="406400"/>
                </a:lnTo>
                <a:lnTo>
                  <a:pt x="330139" y="368300"/>
                </a:lnTo>
                <a:lnTo>
                  <a:pt x="328838" y="330200"/>
                </a:lnTo>
                <a:lnTo>
                  <a:pt x="341344" y="304800"/>
                </a:lnTo>
                <a:lnTo>
                  <a:pt x="249660" y="304800"/>
                </a:lnTo>
                <a:lnTo>
                  <a:pt x="246011" y="292100"/>
                </a:lnTo>
                <a:lnTo>
                  <a:pt x="243838" y="279400"/>
                </a:lnTo>
                <a:lnTo>
                  <a:pt x="237877" y="266700"/>
                </a:lnTo>
                <a:close/>
              </a:path>
              <a:path w="2404745" h="1358900">
                <a:moveTo>
                  <a:pt x="466490" y="825500"/>
                </a:moveTo>
                <a:lnTo>
                  <a:pt x="372477" y="825500"/>
                </a:lnTo>
                <a:lnTo>
                  <a:pt x="441610" y="838200"/>
                </a:lnTo>
                <a:lnTo>
                  <a:pt x="468005" y="838200"/>
                </a:lnTo>
                <a:lnTo>
                  <a:pt x="466490" y="825500"/>
                </a:lnTo>
                <a:close/>
              </a:path>
              <a:path w="2404745" h="1358900">
                <a:moveTo>
                  <a:pt x="2150245" y="571500"/>
                </a:moveTo>
                <a:lnTo>
                  <a:pt x="227780" y="571500"/>
                </a:lnTo>
                <a:lnTo>
                  <a:pt x="239810" y="584200"/>
                </a:lnTo>
                <a:lnTo>
                  <a:pt x="249578" y="584200"/>
                </a:lnTo>
                <a:lnTo>
                  <a:pt x="255839" y="596900"/>
                </a:lnTo>
                <a:lnTo>
                  <a:pt x="257346" y="596900"/>
                </a:lnTo>
                <a:lnTo>
                  <a:pt x="248618" y="622300"/>
                </a:lnTo>
                <a:lnTo>
                  <a:pt x="230766" y="622300"/>
                </a:lnTo>
                <a:lnTo>
                  <a:pt x="207974" y="635000"/>
                </a:lnTo>
                <a:lnTo>
                  <a:pt x="2172177" y="635000"/>
                </a:lnTo>
                <a:lnTo>
                  <a:pt x="2164095" y="622300"/>
                </a:lnTo>
                <a:lnTo>
                  <a:pt x="2151277" y="584200"/>
                </a:lnTo>
                <a:lnTo>
                  <a:pt x="2150245" y="571500"/>
                </a:lnTo>
                <a:close/>
              </a:path>
              <a:path w="2404745" h="1358900">
                <a:moveTo>
                  <a:pt x="956769" y="0"/>
                </a:moveTo>
                <a:lnTo>
                  <a:pt x="938498" y="0"/>
                </a:lnTo>
                <a:lnTo>
                  <a:pt x="892999" y="12700"/>
                </a:lnTo>
                <a:lnTo>
                  <a:pt x="846696" y="38100"/>
                </a:lnTo>
                <a:lnTo>
                  <a:pt x="752454" y="63500"/>
                </a:lnTo>
                <a:lnTo>
                  <a:pt x="704904" y="88900"/>
                </a:lnTo>
                <a:lnTo>
                  <a:pt x="657328" y="101600"/>
                </a:lnTo>
                <a:lnTo>
                  <a:pt x="562874" y="152400"/>
                </a:lnTo>
                <a:lnTo>
                  <a:pt x="516386" y="165100"/>
                </a:lnTo>
                <a:lnTo>
                  <a:pt x="470650" y="190500"/>
                </a:lnTo>
                <a:lnTo>
                  <a:pt x="425859" y="215900"/>
                </a:lnTo>
                <a:lnTo>
                  <a:pt x="382210" y="241300"/>
                </a:lnTo>
                <a:lnTo>
                  <a:pt x="339895" y="266700"/>
                </a:lnTo>
                <a:lnTo>
                  <a:pt x="299111" y="279400"/>
                </a:lnTo>
                <a:lnTo>
                  <a:pt x="260051" y="304800"/>
                </a:lnTo>
                <a:lnTo>
                  <a:pt x="384222" y="304800"/>
                </a:lnTo>
                <a:lnTo>
                  <a:pt x="433077" y="317500"/>
                </a:lnTo>
                <a:lnTo>
                  <a:pt x="473573" y="342900"/>
                </a:lnTo>
                <a:lnTo>
                  <a:pt x="491369" y="381000"/>
                </a:lnTo>
                <a:lnTo>
                  <a:pt x="485913" y="406400"/>
                </a:lnTo>
                <a:lnTo>
                  <a:pt x="470800" y="419100"/>
                </a:lnTo>
                <a:lnTo>
                  <a:pt x="450140" y="431800"/>
                </a:lnTo>
                <a:lnTo>
                  <a:pt x="2177368" y="431800"/>
                </a:lnTo>
                <a:lnTo>
                  <a:pt x="2144388" y="355600"/>
                </a:lnTo>
                <a:lnTo>
                  <a:pt x="2111909" y="304800"/>
                </a:lnTo>
                <a:lnTo>
                  <a:pt x="2072848" y="266700"/>
                </a:lnTo>
                <a:lnTo>
                  <a:pt x="2031377" y="228600"/>
                </a:lnTo>
                <a:lnTo>
                  <a:pt x="1991666" y="203200"/>
                </a:lnTo>
                <a:lnTo>
                  <a:pt x="1957889" y="190500"/>
                </a:lnTo>
                <a:lnTo>
                  <a:pt x="1238585" y="190500"/>
                </a:lnTo>
                <a:lnTo>
                  <a:pt x="1192951" y="177800"/>
                </a:lnTo>
                <a:lnTo>
                  <a:pt x="1142485" y="165100"/>
                </a:lnTo>
                <a:lnTo>
                  <a:pt x="1068496" y="127000"/>
                </a:lnTo>
                <a:lnTo>
                  <a:pt x="1031371" y="101600"/>
                </a:lnTo>
                <a:lnTo>
                  <a:pt x="994924" y="38100"/>
                </a:lnTo>
                <a:lnTo>
                  <a:pt x="984268" y="25400"/>
                </a:lnTo>
                <a:lnTo>
                  <a:pt x="971788" y="12700"/>
                </a:lnTo>
                <a:lnTo>
                  <a:pt x="956769" y="0"/>
                </a:lnTo>
                <a:close/>
              </a:path>
              <a:path w="2404745" h="1358900">
                <a:moveTo>
                  <a:pt x="389140" y="342900"/>
                </a:moveTo>
                <a:lnTo>
                  <a:pt x="362781" y="342900"/>
                </a:lnTo>
                <a:lnTo>
                  <a:pt x="352255" y="355600"/>
                </a:lnTo>
                <a:lnTo>
                  <a:pt x="349354" y="368300"/>
                </a:lnTo>
                <a:lnTo>
                  <a:pt x="348858" y="393700"/>
                </a:lnTo>
                <a:lnTo>
                  <a:pt x="345547" y="406400"/>
                </a:lnTo>
                <a:lnTo>
                  <a:pt x="444787" y="406400"/>
                </a:lnTo>
                <a:lnTo>
                  <a:pt x="453180" y="393700"/>
                </a:lnTo>
                <a:lnTo>
                  <a:pt x="441380" y="368300"/>
                </a:lnTo>
                <a:lnTo>
                  <a:pt x="417687" y="355600"/>
                </a:lnTo>
                <a:lnTo>
                  <a:pt x="389140" y="342900"/>
                </a:lnTo>
                <a:close/>
              </a:path>
              <a:path w="2404745" h="1358900">
                <a:moveTo>
                  <a:pt x="1611325" y="50800"/>
                </a:moveTo>
                <a:lnTo>
                  <a:pt x="1585269" y="63500"/>
                </a:lnTo>
                <a:lnTo>
                  <a:pt x="1538413" y="88900"/>
                </a:lnTo>
                <a:lnTo>
                  <a:pt x="1512741" y="101600"/>
                </a:lnTo>
                <a:lnTo>
                  <a:pt x="1457916" y="127000"/>
                </a:lnTo>
                <a:lnTo>
                  <a:pt x="1409168" y="152400"/>
                </a:lnTo>
                <a:lnTo>
                  <a:pt x="1364680" y="177800"/>
                </a:lnTo>
                <a:lnTo>
                  <a:pt x="1322631" y="177800"/>
                </a:lnTo>
                <a:lnTo>
                  <a:pt x="1281206" y="190500"/>
                </a:lnTo>
                <a:lnTo>
                  <a:pt x="1957889" y="190500"/>
                </a:lnTo>
                <a:lnTo>
                  <a:pt x="1865303" y="139700"/>
                </a:lnTo>
                <a:lnTo>
                  <a:pt x="1789895" y="101600"/>
                </a:lnTo>
                <a:lnTo>
                  <a:pt x="1729229" y="76200"/>
                </a:lnTo>
                <a:lnTo>
                  <a:pt x="1680869" y="63500"/>
                </a:lnTo>
                <a:lnTo>
                  <a:pt x="1642379" y="63500"/>
                </a:lnTo>
                <a:lnTo>
                  <a:pt x="1611325" y="50800"/>
                </a:lnTo>
                <a:close/>
              </a:path>
            </a:pathLst>
          </a:custGeom>
          <a:solidFill>
            <a:srgbClr val="EDEDEE"/>
          </a:solidFill>
        </p:spPr>
        <p:txBody>
          <a:bodyPr wrap="square" lIns="0" tIns="0" rIns="0" bIns="0" rtlCol="0"/>
          <a:lstStyle/>
          <a:p>
            <a:endParaRPr/>
          </a:p>
        </p:txBody>
      </p:sp>
      <p:sp>
        <p:nvSpPr>
          <p:cNvPr id="99" name="object 99"/>
          <p:cNvSpPr/>
          <p:nvPr/>
        </p:nvSpPr>
        <p:spPr>
          <a:xfrm>
            <a:off x="5682294" y="1007668"/>
            <a:ext cx="2486585" cy="1557618"/>
          </a:xfrm>
          <a:custGeom>
            <a:avLst/>
            <a:gdLst/>
            <a:ahLst/>
            <a:cxnLst/>
            <a:rect l="l" t="t" r="r" b="b"/>
            <a:pathLst>
              <a:path w="2818129" h="1765300">
                <a:moveTo>
                  <a:pt x="459492" y="431800"/>
                </a:moveTo>
                <a:lnTo>
                  <a:pt x="306822" y="431800"/>
                </a:lnTo>
                <a:lnTo>
                  <a:pt x="269321" y="444500"/>
                </a:lnTo>
                <a:lnTo>
                  <a:pt x="209010" y="457200"/>
                </a:lnTo>
                <a:lnTo>
                  <a:pt x="154529" y="469900"/>
                </a:lnTo>
                <a:lnTo>
                  <a:pt x="107096" y="495300"/>
                </a:lnTo>
                <a:lnTo>
                  <a:pt x="67928" y="520700"/>
                </a:lnTo>
                <a:lnTo>
                  <a:pt x="38244" y="546100"/>
                </a:lnTo>
                <a:lnTo>
                  <a:pt x="16972" y="584200"/>
                </a:lnTo>
                <a:lnTo>
                  <a:pt x="3365" y="622300"/>
                </a:lnTo>
                <a:lnTo>
                  <a:pt x="0" y="660400"/>
                </a:lnTo>
                <a:lnTo>
                  <a:pt x="9451" y="711200"/>
                </a:lnTo>
                <a:lnTo>
                  <a:pt x="34295" y="762000"/>
                </a:lnTo>
                <a:lnTo>
                  <a:pt x="66142" y="812800"/>
                </a:lnTo>
                <a:lnTo>
                  <a:pt x="112933" y="863600"/>
                </a:lnTo>
                <a:lnTo>
                  <a:pt x="143779" y="876300"/>
                </a:lnTo>
                <a:lnTo>
                  <a:pt x="180577" y="901700"/>
                </a:lnTo>
                <a:lnTo>
                  <a:pt x="224066" y="927100"/>
                </a:lnTo>
                <a:lnTo>
                  <a:pt x="274984" y="952500"/>
                </a:lnTo>
                <a:lnTo>
                  <a:pt x="334069" y="977900"/>
                </a:lnTo>
                <a:lnTo>
                  <a:pt x="402060" y="1003300"/>
                </a:lnTo>
                <a:lnTo>
                  <a:pt x="479696" y="1028700"/>
                </a:lnTo>
                <a:lnTo>
                  <a:pt x="526580" y="1041400"/>
                </a:lnTo>
                <a:lnTo>
                  <a:pt x="556693" y="1079500"/>
                </a:lnTo>
                <a:lnTo>
                  <a:pt x="572761" y="1117600"/>
                </a:lnTo>
                <a:lnTo>
                  <a:pt x="577512" y="1143000"/>
                </a:lnTo>
                <a:lnTo>
                  <a:pt x="578681" y="1155700"/>
                </a:lnTo>
                <a:lnTo>
                  <a:pt x="576763" y="1181100"/>
                </a:lnTo>
                <a:lnTo>
                  <a:pt x="563623" y="1193800"/>
                </a:lnTo>
                <a:lnTo>
                  <a:pt x="531122" y="1219200"/>
                </a:lnTo>
                <a:lnTo>
                  <a:pt x="471124" y="1244600"/>
                </a:lnTo>
                <a:lnTo>
                  <a:pt x="375493" y="1270000"/>
                </a:lnTo>
                <a:lnTo>
                  <a:pt x="336695" y="1282700"/>
                </a:lnTo>
                <a:lnTo>
                  <a:pt x="306371" y="1295400"/>
                </a:lnTo>
                <a:lnTo>
                  <a:pt x="292809" y="1333500"/>
                </a:lnTo>
                <a:lnTo>
                  <a:pt x="304297" y="1397000"/>
                </a:lnTo>
                <a:lnTo>
                  <a:pt x="305869" y="1422400"/>
                </a:lnTo>
                <a:lnTo>
                  <a:pt x="302268" y="1447800"/>
                </a:lnTo>
                <a:lnTo>
                  <a:pt x="309844" y="1473200"/>
                </a:lnTo>
                <a:lnTo>
                  <a:pt x="344949" y="1498600"/>
                </a:lnTo>
                <a:lnTo>
                  <a:pt x="406819" y="1549400"/>
                </a:lnTo>
                <a:lnTo>
                  <a:pt x="448619" y="1600200"/>
                </a:lnTo>
                <a:lnTo>
                  <a:pt x="474143" y="1638300"/>
                </a:lnTo>
                <a:lnTo>
                  <a:pt x="487181" y="1676400"/>
                </a:lnTo>
                <a:lnTo>
                  <a:pt x="491527" y="1701800"/>
                </a:lnTo>
                <a:lnTo>
                  <a:pt x="490973" y="1739900"/>
                </a:lnTo>
                <a:lnTo>
                  <a:pt x="489310" y="1765300"/>
                </a:lnTo>
                <a:lnTo>
                  <a:pt x="819193" y="1765300"/>
                </a:lnTo>
                <a:lnTo>
                  <a:pt x="807369" y="1739900"/>
                </a:lnTo>
                <a:lnTo>
                  <a:pt x="793571" y="1701800"/>
                </a:lnTo>
                <a:lnTo>
                  <a:pt x="777634" y="1663700"/>
                </a:lnTo>
                <a:lnTo>
                  <a:pt x="754450" y="1638300"/>
                </a:lnTo>
                <a:lnTo>
                  <a:pt x="718913" y="1625600"/>
                </a:lnTo>
                <a:lnTo>
                  <a:pt x="696985" y="1625600"/>
                </a:lnTo>
                <a:lnTo>
                  <a:pt x="677065" y="1612900"/>
                </a:lnTo>
                <a:lnTo>
                  <a:pt x="658115" y="1587500"/>
                </a:lnTo>
                <a:lnTo>
                  <a:pt x="639094" y="1574800"/>
                </a:lnTo>
                <a:lnTo>
                  <a:pt x="614496" y="1536700"/>
                </a:lnTo>
                <a:lnTo>
                  <a:pt x="608584" y="1498600"/>
                </a:lnTo>
                <a:lnTo>
                  <a:pt x="621180" y="1473200"/>
                </a:lnTo>
                <a:lnTo>
                  <a:pt x="652106" y="1460500"/>
                </a:lnTo>
                <a:lnTo>
                  <a:pt x="860868" y="1460500"/>
                </a:lnTo>
                <a:lnTo>
                  <a:pt x="882062" y="1435100"/>
                </a:lnTo>
                <a:lnTo>
                  <a:pt x="896028" y="1409700"/>
                </a:lnTo>
                <a:lnTo>
                  <a:pt x="909043" y="1397000"/>
                </a:lnTo>
                <a:lnTo>
                  <a:pt x="918456" y="1371600"/>
                </a:lnTo>
                <a:lnTo>
                  <a:pt x="2187807" y="1371600"/>
                </a:lnTo>
                <a:lnTo>
                  <a:pt x="2185975" y="1358900"/>
                </a:lnTo>
                <a:lnTo>
                  <a:pt x="2184428" y="1295400"/>
                </a:lnTo>
                <a:lnTo>
                  <a:pt x="2189294" y="1231900"/>
                </a:lnTo>
                <a:lnTo>
                  <a:pt x="2201207" y="1155700"/>
                </a:lnTo>
                <a:lnTo>
                  <a:pt x="2203896" y="1130300"/>
                </a:lnTo>
                <a:lnTo>
                  <a:pt x="2198871" y="1104900"/>
                </a:lnTo>
                <a:lnTo>
                  <a:pt x="2189782" y="1079500"/>
                </a:lnTo>
                <a:lnTo>
                  <a:pt x="2180277" y="1066800"/>
                </a:lnTo>
                <a:lnTo>
                  <a:pt x="2172123" y="1041400"/>
                </a:lnTo>
                <a:lnTo>
                  <a:pt x="2162934" y="1016000"/>
                </a:lnTo>
                <a:lnTo>
                  <a:pt x="2151761" y="990600"/>
                </a:lnTo>
                <a:lnTo>
                  <a:pt x="2137656" y="977900"/>
                </a:lnTo>
                <a:lnTo>
                  <a:pt x="2114072" y="939800"/>
                </a:lnTo>
                <a:lnTo>
                  <a:pt x="2106614" y="914400"/>
                </a:lnTo>
                <a:lnTo>
                  <a:pt x="2113010" y="876300"/>
                </a:lnTo>
                <a:lnTo>
                  <a:pt x="2130987" y="863600"/>
                </a:lnTo>
                <a:lnTo>
                  <a:pt x="2158273" y="850900"/>
                </a:lnTo>
                <a:lnTo>
                  <a:pt x="2488652" y="850900"/>
                </a:lnTo>
                <a:lnTo>
                  <a:pt x="2500650" y="812800"/>
                </a:lnTo>
                <a:lnTo>
                  <a:pt x="315160" y="812800"/>
                </a:lnTo>
                <a:lnTo>
                  <a:pt x="264579" y="800100"/>
                </a:lnTo>
                <a:lnTo>
                  <a:pt x="220350" y="787400"/>
                </a:lnTo>
                <a:lnTo>
                  <a:pt x="184042" y="762000"/>
                </a:lnTo>
                <a:lnTo>
                  <a:pt x="157225" y="749300"/>
                </a:lnTo>
                <a:lnTo>
                  <a:pt x="141470" y="723900"/>
                </a:lnTo>
                <a:lnTo>
                  <a:pt x="121681" y="685800"/>
                </a:lnTo>
                <a:lnTo>
                  <a:pt x="115844" y="647700"/>
                </a:lnTo>
                <a:lnTo>
                  <a:pt x="119985" y="622300"/>
                </a:lnTo>
                <a:lnTo>
                  <a:pt x="130129" y="596900"/>
                </a:lnTo>
                <a:lnTo>
                  <a:pt x="151281" y="584200"/>
                </a:lnTo>
                <a:lnTo>
                  <a:pt x="181991" y="558800"/>
                </a:lnTo>
                <a:lnTo>
                  <a:pt x="223599" y="533400"/>
                </a:lnTo>
                <a:lnTo>
                  <a:pt x="277449" y="520700"/>
                </a:lnTo>
                <a:lnTo>
                  <a:pt x="309014" y="520700"/>
                </a:lnTo>
                <a:lnTo>
                  <a:pt x="348407" y="508000"/>
                </a:lnTo>
                <a:lnTo>
                  <a:pt x="735964" y="508000"/>
                </a:lnTo>
                <a:lnTo>
                  <a:pt x="711289" y="495300"/>
                </a:lnTo>
                <a:lnTo>
                  <a:pt x="664944" y="482600"/>
                </a:lnTo>
                <a:lnTo>
                  <a:pt x="622080" y="469900"/>
                </a:lnTo>
                <a:lnTo>
                  <a:pt x="583176" y="457200"/>
                </a:lnTo>
                <a:lnTo>
                  <a:pt x="459492" y="431800"/>
                </a:lnTo>
                <a:close/>
              </a:path>
              <a:path w="2818129" h="1765300">
                <a:moveTo>
                  <a:pt x="2187807" y="1371600"/>
                </a:moveTo>
                <a:lnTo>
                  <a:pt x="1171209" y="1371600"/>
                </a:lnTo>
                <a:lnTo>
                  <a:pt x="1211369" y="1384300"/>
                </a:lnTo>
                <a:lnTo>
                  <a:pt x="1235880" y="1397000"/>
                </a:lnTo>
                <a:lnTo>
                  <a:pt x="1249645" y="1397000"/>
                </a:lnTo>
                <a:lnTo>
                  <a:pt x="1257119" y="1409700"/>
                </a:lnTo>
                <a:lnTo>
                  <a:pt x="1262756" y="1409700"/>
                </a:lnTo>
                <a:lnTo>
                  <a:pt x="1271010" y="1422400"/>
                </a:lnTo>
                <a:lnTo>
                  <a:pt x="1286336" y="1435100"/>
                </a:lnTo>
                <a:lnTo>
                  <a:pt x="1313189" y="1435100"/>
                </a:lnTo>
                <a:lnTo>
                  <a:pt x="1356023" y="1447800"/>
                </a:lnTo>
                <a:lnTo>
                  <a:pt x="1419293" y="1473200"/>
                </a:lnTo>
                <a:lnTo>
                  <a:pt x="1461719" y="1485900"/>
                </a:lnTo>
                <a:lnTo>
                  <a:pt x="1487293" y="1498600"/>
                </a:lnTo>
                <a:lnTo>
                  <a:pt x="1502448" y="1524000"/>
                </a:lnTo>
                <a:lnTo>
                  <a:pt x="1513619" y="1536700"/>
                </a:lnTo>
                <a:lnTo>
                  <a:pt x="1527237" y="1562100"/>
                </a:lnTo>
                <a:lnTo>
                  <a:pt x="1549738" y="1574800"/>
                </a:lnTo>
                <a:lnTo>
                  <a:pt x="1587555" y="1587500"/>
                </a:lnTo>
                <a:lnTo>
                  <a:pt x="1640043" y="1600200"/>
                </a:lnTo>
                <a:lnTo>
                  <a:pt x="1681312" y="1625600"/>
                </a:lnTo>
                <a:lnTo>
                  <a:pt x="1712200" y="1663700"/>
                </a:lnTo>
                <a:lnTo>
                  <a:pt x="1733547" y="1701800"/>
                </a:lnTo>
                <a:lnTo>
                  <a:pt x="1746191" y="1752600"/>
                </a:lnTo>
                <a:lnTo>
                  <a:pt x="1748909" y="1765300"/>
                </a:lnTo>
                <a:lnTo>
                  <a:pt x="2062027" y="1765300"/>
                </a:lnTo>
                <a:lnTo>
                  <a:pt x="2044904" y="1701800"/>
                </a:lnTo>
                <a:lnTo>
                  <a:pt x="2027532" y="1676400"/>
                </a:lnTo>
                <a:lnTo>
                  <a:pt x="2008130" y="1651000"/>
                </a:lnTo>
                <a:lnTo>
                  <a:pt x="1984913" y="1651000"/>
                </a:lnTo>
                <a:lnTo>
                  <a:pt x="1956097" y="1625600"/>
                </a:lnTo>
                <a:lnTo>
                  <a:pt x="1930175" y="1600200"/>
                </a:lnTo>
                <a:lnTo>
                  <a:pt x="1910975" y="1574800"/>
                </a:lnTo>
                <a:lnTo>
                  <a:pt x="1886558" y="1549400"/>
                </a:lnTo>
                <a:lnTo>
                  <a:pt x="1844984" y="1536700"/>
                </a:lnTo>
                <a:lnTo>
                  <a:pt x="1825414" y="1536700"/>
                </a:lnTo>
                <a:lnTo>
                  <a:pt x="1816654" y="1524000"/>
                </a:lnTo>
                <a:lnTo>
                  <a:pt x="1821567" y="1498600"/>
                </a:lnTo>
                <a:lnTo>
                  <a:pt x="1865823" y="1498600"/>
                </a:lnTo>
                <a:lnTo>
                  <a:pt x="1887845" y="1485900"/>
                </a:lnTo>
                <a:lnTo>
                  <a:pt x="1910980" y="1473200"/>
                </a:lnTo>
                <a:lnTo>
                  <a:pt x="1937123" y="1460500"/>
                </a:lnTo>
                <a:lnTo>
                  <a:pt x="2205775" y="1460500"/>
                </a:lnTo>
                <a:lnTo>
                  <a:pt x="2193302" y="1409700"/>
                </a:lnTo>
                <a:lnTo>
                  <a:pt x="2187807" y="1371600"/>
                </a:lnTo>
                <a:close/>
              </a:path>
              <a:path w="2818129" h="1765300">
                <a:moveTo>
                  <a:pt x="2205775" y="1460500"/>
                </a:moveTo>
                <a:lnTo>
                  <a:pt x="1969198" y="1460500"/>
                </a:lnTo>
                <a:lnTo>
                  <a:pt x="1988870" y="1473200"/>
                </a:lnTo>
                <a:lnTo>
                  <a:pt x="2020143" y="1511300"/>
                </a:lnTo>
                <a:lnTo>
                  <a:pt x="2056397" y="1549400"/>
                </a:lnTo>
                <a:lnTo>
                  <a:pt x="2086763" y="1600200"/>
                </a:lnTo>
                <a:lnTo>
                  <a:pt x="2111147" y="1651000"/>
                </a:lnTo>
                <a:lnTo>
                  <a:pt x="2129455" y="1701800"/>
                </a:lnTo>
                <a:lnTo>
                  <a:pt x="2141593" y="1739900"/>
                </a:lnTo>
                <a:lnTo>
                  <a:pt x="2144781" y="1765300"/>
                </a:lnTo>
                <a:lnTo>
                  <a:pt x="2469735" y="1765300"/>
                </a:lnTo>
                <a:lnTo>
                  <a:pt x="2462344" y="1752600"/>
                </a:lnTo>
                <a:lnTo>
                  <a:pt x="2448195" y="1714500"/>
                </a:lnTo>
                <a:lnTo>
                  <a:pt x="2439336" y="1676400"/>
                </a:lnTo>
                <a:lnTo>
                  <a:pt x="2422398" y="1663700"/>
                </a:lnTo>
                <a:lnTo>
                  <a:pt x="2384010" y="1638300"/>
                </a:lnTo>
                <a:lnTo>
                  <a:pt x="2353239" y="1638300"/>
                </a:lnTo>
                <a:lnTo>
                  <a:pt x="2323181" y="1612900"/>
                </a:lnTo>
                <a:lnTo>
                  <a:pt x="2294472" y="1600200"/>
                </a:lnTo>
                <a:lnTo>
                  <a:pt x="2267743" y="1574800"/>
                </a:lnTo>
                <a:lnTo>
                  <a:pt x="2243629" y="1536700"/>
                </a:lnTo>
                <a:lnTo>
                  <a:pt x="2222762" y="1498600"/>
                </a:lnTo>
                <a:lnTo>
                  <a:pt x="2205775" y="1460500"/>
                </a:lnTo>
                <a:close/>
              </a:path>
              <a:path w="2818129" h="1765300">
                <a:moveTo>
                  <a:pt x="860868" y="1460500"/>
                </a:moveTo>
                <a:lnTo>
                  <a:pt x="652106" y="1460500"/>
                </a:lnTo>
                <a:lnTo>
                  <a:pt x="701184" y="1473200"/>
                </a:lnTo>
                <a:lnTo>
                  <a:pt x="827172" y="1473200"/>
                </a:lnTo>
                <a:lnTo>
                  <a:pt x="860868" y="1460500"/>
                </a:lnTo>
                <a:close/>
              </a:path>
              <a:path w="2818129" h="1765300">
                <a:moveTo>
                  <a:pt x="1124340" y="1371600"/>
                </a:moveTo>
                <a:lnTo>
                  <a:pt x="963782" y="1371600"/>
                </a:lnTo>
                <a:lnTo>
                  <a:pt x="989295" y="1384300"/>
                </a:lnTo>
                <a:lnTo>
                  <a:pt x="1016721" y="1384300"/>
                </a:lnTo>
                <a:lnTo>
                  <a:pt x="1041144" y="1397000"/>
                </a:lnTo>
                <a:lnTo>
                  <a:pt x="1057648" y="1409700"/>
                </a:lnTo>
                <a:lnTo>
                  <a:pt x="1093061" y="1422400"/>
                </a:lnTo>
                <a:lnTo>
                  <a:pt x="1110735" y="1422400"/>
                </a:lnTo>
                <a:lnTo>
                  <a:pt x="1116954" y="1409700"/>
                </a:lnTo>
                <a:lnTo>
                  <a:pt x="1117998" y="1397000"/>
                </a:lnTo>
                <a:lnTo>
                  <a:pt x="1124340" y="1371600"/>
                </a:lnTo>
                <a:close/>
              </a:path>
              <a:path w="2818129" h="1765300">
                <a:moveTo>
                  <a:pt x="2488652" y="850900"/>
                </a:moveTo>
                <a:lnTo>
                  <a:pt x="2158273" y="850900"/>
                </a:lnTo>
                <a:lnTo>
                  <a:pt x="2192596" y="876300"/>
                </a:lnTo>
                <a:lnTo>
                  <a:pt x="2212155" y="901700"/>
                </a:lnTo>
                <a:lnTo>
                  <a:pt x="2221097" y="927100"/>
                </a:lnTo>
                <a:lnTo>
                  <a:pt x="2229497" y="952500"/>
                </a:lnTo>
                <a:lnTo>
                  <a:pt x="2247428" y="990600"/>
                </a:lnTo>
                <a:lnTo>
                  <a:pt x="2284963" y="1016000"/>
                </a:lnTo>
                <a:lnTo>
                  <a:pt x="2308448" y="1028700"/>
                </a:lnTo>
                <a:lnTo>
                  <a:pt x="2356608" y="1028700"/>
                </a:lnTo>
                <a:lnTo>
                  <a:pt x="2379807" y="1016000"/>
                </a:lnTo>
                <a:lnTo>
                  <a:pt x="2418814" y="990600"/>
                </a:lnTo>
                <a:lnTo>
                  <a:pt x="2443557" y="977900"/>
                </a:lnTo>
                <a:lnTo>
                  <a:pt x="2458474" y="952500"/>
                </a:lnTo>
                <a:lnTo>
                  <a:pt x="2468003" y="927100"/>
                </a:lnTo>
                <a:lnTo>
                  <a:pt x="2476583" y="901700"/>
                </a:lnTo>
                <a:lnTo>
                  <a:pt x="2488652" y="850900"/>
                </a:lnTo>
                <a:close/>
              </a:path>
              <a:path w="2818129" h="1765300">
                <a:moveTo>
                  <a:pt x="2150740" y="342900"/>
                </a:moveTo>
                <a:lnTo>
                  <a:pt x="1623805" y="342900"/>
                </a:lnTo>
                <a:lnTo>
                  <a:pt x="1581633" y="355600"/>
                </a:lnTo>
                <a:lnTo>
                  <a:pt x="1542514" y="368300"/>
                </a:lnTo>
                <a:lnTo>
                  <a:pt x="1505999" y="381000"/>
                </a:lnTo>
                <a:lnTo>
                  <a:pt x="1471641" y="393700"/>
                </a:lnTo>
                <a:lnTo>
                  <a:pt x="1438993" y="419100"/>
                </a:lnTo>
                <a:lnTo>
                  <a:pt x="1407606" y="431800"/>
                </a:lnTo>
                <a:lnTo>
                  <a:pt x="1316544" y="508000"/>
                </a:lnTo>
                <a:lnTo>
                  <a:pt x="1285731" y="533400"/>
                </a:lnTo>
                <a:lnTo>
                  <a:pt x="1253941" y="571500"/>
                </a:lnTo>
                <a:lnTo>
                  <a:pt x="1220729" y="596900"/>
                </a:lnTo>
                <a:lnTo>
                  <a:pt x="1153000" y="647700"/>
                </a:lnTo>
                <a:lnTo>
                  <a:pt x="1118607" y="673100"/>
                </a:lnTo>
                <a:lnTo>
                  <a:pt x="1082856" y="685800"/>
                </a:lnTo>
                <a:lnTo>
                  <a:pt x="1044993" y="685800"/>
                </a:lnTo>
                <a:lnTo>
                  <a:pt x="1004264" y="698500"/>
                </a:lnTo>
                <a:lnTo>
                  <a:pt x="731232" y="698500"/>
                </a:lnTo>
                <a:lnTo>
                  <a:pt x="668097" y="711200"/>
                </a:lnTo>
                <a:lnTo>
                  <a:pt x="625181" y="711200"/>
                </a:lnTo>
                <a:lnTo>
                  <a:pt x="596068" y="723900"/>
                </a:lnTo>
                <a:lnTo>
                  <a:pt x="574341" y="736600"/>
                </a:lnTo>
                <a:lnTo>
                  <a:pt x="553583" y="749300"/>
                </a:lnTo>
                <a:lnTo>
                  <a:pt x="527379" y="774700"/>
                </a:lnTo>
                <a:lnTo>
                  <a:pt x="489310" y="800100"/>
                </a:lnTo>
                <a:lnTo>
                  <a:pt x="429095" y="812800"/>
                </a:lnTo>
                <a:lnTo>
                  <a:pt x="2500650" y="812800"/>
                </a:lnTo>
                <a:lnTo>
                  <a:pt x="2508648" y="787400"/>
                </a:lnTo>
                <a:lnTo>
                  <a:pt x="2523121" y="749300"/>
                </a:lnTo>
                <a:lnTo>
                  <a:pt x="2340894" y="749300"/>
                </a:lnTo>
                <a:lnTo>
                  <a:pt x="2326904" y="736600"/>
                </a:lnTo>
                <a:lnTo>
                  <a:pt x="2320074" y="711200"/>
                </a:lnTo>
                <a:lnTo>
                  <a:pt x="2318789" y="698500"/>
                </a:lnTo>
                <a:lnTo>
                  <a:pt x="2321438" y="673100"/>
                </a:lnTo>
                <a:lnTo>
                  <a:pt x="2322174" y="660400"/>
                </a:lnTo>
                <a:lnTo>
                  <a:pt x="2566495" y="660400"/>
                </a:lnTo>
                <a:lnTo>
                  <a:pt x="2572212" y="635000"/>
                </a:lnTo>
                <a:lnTo>
                  <a:pt x="2573714" y="622300"/>
                </a:lnTo>
                <a:lnTo>
                  <a:pt x="2578651" y="596900"/>
                </a:lnTo>
                <a:lnTo>
                  <a:pt x="2748859" y="596900"/>
                </a:lnTo>
                <a:lnTo>
                  <a:pt x="2771450" y="584200"/>
                </a:lnTo>
                <a:lnTo>
                  <a:pt x="2393710" y="584200"/>
                </a:lnTo>
                <a:lnTo>
                  <a:pt x="2369917" y="571500"/>
                </a:lnTo>
                <a:lnTo>
                  <a:pt x="2347005" y="571500"/>
                </a:lnTo>
                <a:lnTo>
                  <a:pt x="2325362" y="558800"/>
                </a:lnTo>
                <a:lnTo>
                  <a:pt x="2306201" y="546100"/>
                </a:lnTo>
                <a:lnTo>
                  <a:pt x="2217461" y="546100"/>
                </a:lnTo>
                <a:lnTo>
                  <a:pt x="2209090" y="533400"/>
                </a:lnTo>
                <a:lnTo>
                  <a:pt x="2200905" y="520700"/>
                </a:lnTo>
                <a:lnTo>
                  <a:pt x="2197016" y="520700"/>
                </a:lnTo>
                <a:lnTo>
                  <a:pt x="2201022" y="482600"/>
                </a:lnTo>
                <a:lnTo>
                  <a:pt x="2216505" y="457200"/>
                </a:lnTo>
                <a:lnTo>
                  <a:pt x="2244231" y="444500"/>
                </a:lnTo>
                <a:lnTo>
                  <a:pt x="2503484" y="444500"/>
                </a:lnTo>
                <a:lnTo>
                  <a:pt x="2442451" y="406400"/>
                </a:lnTo>
                <a:lnTo>
                  <a:pt x="2399517" y="393700"/>
                </a:lnTo>
                <a:lnTo>
                  <a:pt x="2252387" y="355600"/>
                </a:lnTo>
                <a:lnTo>
                  <a:pt x="2202218" y="355600"/>
                </a:lnTo>
                <a:lnTo>
                  <a:pt x="2150740" y="342900"/>
                </a:lnTo>
                <a:close/>
              </a:path>
              <a:path w="2818129" h="1765300">
                <a:moveTo>
                  <a:pt x="2566495" y="660400"/>
                </a:moveTo>
                <a:lnTo>
                  <a:pt x="2326606" y="660400"/>
                </a:lnTo>
                <a:lnTo>
                  <a:pt x="2328092" y="673100"/>
                </a:lnTo>
                <a:lnTo>
                  <a:pt x="2337639" y="685800"/>
                </a:lnTo>
                <a:lnTo>
                  <a:pt x="2349820" y="711200"/>
                </a:lnTo>
                <a:lnTo>
                  <a:pt x="2364867" y="723900"/>
                </a:lnTo>
                <a:lnTo>
                  <a:pt x="2383007" y="736600"/>
                </a:lnTo>
                <a:lnTo>
                  <a:pt x="2376667" y="736600"/>
                </a:lnTo>
                <a:lnTo>
                  <a:pt x="2368817" y="749300"/>
                </a:lnTo>
                <a:lnTo>
                  <a:pt x="2523121" y="749300"/>
                </a:lnTo>
                <a:lnTo>
                  <a:pt x="2527945" y="736600"/>
                </a:lnTo>
                <a:lnTo>
                  <a:pt x="2541553" y="711200"/>
                </a:lnTo>
                <a:lnTo>
                  <a:pt x="2550841" y="698500"/>
                </a:lnTo>
                <a:lnTo>
                  <a:pt x="2557180" y="698500"/>
                </a:lnTo>
                <a:lnTo>
                  <a:pt x="2561942" y="685800"/>
                </a:lnTo>
                <a:lnTo>
                  <a:pt x="2566495" y="660400"/>
                </a:lnTo>
                <a:close/>
              </a:path>
              <a:path w="2818129" h="1765300">
                <a:moveTo>
                  <a:pt x="735964" y="508000"/>
                </a:moveTo>
                <a:lnTo>
                  <a:pt x="452925" y="508000"/>
                </a:lnTo>
                <a:lnTo>
                  <a:pt x="519173" y="520700"/>
                </a:lnTo>
                <a:lnTo>
                  <a:pt x="595495" y="533400"/>
                </a:lnTo>
                <a:lnTo>
                  <a:pt x="638844" y="546100"/>
                </a:lnTo>
                <a:lnTo>
                  <a:pt x="685555" y="558800"/>
                </a:lnTo>
                <a:lnTo>
                  <a:pt x="884198" y="609600"/>
                </a:lnTo>
                <a:lnTo>
                  <a:pt x="975328" y="609600"/>
                </a:lnTo>
                <a:lnTo>
                  <a:pt x="1015027" y="596900"/>
                </a:lnTo>
                <a:lnTo>
                  <a:pt x="1046763" y="584200"/>
                </a:lnTo>
                <a:lnTo>
                  <a:pt x="1081016" y="571500"/>
                </a:lnTo>
                <a:lnTo>
                  <a:pt x="1110049" y="533400"/>
                </a:lnTo>
                <a:lnTo>
                  <a:pt x="812519" y="533400"/>
                </a:lnTo>
                <a:lnTo>
                  <a:pt x="760639" y="520700"/>
                </a:lnTo>
                <a:lnTo>
                  <a:pt x="735964" y="508000"/>
                </a:lnTo>
                <a:close/>
              </a:path>
              <a:path w="2818129" h="1765300">
                <a:moveTo>
                  <a:pt x="2748859" y="596900"/>
                </a:moveTo>
                <a:lnTo>
                  <a:pt x="2617055" y="596900"/>
                </a:lnTo>
                <a:lnTo>
                  <a:pt x="2675135" y="609600"/>
                </a:lnTo>
                <a:lnTo>
                  <a:pt x="2726269" y="609600"/>
                </a:lnTo>
                <a:lnTo>
                  <a:pt x="2748859" y="596900"/>
                </a:lnTo>
                <a:close/>
              </a:path>
              <a:path w="2818129" h="1765300">
                <a:moveTo>
                  <a:pt x="2815207" y="533400"/>
                </a:moveTo>
                <a:lnTo>
                  <a:pt x="2801561" y="533400"/>
                </a:lnTo>
                <a:lnTo>
                  <a:pt x="2742326" y="546100"/>
                </a:lnTo>
                <a:lnTo>
                  <a:pt x="2515130" y="546100"/>
                </a:lnTo>
                <a:lnTo>
                  <a:pt x="2520261" y="558800"/>
                </a:lnTo>
                <a:lnTo>
                  <a:pt x="2519341" y="558800"/>
                </a:lnTo>
                <a:lnTo>
                  <a:pt x="2510871" y="571500"/>
                </a:lnTo>
                <a:lnTo>
                  <a:pt x="2489192" y="584200"/>
                </a:lnTo>
                <a:lnTo>
                  <a:pt x="2771450" y="584200"/>
                </a:lnTo>
                <a:lnTo>
                  <a:pt x="2811670" y="558800"/>
                </a:lnTo>
                <a:lnTo>
                  <a:pt x="2817610" y="546100"/>
                </a:lnTo>
                <a:lnTo>
                  <a:pt x="2815207" y="533400"/>
                </a:lnTo>
                <a:close/>
              </a:path>
              <a:path w="2818129" h="1765300">
                <a:moveTo>
                  <a:pt x="2264908" y="520700"/>
                </a:moveTo>
                <a:lnTo>
                  <a:pt x="2231353" y="520700"/>
                </a:lnTo>
                <a:lnTo>
                  <a:pt x="2225695" y="533400"/>
                </a:lnTo>
                <a:lnTo>
                  <a:pt x="2221908" y="546100"/>
                </a:lnTo>
                <a:lnTo>
                  <a:pt x="2306201" y="546100"/>
                </a:lnTo>
                <a:lnTo>
                  <a:pt x="2264908" y="520700"/>
                </a:lnTo>
                <a:close/>
              </a:path>
              <a:path w="2818129" h="1765300">
                <a:moveTo>
                  <a:pt x="2503484" y="444500"/>
                </a:moveTo>
                <a:lnTo>
                  <a:pt x="2284963" y="444500"/>
                </a:lnTo>
                <a:lnTo>
                  <a:pt x="2329393" y="469900"/>
                </a:lnTo>
                <a:lnTo>
                  <a:pt x="2413192" y="520700"/>
                </a:lnTo>
                <a:lnTo>
                  <a:pt x="2457123" y="533400"/>
                </a:lnTo>
                <a:lnTo>
                  <a:pt x="2505448" y="546100"/>
                </a:lnTo>
                <a:lnTo>
                  <a:pt x="2697104" y="546100"/>
                </a:lnTo>
                <a:lnTo>
                  <a:pt x="2661391" y="533400"/>
                </a:lnTo>
                <a:lnTo>
                  <a:pt x="2630687" y="508000"/>
                </a:lnTo>
                <a:lnTo>
                  <a:pt x="2600488" y="495300"/>
                </a:lnTo>
                <a:lnTo>
                  <a:pt x="2566294" y="482600"/>
                </a:lnTo>
                <a:lnTo>
                  <a:pt x="2523781" y="457200"/>
                </a:lnTo>
                <a:lnTo>
                  <a:pt x="2503484" y="444500"/>
                </a:lnTo>
                <a:close/>
              </a:path>
              <a:path w="2818129" h="1765300">
                <a:moveTo>
                  <a:pt x="482909" y="0"/>
                </a:moveTo>
                <a:lnTo>
                  <a:pt x="473847" y="38100"/>
                </a:lnTo>
                <a:lnTo>
                  <a:pt x="464093" y="88900"/>
                </a:lnTo>
                <a:lnTo>
                  <a:pt x="460668" y="152400"/>
                </a:lnTo>
                <a:lnTo>
                  <a:pt x="463522" y="177800"/>
                </a:lnTo>
                <a:lnTo>
                  <a:pt x="470592" y="215900"/>
                </a:lnTo>
                <a:lnTo>
                  <a:pt x="500886" y="266700"/>
                </a:lnTo>
                <a:lnTo>
                  <a:pt x="558571" y="317500"/>
                </a:lnTo>
                <a:lnTo>
                  <a:pt x="599878" y="330200"/>
                </a:lnTo>
                <a:lnTo>
                  <a:pt x="650666" y="355600"/>
                </a:lnTo>
                <a:lnTo>
                  <a:pt x="837686" y="355600"/>
                </a:lnTo>
                <a:lnTo>
                  <a:pt x="887996" y="368300"/>
                </a:lnTo>
                <a:lnTo>
                  <a:pt x="933953" y="381000"/>
                </a:lnTo>
                <a:lnTo>
                  <a:pt x="974387" y="393700"/>
                </a:lnTo>
                <a:lnTo>
                  <a:pt x="1023069" y="419100"/>
                </a:lnTo>
                <a:lnTo>
                  <a:pt x="1035655" y="444500"/>
                </a:lnTo>
                <a:lnTo>
                  <a:pt x="1042978" y="457200"/>
                </a:lnTo>
                <a:lnTo>
                  <a:pt x="1042128" y="482600"/>
                </a:lnTo>
                <a:lnTo>
                  <a:pt x="1036492" y="495300"/>
                </a:lnTo>
                <a:lnTo>
                  <a:pt x="1024944" y="508000"/>
                </a:lnTo>
                <a:lnTo>
                  <a:pt x="1006097" y="533400"/>
                </a:lnTo>
                <a:lnTo>
                  <a:pt x="1110049" y="533400"/>
                </a:lnTo>
                <a:lnTo>
                  <a:pt x="1126126" y="482600"/>
                </a:lnTo>
                <a:lnTo>
                  <a:pt x="1124591" y="444500"/>
                </a:lnTo>
                <a:lnTo>
                  <a:pt x="1111412" y="406400"/>
                </a:lnTo>
                <a:lnTo>
                  <a:pt x="1088163" y="381000"/>
                </a:lnTo>
                <a:lnTo>
                  <a:pt x="1056416" y="368300"/>
                </a:lnTo>
                <a:lnTo>
                  <a:pt x="1009278" y="342900"/>
                </a:lnTo>
                <a:lnTo>
                  <a:pt x="958688" y="317500"/>
                </a:lnTo>
                <a:lnTo>
                  <a:pt x="906516" y="304800"/>
                </a:lnTo>
                <a:lnTo>
                  <a:pt x="854628" y="279400"/>
                </a:lnTo>
                <a:lnTo>
                  <a:pt x="804892" y="266700"/>
                </a:lnTo>
                <a:lnTo>
                  <a:pt x="737581" y="254000"/>
                </a:lnTo>
                <a:lnTo>
                  <a:pt x="682278" y="228600"/>
                </a:lnTo>
                <a:lnTo>
                  <a:pt x="637217" y="203200"/>
                </a:lnTo>
                <a:lnTo>
                  <a:pt x="600629" y="165100"/>
                </a:lnTo>
                <a:lnTo>
                  <a:pt x="570747" y="139700"/>
                </a:lnTo>
                <a:lnTo>
                  <a:pt x="545801" y="114300"/>
                </a:lnTo>
                <a:lnTo>
                  <a:pt x="524025" y="76200"/>
                </a:lnTo>
                <a:lnTo>
                  <a:pt x="503651" y="38100"/>
                </a:lnTo>
                <a:lnTo>
                  <a:pt x="482909" y="0"/>
                </a:lnTo>
                <a:close/>
              </a:path>
              <a:path w="2818129" h="1765300">
                <a:moveTo>
                  <a:pt x="1965995" y="330200"/>
                </a:moveTo>
                <a:lnTo>
                  <a:pt x="1719095" y="330200"/>
                </a:lnTo>
                <a:lnTo>
                  <a:pt x="1669477" y="342900"/>
                </a:lnTo>
                <a:lnTo>
                  <a:pt x="2042063" y="342900"/>
                </a:lnTo>
                <a:lnTo>
                  <a:pt x="1965995" y="330200"/>
                </a:lnTo>
                <a:close/>
              </a:path>
            </a:pathLst>
          </a:custGeom>
          <a:solidFill>
            <a:srgbClr val="EDEDEE"/>
          </a:solidFill>
        </p:spPr>
        <p:txBody>
          <a:bodyPr wrap="square" lIns="0" tIns="0" rIns="0" bIns="0" rtlCol="0"/>
          <a:lstStyle/>
          <a:p>
            <a:endParaRPr/>
          </a:p>
        </p:txBody>
      </p:sp>
      <p:sp>
        <p:nvSpPr>
          <p:cNvPr id="110" name="object 110"/>
          <p:cNvSpPr/>
          <p:nvPr/>
        </p:nvSpPr>
        <p:spPr>
          <a:xfrm flipV="1">
            <a:off x="343398" y="879193"/>
            <a:ext cx="10867527" cy="97882"/>
          </a:xfrm>
          <a:custGeom>
            <a:avLst/>
            <a:gdLst/>
            <a:ahLst/>
            <a:cxnLst/>
            <a:rect l="l" t="t" r="r" b="b"/>
            <a:pathLst>
              <a:path w="9601200">
                <a:moveTo>
                  <a:pt x="0" y="0"/>
                </a:moveTo>
                <a:lnTo>
                  <a:pt x="9601200" y="0"/>
                </a:lnTo>
              </a:path>
            </a:pathLst>
          </a:custGeom>
          <a:ln w="25400">
            <a:solidFill>
              <a:srgbClr val="000000"/>
            </a:solidFill>
          </a:ln>
        </p:spPr>
        <p:txBody>
          <a:bodyPr wrap="square" lIns="0" tIns="0" rIns="0" bIns="0" rtlCol="0"/>
          <a:lstStyle/>
          <a:p>
            <a:endParaRPr/>
          </a:p>
        </p:txBody>
      </p:sp>
      <p:sp>
        <p:nvSpPr>
          <p:cNvPr id="111" name="object 111"/>
          <p:cNvSpPr txBox="1">
            <a:spLocks noGrp="1"/>
          </p:cNvSpPr>
          <p:nvPr>
            <p:ph type="title"/>
          </p:nvPr>
        </p:nvSpPr>
        <p:spPr>
          <a:xfrm>
            <a:off x="338305" y="203226"/>
            <a:ext cx="4718840" cy="655270"/>
          </a:xfrm>
          <a:prstGeom prst="rect">
            <a:avLst/>
          </a:prstGeom>
        </p:spPr>
        <p:txBody>
          <a:bodyPr vert="horz" wrap="square" lIns="0" tIns="62193" rIns="0" bIns="0" rtlCol="0">
            <a:spAutoFit/>
          </a:bodyPr>
          <a:lstStyle/>
          <a:p>
            <a:pPr marL="11206">
              <a:lnSpc>
                <a:spcPct val="100000"/>
              </a:lnSpc>
              <a:spcBef>
                <a:spcPts val="490"/>
              </a:spcBef>
            </a:pPr>
            <a:r>
              <a:rPr sz="1800" spc="-132" dirty="0">
                <a:solidFill>
                  <a:srgbClr val="1C3867"/>
                </a:solidFill>
                <a:latin typeface="Montserrat" panose="00000500000000000000" pitchFamily="2" charset="0"/>
              </a:rPr>
              <a:t>History</a:t>
            </a:r>
            <a:r>
              <a:rPr sz="1800" spc="-97" dirty="0">
                <a:solidFill>
                  <a:srgbClr val="1C3867"/>
                </a:solidFill>
                <a:latin typeface="Montserrat" panose="00000500000000000000" pitchFamily="2" charset="0"/>
              </a:rPr>
              <a:t> </a:t>
            </a:r>
            <a:r>
              <a:rPr sz="1800" spc="-137" dirty="0">
                <a:solidFill>
                  <a:srgbClr val="1C3867"/>
                </a:solidFill>
                <a:latin typeface="Montserrat" panose="00000500000000000000" pitchFamily="2" charset="0"/>
              </a:rPr>
              <a:t>of</a:t>
            </a:r>
            <a:r>
              <a:rPr sz="1800" spc="-97" dirty="0">
                <a:solidFill>
                  <a:srgbClr val="1C3867"/>
                </a:solidFill>
                <a:latin typeface="Montserrat" panose="00000500000000000000" pitchFamily="2" charset="0"/>
              </a:rPr>
              <a:t> </a:t>
            </a:r>
            <a:r>
              <a:rPr sz="1800" spc="-154" dirty="0">
                <a:solidFill>
                  <a:srgbClr val="1C3867"/>
                </a:solidFill>
                <a:latin typeface="Montserrat" panose="00000500000000000000" pitchFamily="2" charset="0"/>
              </a:rPr>
              <a:t>U.S.</a:t>
            </a:r>
            <a:r>
              <a:rPr sz="1800" spc="-93" dirty="0">
                <a:solidFill>
                  <a:srgbClr val="1C3867"/>
                </a:solidFill>
                <a:latin typeface="Montserrat" panose="00000500000000000000" pitchFamily="2" charset="0"/>
              </a:rPr>
              <a:t> </a:t>
            </a:r>
            <a:r>
              <a:rPr sz="1800" spc="-141" dirty="0">
                <a:solidFill>
                  <a:srgbClr val="1C3867"/>
                </a:solidFill>
                <a:latin typeface="Montserrat" panose="00000500000000000000" pitchFamily="2" charset="0"/>
              </a:rPr>
              <a:t>Bear</a:t>
            </a:r>
            <a:r>
              <a:rPr sz="1800" spc="-97" dirty="0">
                <a:solidFill>
                  <a:srgbClr val="1C3867"/>
                </a:solidFill>
                <a:latin typeface="Montserrat" panose="00000500000000000000" pitchFamily="2" charset="0"/>
              </a:rPr>
              <a:t> </a:t>
            </a:r>
            <a:r>
              <a:rPr sz="1800" spc="-313" dirty="0">
                <a:solidFill>
                  <a:srgbClr val="1C3867"/>
                </a:solidFill>
                <a:latin typeface="Montserrat" panose="00000500000000000000" pitchFamily="2" charset="0"/>
              </a:rPr>
              <a:t>&amp;</a:t>
            </a:r>
            <a:r>
              <a:rPr sz="1800" spc="-93" dirty="0">
                <a:solidFill>
                  <a:srgbClr val="1C3867"/>
                </a:solidFill>
                <a:latin typeface="Montserrat" panose="00000500000000000000" pitchFamily="2" charset="0"/>
              </a:rPr>
              <a:t> </a:t>
            </a:r>
            <a:r>
              <a:rPr sz="1800" spc="-97" dirty="0">
                <a:solidFill>
                  <a:srgbClr val="1C3867"/>
                </a:solidFill>
                <a:latin typeface="Montserrat" panose="00000500000000000000" pitchFamily="2" charset="0"/>
              </a:rPr>
              <a:t>Bull </a:t>
            </a:r>
            <a:r>
              <a:rPr sz="1800" spc="-150" dirty="0">
                <a:solidFill>
                  <a:srgbClr val="1C3867"/>
                </a:solidFill>
                <a:latin typeface="Montserrat" panose="00000500000000000000" pitchFamily="2" charset="0"/>
              </a:rPr>
              <a:t>Markets</a:t>
            </a:r>
          </a:p>
          <a:p>
            <a:pPr marL="11206">
              <a:lnSpc>
                <a:spcPct val="100000"/>
              </a:lnSpc>
              <a:spcBef>
                <a:spcPts val="282"/>
              </a:spcBef>
            </a:pPr>
            <a:r>
              <a:rPr sz="1800" b="0" spc="-137" dirty="0">
                <a:solidFill>
                  <a:srgbClr val="1C3867"/>
                </a:solidFill>
                <a:latin typeface="Montserrat" panose="00000500000000000000" pitchFamily="2" charset="0"/>
                <a:cs typeface="Gill Sans MT"/>
              </a:rPr>
              <a:t>Daily</a:t>
            </a:r>
            <a:r>
              <a:rPr sz="1800" b="0" spc="-115" dirty="0">
                <a:solidFill>
                  <a:srgbClr val="1C3867"/>
                </a:solidFill>
                <a:latin typeface="Montserrat" panose="00000500000000000000" pitchFamily="2" charset="0"/>
                <a:cs typeface="Gill Sans MT"/>
              </a:rPr>
              <a:t> </a:t>
            </a:r>
            <a:r>
              <a:rPr sz="1800" b="0" spc="-154" dirty="0">
                <a:solidFill>
                  <a:srgbClr val="1C3867"/>
                </a:solidFill>
                <a:latin typeface="Montserrat" panose="00000500000000000000" pitchFamily="2" charset="0"/>
                <a:cs typeface="Gill Sans MT"/>
              </a:rPr>
              <a:t>Returns</a:t>
            </a:r>
            <a:r>
              <a:rPr sz="1800" b="0" spc="-110" dirty="0">
                <a:solidFill>
                  <a:srgbClr val="1C3867"/>
                </a:solidFill>
                <a:latin typeface="Montserrat" panose="00000500000000000000" pitchFamily="2" charset="0"/>
                <a:cs typeface="Gill Sans MT"/>
              </a:rPr>
              <a:t> </a:t>
            </a:r>
            <a:r>
              <a:rPr sz="1800" b="0" spc="-132" dirty="0">
                <a:solidFill>
                  <a:srgbClr val="1C3867"/>
                </a:solidFill>
                <a:latin typeface="Montserrat" panose="00000500000000000000" pitchFamily="2" charset="0"/>
                <a:cs typeface="Gill Sans MT"/>
              </a:rPr>
              <a:t>Since</a:t>
            </a:r>
            <a:r>
              <a:rPr sz="1800" b="0" spc="-110" dirty="0">
                <a:solidFill>
                  <a:srgbClr val="1C3867"/>
                </a:solidFill>
                <a:latin typeface="Montserrat" panose="00000500000000000000" pitchFamily="2" charset="0"/>
                <a:cs typeface="Gill Sans MT"/>
              </a:rPr>
              <a:t> </a:t>
            </a:r>
            <a:r>
              <a:rPr sz="1800" b="0" spc="-18" dirty="0">
                <a:solidFill>
                  <a:srgbClr val="1C3867"/>
                </a:solidFill>
                <a:latin typeface="Montserrat" panose="00000500000000000000" pitchFamily="2" charset="0"/>
                <a:cs typeface="Gill Sans MT"/>
              </a:rPr>
              <a:t>1942</a:t>
            </a:r>
            <a:endParaRPr sz="1800" dirty="0">
              <a:solidFill>
                <a:srgbClr val="1C3867"/>
              </a:solidFill>
              <a:latin typeface="Montserrat" panose="00000500000000000000" pitchFamily="2" charset="0"/>
              <a:cs typeface="Gill Sans MT"/>
            </a:endParaRPr>
          </a:p>
        </p:txBody>
      </p:sp>
      <p:sp>
        <p:nvSpPr>
          <p:cNvPr id="112" name="object 112"/>
          <p:cNvSpPr txBox="1"/>
          <p:nvPr/>
        </p:nvSpPr>
        <p:spPr>
          <a:xfrm>
            <a:off x="6346632" y="1386514"/>
            <a:ext cx="1234888" cy="932329"/>
          </a:xfrm>
          <a:prstGeom prst="rect">
            <a:avLst/>
          </a:prstGeom>
        </p:spPr>
        <p:txBody>
          <a:bodyPr vert="horz" wrap="square" lIns="0" tIns="73959" rIns="0" bIns="0" rtlCol="0">
            <a:spAutoFit/>
          </a:bodyPr>
          <a:lstStyle/>
          <a:p>
            <a:pPr marL="31378" algn="ctr">
              <a:lnSpc>
                <a:spcPct val="100000"/>
              </a:lnSpc>
              <a:spcBef>
                <a:spcPts val="582"/>
              </a:spcBef>
            </a:pPr>
            <a:r>
              <a:rPr sz="2471" b="1" spc="-18" dirty="0">
                <a:solidFill>
                  <a:srgbClr val="002A4E"/>
                </a:solidFill>
                <a:latin typeface="Calibri"/>
                <a:cs typeface="Calibri"/>
              </a:rPr>
              <a:t>BULL </a:t>
            </a:r>
            <a:endParaRPr sz="2471" dirty="0">
              <a:latin typeface="Calibri"/>
              <a:cs typeface="Calibri"/>
            </a:endParaRPr>
          </a:p>
          <a:p>
            <a:pPr marL="11206" marR="4483" algn="ctr">
              <a:lnSpc>
                <a:spcPct val="116700"/>
              </a:lnSpc>
            </a:pPr>
            <a:r>
              <a:rPr sz="882" spc="-146" dirty="0">
                <a:solidFill>
                  <a:srgbClr val="565963"/>
                </a:solidFill>
                <a:latin typeface="Gill Sans MT"/>
                <a:cs typeface="Gill Sans MT"/>
              </a:rPr>
              <a:t>From</a:t>
            </a:r>
            <a:r>
              <a:rPr sz="882" spc="-79" dirty="0">
                <a:solidFill>
                  <a:srgbClr val="565963"/>
                </a:solidFill>
                <a:latin typeface="Gill Sans MT"/>
                <a:cs typeface="Gill Sans MT"/>
              </a:rPr>
              <a:t> </a:t>
            </a:r>
            <a:r>
              <a:rPr sz="882" spc="-97" dirty="0">
                <a:solidFill>
                  <a:srgbClr val="565963"/>
                </a:solidFill>
                <a:latin typeface="Gill Sans MT"/>
                <a:cs typeface="Gill Sans MT"/>
              </a:rPr>
              <a:t>the</a:t>
            </a:r>
            <a:r>
              <a:rPr sz="882" spc="-79" dirty="0">
                <a:solidFill>
                  <a:srgbClr val="565963"/>
                </a:solidFill>
                <a:latin typeface="Gill Sans MT"/>
                <a:cs typeface="Gill Sans MT"/>
              </a:rPr>
              <a:t> </a:t>
            </a:r>
            <a:r>
              <a:rPr sz="882" spc="-106" dirty="0">
                <a:solidFill>
                  <a:srgbClr val="565963"/>
                </a:solidFill>
                <a:latin typeface="Gill Sans MT"/>
                <a:cs typeface="Gill Sans MT"/>
              </a:rPr>
              <a:t>lowest</a:t>
            </a:r>
            <a:r>
              <a:rPr sz="882" spc="-75" dirty="0">
                <a:solidFill>
                  <a:srgbClr val="565963"/>
                </a:solidFill>
                <a:latin typeface="Gill Sans MT"/>
                <a:cs typeface="Gill Sans MT"/>
              </a:rPr>
              <a:t> </a:t>
            </a:r>
            <a:r>
              <a:rPr sz="882" spc="-106" dirty="0">
                <a:solidFill>
                  <a:srgbClr val="565963"/>
                </a:solidFill>
                <a:latin typeface="Gill Sans MT"/>
                <a:cs typeface="Gill Sans MT"/>
              </a:rPr>
              <a:t>close</a:t>
            </a:r>
            <a:r>
              <a:rPr sz="882" spc="-79" dirty="0">
                <a:solidFill>
                  <a:srgbClr val="565963"/>
                </a:solidFill>
                <a:latin typeface="Gill Sans MT"/>
                <a:cs typeface="Gill Sans MT"/>
              </a:rPr>
              <a:t> </a:t>
            </a:r>
            <a:r>
              <a:rPr sz="882" spc="-110" dirty="0">
                <a:solidFill>
                  <a:srgbClr val="565963"/>
                </a:solidFill>
                <a:latin typeface="Gill Sans MT"/>
                <a:cs typeface="Gill Sans MT"/>
              </a:rPr>
              <a:t>reached</a:t>
            </a:r>
            <a:r>
              <a:rPr sz="882" spc="-75" dirty="0">
                <a:solidFill>
                  <a:srgbClr val="565963"/>
                </a:solidFill>
                <a:latin typeface="Gill Sans MT"/>
                <a:cs typeface="Gill Sans MT"/>
              </a:rPr>
              <a:t> </a:t>
            </a:r>
            <a:r>
              <a:rPr sz="882" spc="-71" dirty="0">
                <a:solidFill>
                  <a:srgbClr val="565963"/>
                </a:solidFill>
                <a:latin typeface="Gill Sans MT"/>
                <a:cs typeface="Gill Sans MT"/>
              </a:rPr>
              <a:t>after</a:t>
            </a:r>
            <a:r>
              <a:rPr lang="en-US" sz="882" spc="441" dirty="0">
                <a:solidFill>
                  <a:srgbClr val="565963"/>
                </a:solidFill>
                <a:latin typeface="Gill Sans MT"/>
                <a:cs typeface="Gill Sans MT"/>
              </a:rPr>
              <a:t> </a:t>
            </a:r>
            <a:r>
              <a:rPr sz="882" spc="-97" dirty="0">
                <a:solidFill>
                  <a:srgbClr val="565963"/>
                </a:solidFill>
                <a:latin typeface="Gill Sans MT"/>
                <a:cs typeface="Gill Sans MT"/>
              </a:rPr>
              <a:t>the</a:t>
            </a:r>
            <a:r>
              <a:rPr sz="882" spc="-88" dirty="0">
                <a:solidFill>
                  <a:srgbClr val="565963"/>
                </a:solidFill>
                <a:latin typeface="Gill Sans MT"/>
                <a:cs typeface="Gill Sans MT"/>
              </a:rPr>
              <a:t> </a:t>
            </a:r>
            <a:r>
              <a:rPr sz="882" spc="-110" dirty="0">
                <a:solidFill>
                  <a:srgbClr val="565963"/>
                </a:solidFill>
                <a:latin typeface="Gill Sans MT"/>
                <a:cs typeface="Gill Sans MT"/>
              </a:rPr>
              <a:t>market</a:t>
            </a:r>
            <a:r>
              <a:rPr sz="882" spc="-88" dirty="0">
                <a:solidFill>
                  <a:srgbClr val="565963"/>
                </a:solidFill>
                <a:latin typeface="Gill Sans MT"/>
                <a:cs typeface="Gill Sans MT"/>
              </a:rPr>
              <a:t> </a:t>
            </a:r>
            <a:r>
              <a:rPr sz="882" spc="-84" dirty="0">
                <a:solidFill>
                  <a:srgbClr val="565963"/>
                </a:solidFill>
                <a:latin typeface="Gill Sans MT"/>
                <a:cs typeface="Gill Sans MT"/>
              </a:rPr>
              <a:t>has</a:t>
            </a:r>
            <a:r>
              <a:rPr sz="882" spc="-88" dirty="0">
                <a:solidFill>
                  <a:srgbClr val="565963"/>
                </a:solidFill>
                <a:latin typeface="Gill Sans MT"/>
                <a:cs typeface="Gill Sans MT"/>
              </a:rPr>
              <a:t> </a:t>
            </a:r>
            <a:r>
              <a:rPr sz="882" spc="-57" dirty="0">
                <a:solidFill>
                  <a:srgbClr val="565963"/>
                </a:solidFill>
                <a:latin typeface="Gill Sans MT"/>
                <a:cs typeface="Gill Sans MT"/>
              </a:rPr>
              <a:t>fallen</a:t>
            </a:r>
            <a:r>
              <a:rPr sz="882" spc="-88" dirty="0">
                <a:solidFill>
                  <a:srgbClr val="565963"/>
                </a:solidFill>
                <a:latin typeface="Gill Sans MT"/>
                <a:cs typeface="Gill Sans MT"/>
              </a:rPr>
              <a:t> </a:t>
            </a:r>
            <a:r>
              <a:rPr sz="882" spc="-84" dirty="0">
                <a:solidFill>
                  <a:srgbClr val="565963"/>
                </a:solidFill>
                <a:latin typeface="Gill Sans MT"/>
                <a:cs typeface="Gill Sans MT"/>
              </a:rPr>
              <a:t>20% </a:t>
            </a:r>
            <a:r>
              <a:rPr sz="882" spc="-150" dirty="0">
                <a:solidFill>
                  <a:srgbClr val="565963"/>
                </a:solidFill>
                <a:latin typeface="Gill Sans MT"/>
                <a:cs typeface="Gill Sans MT"/>
              </a:rPr>
              <a:t>or</a:t>
            </a:r>
            <a:r>
              <a:rPr sz="882" spc="-88" dirty="0">
                <a:solidFill>
                  <a:srgbClr val="565963"/>
                </a:solidFill>
                <a:latin typeface="Gill Sans MT"/>
                <a:cs typeface="Gill Sans MT"/>
              </a:rPr>
              <a:t> </a:t>
            </a:r>
            <a:r>
              <a:rPr sz="882" spc="-106" dirty="0">
                <a:solidFill>
                  <a:srgbClr val="565963"/>
                </a:solidFill>
                <a:latin typeface="Gill Sans MT"/>
                <a:cs typeface="Gill Sans MT"/>
              </a:rPr>
              <a:t>more,</a:t>
            </a:r>
            <a:r>
              <a:rPr lang="en-US" sz="882" spc="441" dirty="0">
                <a:solidFill>
                  <a:srgbClr val="565963"/>
                </a:solidFill>
                <a:latin typeface="Gill Sans MT"/>
                <a:cs typeface="Gill Sans MT"/>
              </a:rPr>
              <a:t> </a:t>
            </a:r>
            <a:r>
              <a:rPr sz="882" spc="-124" dirty="0">
                <a:solidFill>
                  <a:srgbClr val="565963"/>
                </a:solidFill>
                <a:latin typeface="Gill Sans MT"/>
                <a:cs typeface="Gill Sans MT"/>
              </a:rPr>
              <a:t>to</a:t>
            </a:r>
            <a:r>
              <a:rPr sz="882" spc="-88" dirty="0">
                <a:solidFill>
                  <a:srgbClr val="565963"/>
                </a:solidFill>
                <a:latin typeface="Gill Sans MT"/>
                <a:cs typeface="Gill Sans MT"/>
              </a:rPr>
              <a:t> </a:t>
            </a:r>
            <a:r>
              <a:rPr sz="882" spc="-97" dirty="0">
                <a:solidFill>
                  <a:srgbClr val="565963"/>
                </a:solidFill>
                <a:latin typeface="Gill Sans MT"/>
                <a:cs typeface="Gill Sans MT"/>
              </a:rPr>
              <a:t>the</a:t>
            </a:r>
            <a:r>
              <a:rPr sz="882" spc="-84" dirty="0">
                <a:solidFill>
                  <a:srgbClr val="565963"/>
                </a:solidFill>
                <a:latin typeface="Gill Sans MT"/>
                <a:cs typeface="Gill Sans MT"/>
              </a:rPr>
              <a:t> </a:t>
            </a:r>
            <a:r>
              <a:rPr sz="882" spc="-106" dirty="0">
                <a:solidFill>
                  <a:srgbClr val="565963"/>
                </a:solidFill>
                <a:latin typeface="Gill Sans MT"/>
                <a:cs typeface="Gill Sans MT"/>
              </a:rPr>
              <a:t>next</a:t>
            </a:r>
            <a:r>
              <a:rPr sz="882" spc="-84" dirty="0">
                <a:solidFill>
                  <a:srgbClr val="565963"/>
                </a:solidFill>
                <a:latin typeface="Gill Sans MT"/>
                <a:cs typeface="Gill Sans MT"/>
              </a:rPr>
              <a:t> </a:t>
            </a:r>
            <a:r>
              <a:rPr sz="882" spc="-110" dirty="0">
                <a:solidFill>
                  <a:srgbClr val="565963"/>
                </a:solidFill>
                <a:latin typeface="Gill Sans MT"/>
                <a:cs typeface="Gill Sans MT"/>
              </a:rPr>
              <a:t>market</a:t>
            </a:r>
            <a:r>
              <a:rPr sz="882" spc="-88" dirty="0">
                <a:solidFill>
                  <a:srgbClr val="565963"/>
                </a:solidFill>
                <a:latin typeface="Gill Sans MT"/>
                <a:cs typeface="Gill Sans MT"/>
              </a:rPr>
              <a:t> </a:t>
            </a:r>
            <a:r>
              <a:rPr sz="882" spc="-9" dirty="0">
                <a:solidFill>
                  <a:srgbClr val="565963"/>
                </a:solidFill>
                <a:latin typeface="Gill Sans MT"/>
                <a:cs typeface="Gill Sans MT"/>
              </a:rPr>
              <a:t>high.</a:t>
            </a:r>
            <a:endParaRPr sz="882" dirty="0">
              <a:latin typeface="Gill Sans MT"/>
              <a:cs typeface="Gill Sans MT"/>
            </a:endParaRPr>
          </a:p>
        </p:txBody>
      </p:sp>
      <p:sp>
        <p:nvSpPr>
          <p:cNvPr id="113" name="object 113"/>
          <p:cNvSpPr txBox="1"/>
          <p:nvPr/>
        </p:nvSpPr>
        <p:spPr>
          <a:xfrm>
            <a:off x="8283137" y="1379214"/>
            <a:ext cx="1657350" cy="932329"/>
          </a:xfrm>
          <a:prstGeom prst="rect">
            <a:avLst/>
          </a:prstGeom>
        </p:spPr>
        <p:txBody>
          <a:bodyPr vert="horz" wrap="square" lIns="0" tIns="73959" rIns="0" bIns="0" rtlCol="0">
            <a:spAutoFit/>
          </a:bodyPr>
          <a:lstStyle/>
          <a:p>
            <a:pPr marL="31378" algn="ctr">
              <a:lnSpc>
                <a:spcPct val="100000"/>
              </a:lnSpc>
              <a:spcBef>
                <a:spcPts val="582"/>
              </a:spcBef>
            </a:pPr>
            <a:r>
              <a:rPr sz="2471" b="1" spc="-18" dirty="0">
                <a:latin typeface="Calibri"/>
                <a:cs typeface="Calibri"/>
              </a:rPr>
              <a:t>BEAR </a:t>
            </a:r>
            <a:endParaRPr sz="2471" dirty="0">
              <a:latin typeface="Calibri"/>
              <a:cs typeface="Calibri"/>
            </a:endParaRPr>
          </a:p>
          <a:p>
            <a:pPr marL="10646" marR="4483" algn="ctr">
              <a:lnSpc>
                <a:spcPct val="116700"/>
              </a:lnSpc>
            </a:pPr>
            <a:r>
              <a:rPr sz="882" spc="-163" dirty="0">
                <a:solidFill>
                  <a:srgbClr val="565963"/>
                </a:solidFill>
                <a:latin typeface="Gill Sans MT"/>
                <a:cs typeface="Gill Sans MT"/>
              </a:rPr>
              <a:t>When</a:t>
            </a:r>
            <a:r>
              <a:rPr sz="882" spc="-84" dirty="0">
                <a:solidFill>
                  <a:srgbClr val="565963"/>
                </a:solidFill>
                <a:latin typeface="Gill Sans MT"/>
                <a:cs typeface="Gill Sans MT"/>
              </a:rPr>
              <a:t> </a:t>
            </a:r>
            <a:r>
              <a:rPr sz="882" spc="-97" dirty="0">
                <a:solidFill>
                  <a:srgbClr val="565963"/>
                </a:solidFill>
                <a:latin typeface="Gill Sans MT"/>
                <a:cs typeface="Gill Sans MT"/>
              </a:rPr>
              <a:t>the</a:t>
            </a:r>
            <a:r>
              <a:rPr sz="882" spc="-84" dirty="0">
                <a:solidFill>
                  <a:srgbClr val="565963"/>
                </a:solidFill>
                <a:latin typeface="Gill Sans MT"/>
                <a:cs typeface="Gill Sans MT"/>
              </a:rPr>
              <a:t> </a:t>
            </a:r>
            <a:r>
              <a:rPr sz="882" spc="-101" dirty="0">
                <a:solidFill>
                  <a:srgbClr val="565963"/>
                </a:solidFill>
                <a:latin typeface="Gill Sans MT"/>
                <a:cs typeface="Gill Sans MT"/>
              </a:rPr>
              <a:t>index</a:t>
            </a:r>
            <a:r>
              <a:rPr sz="882" spc="-84" dirty="0">
                <a:solidFill>
                  <a:srgbClr val="565963"/>
                </a:solidFill>
                <a:latin typeface="Gill Sans MT"/>
                <a:cs typeface="Gill Sans MT"/>
              </a:rPr>
              <a:t> </a:t>
            </a:r>
            <a:r>
              <a:rPr sz="882" spc="-106" dirty="0">
                <a:solidFill>
                  <a:srgbClr val="565963"/>
                </a:solidFill>
                <a:latin typeface="Gill Sans MT"/>
                <a:cs typeface="Gill Sans MT"/>
              </a:rPr>
              <a:t>closes</a:t>
            </a:r>
            <a:r>
              <a:rPr sz="882" spc="-79" dirty="0">
                <a:solidFill>
                  <a:srgbClr val="565963"/>
                </a:solidFill>
                <a:latin typeface="Gill Sans MT"/>
                <a:cs typeface="Gill Sans MT"/>
              </a:rPr>
              <a:t> </a:t>
            </a:r>
            <a:r>
              <a:rPr sz="882" spc="-75" dirty="0">
                <a:solidFill>
                  <a:srgbClr val="565963"/>
                </a:solidFill>
                <a:latin typeface="Gill Sans MT"/>
                <a:cs typeface="Gill Sans MT"/>
              </a:rPr>
              <a:t>at</a:t>
            </a:r>
            <a:r>
              <a:rPr sz="882" spc="-84" dirty="0">
                <a:solidFill>
                  <a:srgbClr val="565963"/>
                </a:solidFill>
                <a:latin typeface="Gill Sans MT"/>
                <a:cs typeface="Gill Sans MT"/>
              </a:rPr>
              <a:t> </a:t>
            </a:r>
            <a:r>
              <a:rPr sz="882" spc="-75" dirty="0">
                <a:solidFill>
                  <a:srgbClr val="565963"/>
                </a:solidFill>
                <a:latin typeface="Gill Sans MT"/>
                <a:cs typeface="Gill Sans MT"/>
              </a:rPr>
              <a:t>least</a:t>
            </a:r>
            <a:r>
              <a:rPr sz="882" spc="-84" dirty="0">
                <a:solidFill>
                  <a:srgbClr val="565963"/>
                </a:solidFill>
                <a:latin typeface="Gill Sans MT"/>
                <a:cs typeface="Gill Sans MT"/>
              </a:rPr>
              <a:t> 20%</a:t>
            </a:r>
            <a:r>
              <a:rPr sz="882" spc="-79" dirty="0">
                <a:solidFill>
                  <a:srgbClr val="565963"/>
                </a:solidFill>
                <a:latin typeface="Gill Sans MT"/>
                <a:cs typeface="Gill Sans MT"/>
              </a:rPr>
              <a:t> </a:t>
            </a:r>
            <a:r>
              <a:rPr sz="882" spc="-128" dirty="0">
                <a:solidFill>
                  <a:srgbClr val="565963"/>
                </a:solidFill>
                <a:latin typeface="Gill Sans MT"/>
                <a:cs typeface="Gill Sans MT"/>
              </a:rPr>
              <a:t>down</a:t>
            </a:r>
            <a:r>
              <a:rPr sz="882" spc="-84" dirty="0">
                <a:solidFill>
                  <a:srgbClr val="565963"/>
                </a:solidFill>
                <a:latin typeface="Gill Sans MT"/>
                <a:cs typeface="Gill Sans MT"/>
              </a:rPr>
              <a:t> </a:t>
            </a:r>
            <a:r>
              <a:rPr sz="882" spc="-35" dirty="0">
                <a:solidFill>
                  <a:srgbClr val="565963"/>
                </a:solidFill>
                <a:latin typeface="Gill Sans MT"/>
                <a:cs typeface="Gill Sans MT"/>
              </a:rPr>
              <a:t>from </a:t>
            </a:r>
            <a:r>
              <a:rPr sz="882" spc="-71" dirty="0">
                <a:solidFill>
                  <a:srgbClr val="565963"/>
                </a:solidFill>
                <a:latin typeface="Gill Sans MT"/>
                <a:cs typeface="Gill Sans MT"/>
              </a:rPr>
              <a:t>its </a:t>
            </a:r>
            <a:r>
              <a:rPr sz="882" spc="-106" dirty="0">
                <a:solidFill>
                  <a:srgbClr val="565963"/>
                </a:solidFill>
                <a:latin typeface="Gill Sans MT"/>
                <a:cs typeface="Gill Sans MT"/>
              </a:rPr>
              <a:t>previous</a:t>
            </a:r>
            <a:r>
              <a:rPr sz="882" spc="-71" dirty="0">
                <a:solidFill>
                  <a:srgbClr val="565963"/>
                </a:solidFill>
                <a:latin typeface="Gill Sans MT"/>
                <a:cs typeface="Gill Sans MT"/>
              </a:rPr>
              <a:t> </a:t>
            </a:r>
            <a:r>
              <a:rPr sz="882" spc="-66" dirty="0">
                <a:solidFill>
                  <a:srgbClr val="565963"/>
                </a:solidFill>
                <a:latin typeface="Gill Sans MT"/>
                <a:cs typeface="Gill Sans MT"/>
              </a:rPr>
              <a:t>high</a:t>
            </a:r>
            <a:r>
              <a:rPr sz="882" spc="-71" dirty="0">
                <a:solidFill>
                  <a:srgbClr val="565963"/>
                </a:solidFill>
                <a:latin typeface="Gill Sans MT"/>
                <a:cs typeface="Gill Sans MT"/>
              </a:rPr>
              <a:t> </a:t>
            </a:r>
            <a:r>
              <a:rPr sz="882" spc="-97" dirty="0">
                <a:solidFill>
                  <a:srgbClr val="565963"/>
                </a:solidFill>
                <a:latin typeface="Gill Sans MT"/>
                <a:cs typeface="Gill Sans MT"/>
              </a:rPr>
              <a:t>close,</a:t>
            </a:r>
            <a:r>
              <a:rPr sz="882" spc="-66" dirty="0">
                <a:solidFill>
                  <a:srgbClr val="565963"/>
                </a:solidFill>
                <a:latin typeface="Gill Sans MT"/>
                <a:cs typeface="Gill Sans MT"/>
              </a:rPr>
              <a:t> </a:t>
            </a:r>
            <a:r>
              <a:rPr sz="882" spc="-101" dirty="0">
                <a:solidFill>
                  <a:srgbClr val="565963"/>
                </a:solidFill>
                <a:latin typeface="Gill Sans MT"/>
                <a:cs typeface="Gill Sans MT"/>
              </a:rPr>
              <a:t>through</a:t>
            </a:r>
            <a:r>
              <a:rPr sz="882" spc="-71" dirty="0">
                <a:solidFill>
                  <a:srgbClr val="565963"/>
                </a:solidFill>
                <a:latin typeface="Gill Sans MT"/>
                <a:cs typeface="Gill Sans MT"/>
              </a:rPr>
              <a:t> </a:t>
            </a:r>
            <a:r>
              <a:rPr sz="882" spc="-97" dirty="0">
                <a:solidFill>
                  <a:srgbClr val="565963"/>
                </a:solidFill>
                <a:latin typeface="Gill Sans MT"/>
                <a:cs typeface="Gill Sans MT"/>
              </a:rPr>
              <a:t>the</a:t>
            </a:r>
            <a:r>
              <a:rPr sz="882" spc="-71" dirty="0">
                <a:solidFill>
                  <a:srgbClr val="565963"/>
                </a:solidFill>
                <a:latin typeface="Gill Sans MT"/>
                <a:cs typeface="Gill Sans MT"/>
              </a:rPr>
              <a:t> </a:t>
            </a:r>
            <a:r>
              <a:rPr sz="882" spc="-106" dirty="0">
                <a:solidFill>
                  <a:srgbClr val="565963"/>
                </a:solidFill>
                <a:latin typeface="Gill Sans MT"/>
                <a:cs typeface="Gill Sans MT"/>
              </a:rPr>
              <a:t>lowest</a:t>
            </a:r>
            <a:r>
              <a:rPr sz="882" spc="-71" dirty="0">
                <a:solidFill>
                  <a:srgbClr val="565963"/>
                </a:solidFill>
                <a:latin typeface="Gill Sans MT"/>
                <a:cs typeface="Gill Sans MT"/>
              </a:rPr>
              <a:t> </a:t>
            </a:r>
            <a:r>
              <a:rPr sz="882" spc="-84" dirty="0">
                <a:solidFill>
                  <a:srgbClr val="565963"/>
                </a:solidFill>
                <a:latin typeface="Gill Sans MT"/>
                <a:cs typeface="Gill Sans MT"/>
              </a:rPr>
              <a:t>close</a:t>
            </a:r>
            <a:r>
              <a:rPr sz="882" spc="441" dirty="0">
                <a:solidFill>
                  <a:srgbClr val="565963"/>
                </a:solidFill>
                <a:latin typeface="Gill Sans MT"/>
                <a:cs typeface="Gill Sans MT"/>
              </a:rPr>
              <a:t> </a:t>
            </a:r>
            <a:r>
              <a:rPr sz="882" spc="-110" dirty="0">
                <a:solidFill>
                  <a:srgbClr val="565963"/>
                </a:solidFill>
                <a:latin typeface="Gill Sans MT"/>
                <a:cs typeface="Gill Sans MT"/>
              </a:rPr>
              <a:t>reached</a:t>
            </a:r>
            <a:r>
              <a:rPr sz="882" spc="-88" dirty="0">
                <a:solidFill>
                  <a:srgbClr val="565963"/>
                </a:solidFill>
                <a:latin typeface="Gill Sans MT"/>
                <a:cs typeface="Gill Sans MT"/>
              </a:rPr>
              <a:t> </a:t>
            </a:r>
            <a:r>
              <a:rPr sz="882" spc="-84" dirty="0">
                <a:solidFill>
                  <a:srgbClr val="565963"/>
                </a:solidFill>
                <a:latin typeface="Gill Sans MT"/>
                <a:cs typeface="Gill Sans MT"/>
              </a:rPr>
              <a:t>after</a:t>
            </a:r>
            <a:r>
              <a:rPr sz="882" spc="-88" dirty="0">
                <a:solidFill>
                  <a:srgbClr val="565963"/>
                </a:solidFill>
                <a:latin typeface="Gill Sans MT"/>
                <a:cs typeface="Gill Sans MT"/>
              </a:rPr>
              <a:t> </a:t>
            </a:r>
            <a:r>
              <a:rPr sz="882" spc="-57" dirty="0">
                <a:solidFill>
                  <a:srgbClr val="565963"/>
                </a:solidFill>
                <a:latin typeface="Gill Sans MT"/>
                <a:cs typeface="Gill Sans MT"/>
              </a:rPr>
              <a:t>it</a:t>
            </a:r>
            <a:r>
              <a:rPr sz="882" spc="-84" dirty="0">
                <a:solidFill>
                  <a:srgbClr val="565963"/>
                </a:solidFill>
                <a:latin typeface="Gill Sans MT"/>
                <a:cs typeface="Gill Sans MT"/>
              </a:rPr>
              <a:t> has</a:t>
            </a:r>
            <a:r>
              <a:rPr sz="882" spc="-88" dirty="0">
                <a:solidFill>
                  <a:srgbClr val="565963"/>
                </a:solidFill>
                <a:latin typeface="Gill Sans MT"/>
                <a:cs typeface="Gill Sans MT"/>
              </a:rPr>
              <a:t> </a:t>
            </a:r>
            <a:r>
              <a:rPr sz="882" spc="-57" dirty="0">
                <a:solidFill>
                  <a:srgbClr val="565963"/>
                </a:solidFill>
                <a:latin typeface="Gill Sans MT"/>
                <a:cs typeface="Gill Sans MT"/>
              </a:rPr>
              <a:t>fallen</a:t>
            </a:r>
            <a:r>
              <a:rPr sz="882" spc="-84" dirty="0">
                <a:solidFill>
                  <a:srgbClr val="565963"/>
                </a:solidFill>
                <a:latin typeface="Gill Sans MT"/>
                <a:cs typeface="Gill Sans MT"/>
              </a:rPr>
              <a:t> 20%</a:t>
            </a:r>
            <a:r>
              <a:rPr sz="882" spc="-88" dirty="0">
                <a:solidFill>
                  <a:srgbClr val="565963"/>
                </a:solidFill>
                <a:latin typeface="Gill Sans MT"/>
                <a:cs typeface="Gill Sans MT"/>
              </a:rPr>
              <a:t> </a:t>
            </a:r>
            <a:r>
              <a:rPr sz="882" spc="-150" dirty="0">
                <a:solidFill>
                  <a:srgbClr val="565963"/>
                </a:solidFill>
                <a:latin typeface="Gill Sans MT"/>
                <a:cs typeface="Gill Sans MT"/>
              </a:rPr>
              <a:t>or</a:t>
            </a:r>
            <a:r>
              <a:rPr sz="882" spc="-88" dirty="0">
                <a:solidFill>
                  <a:srgbClr val="565963"/>
                </a:solidFill>
                <a:latin typeface="Gill Sans MT"/>
                <a:cs typeface="Gill Sans MT"/>
              </a:rPr>
              <a:t> </a:t>
            </a:r>
            <a:r>
              <a:rPr sz="882" spc="-18" dirty="0">
                <a:solidFill>
                  <a:srgbClr val="565963"/>
                </a:solidFill>
                <a:latin typeface="Gill Sans MT"/>
                <a:cs typeface="Gill Sans MT"/>
              </a:rPr>
              <a:t>more.</a:t>
            </a:r>
            <a:endParaRPr sz="882" dirty="0">
              <a:latin typeface="Gill Sans MT"/>
              <a:cs typeface="Gill Sans MT"/>
            </a:endParaRPr>
          </a:p>
        </p:txBody>
      </p:sp>
      <p:sp>
        <p:nvSpPr>
          <p:cNvPr id="114" name="object 114"/>
          <p:cNvSpPr txBox="1"/>
          <p:nvPr/>
        </p:nvSpPr>
        <p:spPr>
          <a:xfrm>
            <a:off x="320288" y="1128371"/>
            <a:ext cx="5238135" cy="1615171"/>
          </a:xfrm>
          <a:prstGeom prst="rect">
            <a:avLst/>
          </a:prstGeom>
          <a:solidFill>
            <a:srgbClr val="EDEDEE"/>
          </a:solidFill>
        </p:spPr>
        <p:txBody>
          <a:bodyPr vert="horz" wrap="square" lIns="0" tIns="61072" rIns="0" bIns="0" rtlCol="0">
            <a:spAutoFit/>
          </a:bodyPr>
          <a:lstStyle/>
          <a:p>
            <a:pPr marL="100858" marR="93574" algn="just">
              <a:lnSpc>
                <a:spcPct val="106100"/>
              </a:lnSpc>
              <a:spcBef>
                <a:spcPts val="481"/>
              </a:spcBef>
            </a:pPr>
            <a:r>
              <a:rPr sz="1100" spc="-124" dirty="0">
                <a:solidFill>
                  <a:srgbClr val="565963"/>
                </a:solidFill>
                <a:latin typeface="Montserrat" panose="00000500000000000000" pitchFamily="2" charset="0"/>
                <a:cs typeface="Gill Sans MT"/>
              </a:rPr>
              <a:t>This</a:t>
            </a:r>
            <a:r>
              <a:rPr sz="1100" spc="-84"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chart</a:t>
            </a:r>
            <a:r>
              <a:rPr sz="1100" spc="-84" dirty="0">
                <a:solidFill>
                  <a:srgbClr val="565963"/>
                </a:solidFill>
                <a:latin typeface="Montserrat" panose="00000500000000000000" pitchFamily="2" charset="0"/>
                <a:cs typeface="Gill Sans MT"/>
              </a:rPr>
              <a:t> </a:t>
            </a:r>
            <a:r>
              <a:rPr sz="1100" spc="-124" dirty="0">
                <a:solidFill>
                  <a:srgbClr val="565963"/>
                </a:solidFill>
                <a:latin typeface="Montserrat" panose="00000500000000000000" pitchFamily="2" charset="0"/>
                <a:cs typeface="Gill Sans MT"/>
              </a:rPr>
              <a:t>shows</a:t>
            </a:r>
            <a:r>
              <a:rPr sz="1100" spc="-84" dirty="0">
                <a:solidFill>
                  <a:srgbClr val="565963"/>
                </a:solidFill>
                <a:latin typeface="Montserrat" panose="00000500000000000000" pitchFamily="2" charset="0"/>
                <a:cs typeface="Gill Sans MT"/>
              </a:rPr>
              <a:t> </a:t>
            </a:r>
            <a:r>
              <a:rPr sz="1100" spc="-71" dirty="0">
                <a:solidFill>
                  <a:srgbClr val="565963"/>
                </a:solidFill>
                <a:latin typeface="Montserrat" panose="00000500000000000000" pitchFamily="2" charset="0"/>
                <a:cs typeface="Gill Sans MT"/>
              </a:rPr>
              <a:t>daily</a:t>
            </a:r>
            <a:r>
              <a:rPr sz="1100" spc="-84" dirty="0">
                <a:solidFill>
                  <a:srgbClr val="565963"/>
                </a:solidFill>
                <a:latin typeface="Montserrat" panose="00000500000000000000" pitchFamily="2" charset="0"/>
                <a:cs typeface="Gill Sans MT"/>
              </a:rPr>
              <a:t> </a:t>
            </a:r>
            <a:r>
              <a:rPr sz="1100" spc="-93" dirty="0">
                <a:solidFill>
                  <a:srgbClr val="565963"/>
                </a:solidFill>
                <a:latin typeface="Montserrat" panose="00000500000000000000" pitchFamily="2" charset="0"/>
                <a:cs typeface="Gill Sans MT"/>
              </a:rPr>
              <a:t>historical</a:t>
            </a:r>
            <a:r>
              <a:rPr sz="1100" spc="-84" dirty="0">
                <a:solidFill>
                  <a:srgbClr val="565963"/>
                </a:solidFill>
                <a:latin typeface="Montserrat" panose="00000500000000000000" pitchFamily="2" charset="0"/>
                <a:cs typeface="Gill Sans MT"/>
              </a:rPr>
              <a:t> </a:t>
            </a:r>
            <a:r>
              <a:rPr sz="1100" spc="-115" dirty="0">
                <a:solidFill>
                  <a:srgbClr val="565963"/>
                </a:solidFill>
                <a:latin typeface="Montserrat" panose="00000500000000000000" pitchFamily="2" charset="0"/>
                <a:cs typeface="Gill Sans MT"/>
              </a:rPr>
              <a:t>performance</a:t>
            </a:r>
            <a:r>
              <a:rPr sz="1100" spc="-84" dirty="0">
                <a:solidFill>
                  <a:srgbClr val="565963"/>
                </a:solidFill>
                <a:latin typeface="Montserrat" panose="00000500000000000000" pitchFamily="2" charset="0"/>
                <a:cs typeface="Gill Sans MT"/>
              </a:rPr>
              <a:t> </a:t>
            </a:r>
            <a:r>
              <a:rPr sz="1100" spc="-97" dirty="0">
                <a:solidFill>
                  <a:srgbClr val="565963"/>
                </a:solidFill>
                <a:latin typeface="Montserrat" panose="00000500000000000000" pitchFamily="2" charset="0"/>
                <a:cs typeface="Gill Sans MT"/>
              </a:rPr>
              <a:t>of</a:t>
            </a:r>
            <a:r>
              <a:rPr sz="1100" spc="-84"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the</a:t>
            </a:r>
            <a:r>
              <a:rPr sz="1100" spc="-84" dirty="0">
                <a:solidFill>
                  <a:srgbClr val="565963"/>
                </a:solidFill>
                <a:latin typeface="Montserrat" panose="00000500000000000000" pitchFamily="2" charset="0"/>
                <a:cs typeface="Gill Sans MT"/>
              </a:rPr>
              <a:t> </a:t>
            </a:r>
            <a:r>
              <a:rPr sz="1100" spc="-115" dirty="0">
                <a:solidFill>
                  <a:srgbClr val="565963"/>
                </a:solidFill>
                <a:latin typeface="Montserrat" panose="00000500000000000000" pitchFamily="2" charset="0"/>
                <a:cs typeface="Gill Sans MT"/>
              </a:rPr>
              <a:t>S&amp;P</a:t>
            </a:r>
            <a:r>
              <a:rPr sz="1100" spc="-84" dirty="0">
                <a:solidFill>
                  <a:srgbClr val="565963"/>
                </a:solidFill>
                <a:latin typeface="Montserrat" panose="00000500000000000000" pitchFamily="2" charset="0"/>
                <a:cs typeface="Gill Sans MT"/>
              </a:rPr>
              <a:t> </a:t>
            </a:r>
            <a:r>
              <a:rPr sz="1100" spc="-115" dirty="0">
                <a:solidFill>
                  <a:srgbClr val="565963"/>
                </a:solidFill>
                <a:latin typeface="Montserrat" panose="00000500000000000000" pitchFamily="2" charset="0"/>
                <a:cs typeface="Gill Sans MT"/>
              </a:rPr>
              <a:t>500</a:t>
            </a:r>
            <a:r>
              <a:rPr sz="1100" spc="-84" dirty="0">
                <a:solidFill>
                  <a:srgbClr val="565963"/>
                </a:solidFill>
                <a:latin typeface="Montserrat" panose="00000500000000000000" pitchFamily="2" charset="0"/>
                <a:cs typeface="Gill Sans MT"/>
              </a:rPr>
              <a:t> </a:t>
            </a:r>
            <a:r>
              <a:rPr sz="1100" spc="-110" dirty="0">
                <a:solidFill>
                  <a:srgbClr val="565963"/>
                </a:solidFill>
                <a:latin typeface="Montserrat" panose="00000500000000000000" pitchFamily="2" charset="0"/>
                <a:cs typeface="Gill Sans MT"/>
              </a:rPr>
              <a:t>Index</a:t>
            </a:r>
            <a:r>
              <a:rPr sz="1100" spc="-84" dirty="0">
                <a:solidFill>
                  <a:srgbClr val="565963"/>
                </a:solidFill>
                <a:latin typeface="Montserrat" panose="00000500000000000000" pitchFamily="2" charset="0"/>
                <a:cs typeface="Gill Sans MT"/>
              </a:rPr>
              <a:t> </a:t>
            </a:r>
            <a:r>
              <a:rPr sz="1100" spc="-110" dirty="0">
                <a:solidFill>
                  <a:srgbClr val="565963"/>
                </a:solidFill>
                <a:latin typeface="Montserrat" panose="00000500000000000000" pitchFamily="2" charset="0"/>
                <a:cs typeface="Gill Sans MT"/>
              </a:rPr>
              <a:t>throughout</a:t>
            </a:r>
            <a:r>
              <a:rPr sz="1100" spc="-66"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the</a:t>
            </a:r>
            <a:r>
              <a:rPr sz="1100" spc="-75" dirty="0">
                <a:solidFill>
                  <a:srgbClr val="565963"/>
                </a:solidFill>
                <a:latin typeface="Montserrat" panose="00000500000000000000" pitchFamily="2" charset="0"/>
                <a:cs typeface="Gill Sans MT"/>
              </a:rPr>
              <a:t> </a:t>
            </a:r>
            <a:r>
              <a:rPr sz="1100" spc="-106" dirty="0">
                <a:solidFill>
                  <a:srgbClr val="565963"/>
                </a:solidFill>
                <a:latin typeface="Montserrat" panose="00000500000000000000" pitchFamily="2" charset="0"/>
                <a:cs typeface="Gill Sans MT"/>
              </a:rPr>
              <a:t>U.S.</a:t>
            </a:r>
            <a:r>
              <a:rPr sz="1100" spc="-75" dirty="0">
                <a:solidFill>
                  <a:srgbClr val="565963"/>
                </a:solidFill>
                <a:latin typeface="Montserrat" panose="00000500000000000000" pitchFamily="2" charset="0"/>
                <a:cs typeface="Gill Sans MT"/>
              </a:rPr>
              <a:t> </a:t>
            </a:r>
            <a:r>
              <a:rPr sz="1100" spc="-79" dirty="0">
                <a:solidFill>
                  <a:srgbClr val="565963"/>
                </a:solidFill>
                <a:latin typeface="Montserrat" panose="00000500000000000000" pitchFamily="2" charset="0"/>
                <a:cs typeface="Gill Sans MT"/>
              </a:rPr>
              <a:t>Bull</a:t>
            </a:r>
            <a:r>
              <a:rPr sz="1100" spc="-75" dirty="0">
                <a:solidFill>
                  <a:srgbClr val="565963"/>
                </a:solidFill>
                <a:latin typeface="Montserrat" panose="00000500000000000000" pitchFamily="2" charset="0"/>
                <a:cs typeface="Gill Sans MT"/>
              </a:rPr>
              <a:t> </a:t>
            </a:r>
            <a:r>
              <a:rPr sz="1100" spc="-93" dirty="0">
                <a:solidFill>
                  <a:srgbClr val="565963"/>
                </a:solidFill>
                <a:latin typeface="Montserrat" panose="00000500000000000000" pitchFamily="2" charset="0"/>
                <a:cs typeface="Gill Sans MT"/>
              </a:rPr>
              <a:t>and</a:t>
            </a:r>
            <a:r>
              <a:rPr sz="1100" spc="-75" dirty="0">
                <a:solidFill>
                  <a:srgbClr val="565963"/>
                </a:solidFill>
                <a:latin typeface="Montserrat" panose="00000500000000000000" pitchFamily="2" charset="0"/>
                <a:cs typeface="Gill Sans MT"/>
              </a:rPr>
              <a:t> </a:t>
            </a:r>
            <a:r>
              <a:rPr sz="1100" spc="-119" dirty="0">
                <a:solidFill>
                  <a:srgbClr val="565963"/>
                </a:solidFill>
                <a:latin typeface="Montserrat" panose="00000500000000000000" pitchFamily="2" charset="0"/>
                <a:cs typeface="Gill Sans MT"/>
              </a:rPr>
              <a:t>Bear</a:t>
            </a:r>
            <a:r>
              <a:rPr sz="1100" spc="-75" dirty="0">
                <a:solidFill>
                  <a:srgbClr val="565963"/>
                </a:solidFill>
                <a:latin typeface="Montserrat" panose="00000500000000000000" pitchFamily="2" charset="0"/>
                <a:cs typeface="Gill Sans MT"/>
              </a:rPr>
              <a:t> </a:t>
            </a:r>
            <a:r>
              <a:rPr sz="1100" spc="-119" dirty="0">
                <a:solidFill>
                  <a:srgbClr val="565963"/>
                </a:solidFill>
                <a:latin typeface="Montserrat" panose="00000500000000000000" pitchFamily="2" charset="0"/>
                <a:cs typeface="Gill Sans MT"/>
              </a:rPr>
              <a:t>Markets</a:t>
            </a:r>
            <a:r>
              <a:rPr sz="1100" spc="-75" dirty="0">
                <a:solidFill>
                  <a:srgbClr val="565963"/>
                </a:solidFill>
                <a:latin typeface="Montserrat" panose="00000500000000000000" pitchFamily="2" charset="0"/>
                <a:cs typeface="Gill Sans MT"/>
              </a:rPr>
              <a:t> </a:t>
            </a:r>
            <a:r>
              <a:rPr sz="1100" spc="-97" dirty="0">
                <a:solidFill>
                  <a:srgbClr val="565963"/>
                </a:solidFill>
                <a:latin typeface="Montserrat" panose="00000500000000000000" pitchFamily="2" charset="0"/>
                <a:cs typeface="Gill Sans MT"/>
              </a:rPr>
              <a:t>since</a:t>
            </a:r>
            <a:r>
              <a:rPr sz="1100" spc="-75" dirty="0">
                <a:solidFill>
                  <a:srgbClr val="565963"/>
                </a:solidFill>
                <a:latin typeface="Montserrat" panose="00000500000000000000" pitchFamily="2" charset="0"/>
                <a:cs typeface="Gill Sans MT"/>
              </a:rPr>
              <a:t> </a:t>
            </a:r>
            <a:r>
              <a:rPr sz="1100" spc="-97" dirty="0">
                <a:solidFill>
                  <a:srgbClr val="565963"/>
                </a:solidFill>
                <a:latin typeface="Montserrat" panose="00000500000000000000" pitchFamily="2" charset="0"/>
                <a:cs typeface="Gill Sans MT"/>
              </a:rPr>
              <a:t>1942.</a:t>
            </a:r>
            <a:r>
              <a:rPr sz="1100" spc="-110" dirty="0">
                <a:solidFill>
                  <a:srgbClr val="565963"/>
                </a:solidFill>
                <a:latin typeface="Montserrat" panose="00000500000000000000" pitchFamily="2" charset="0"/>
                <a:cs typeface="Gill Sans MT"/>
              </a:rPr>
              <a:t> </a:t>
            </a:r>
            <a:r>
              <a:rPr sz="1100" spc="-274" dirty="0">
                <a:solidFill>
                  <a:srgbClr val="565963"/>
                </a:solidFill>
                <a:latin typeface="Montserrat" panose="00000500000000000000" pitchFamily="2" charset="0"/>
                <a:cs typeface="Gill Sans MT"/>
              </a:rPr>
              <a:t>We</a:t>
            </a:r>
            <a:r>
              <a:rPr sz="1100" spc="-75" dirty="0">
                <a:solidFill>
                  <a:srgbClr val="565963"/>
                </a:solidFill>
                <a:latin typeface="Montserrat" panose="00000500000000000000" pitchFamily="2" charset="0"/>
                <a:cs typeface="Gill Sans MT"/>
              </a:rPr>
              <a:t> </a:t>
            </a:r>
            <a:r>
              <a:rPr sz="1100" spc="-88" dirty="0">
                <a:solidFill>
                  <a:srgbClr val="565963"/>
                </a:solidFill>
                <a:latin typeface="Montserrat" panose="00000500000000000000" pitchFamily="2" charset="0"/>
                <a:cs typeface="Gill Sans MT"/>
              </a:rPr>
              <a:t>believe</a:t>
            </a:r>
            <a:r>
              <a:rPr sz="1100" spc="-75" dirty="0">
                <a:solidFill>
                  <a:srgbClr val="565963"/>
                </a:solidFill>
                <a:latin typeface="Montserrat" panose="00000500000000000000" pitchFamily="2" charset="0"/>
                <a:cs typeface="Gill Sans MT"/>
              </a:rPr>
              <a:t> </a:t>
            </a:r>
            <a:r>
              <a:rPr sz="1100" spc="-97" dirty="0">
                <a:solidFill>
                  <a:srgbClr val="565963"/>
                </a:solidFill>
                <a:latin typeface="Montserrat" panose="00000500000000000000" pitchFamily="2" charset="0"/>
                <a:cs typeface="Gill Sans MT"/>
              </a:rPr>
              <a:t>looking</a:t>
            </a:r>
            <a:r>
              <a:rPr sz="1100" spc="-75" dirty="0">
                <a:solidFill>
                  <a:srgbClr val="565963"/>
                </a:solidFill>
                <a:latin typeface="Montserrat" panose="00000500000000000000" pitchFamily="2" charset="0"/>
                <a:cs typeface="Gill Sans MT"/>
              </a:rPr>
              <a:t> at </a:t>
            </a:r>
            <a:r>
              <a:rPr sz="1100" spc="-101" dirty="0">
                <a:solidFill>
                  <a:srgbClr val="565963"/>
                </a:solidFill>
                <a:latin typeface="Montserrat" panose="00000500000000000000" pitchFamily="2" charset="0"/>
                <a:cs typeface="Gill Sans MT"/>
              </a:rPr>
              <a:t>the</a:t>
            </a:r>
            <a:r>
              <a:rPr sz="1100" spc="-75"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history</a:t>
            </a:r>
            <a:r>
              <a:rPr sz="1100" spc="-75" dirty="0">
                <a:solidFill>
                  <a:srgbClr val="565963"/>
                </a:solidFill>
                <a:latin typeface="Montserrat" panose="00000500000000000000" pitchFamily="2" charset="0"/>
                <a:cs typeface="Gill Sans MT"/>
              </a:rPr>
              <a:t> </a:t>
            </a:r>
            <a:r>
              <a:rPr sz="1100" spc="-97" dirty="0">
                <a:solidFill>
                  <a:srgbClr val="565963"/>
                </a:solidFill>
                <a:latin typeface="Montserrat" panose="00000500000000000000" pitchFamily="2" charset="0"/>
                <a:cs typeface="Gill Sans MT"/>
              </a:rPr>
              <a:t>of</a:t>
            </a:r>
            <a:r>
              <a:rPr sz="1100" spc="-66"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the</a:t>
            </a:r>
            <a:r>
              <a:rPr sz="1100" spc="-93" dirty="0">
                <a:solidFill>
                  <a:srgbClr val="565963"/>
                </a:solidFill>
                <a:latin typeface="Montserrat" panose="00000500000000000000" pitchFamily="2" charset="0"/>
                <a:cs typeface="Gill Sans MT"/>
              </a:rPr>
              <a:t> </a:t>
            </a:r>
            <a:r>
              <a:rPr sz="1100" spc="-115" dirty="0">
                <a:solidFill>
                  <a:srgbClr val="565963"/>
                </a:solidFill>
                <a:latin typeface="Montserrat" panose="00000500000000000000" pitchFamily="2" charset="0"/>
                <a:cs typeface="Gill Sans MT"/>
              </a:rPr>
              <a:t>market’s</a:t>
            </a:r>
            <a:r>
              <a:rPr sz="1100" spc="-93"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expansions</a:t>
            </a:r>
            <a:r>
              <a:rPr sz="1100" spc="-93" dirty="0">
                <a:solidFill>
                  <a:srgbClr val="565963"/>
                </a:solidFill>
                <a:latin typeface="Montserrat" panose="00000500000000000000" pitchFamily="2" charset="0"/>
                <a:cs typeface="Gill Sans MT"/>
              </a:rPr>
              <a:t> and </a:t>
            </a:r>
            <a:r>
              <a:rPr sz="1100" spc="-115" dirty="0">
                <a:solidFill>
                  <a:srgbClr val="565963"/>
                </a:solidFill>
                <a:latin typeface="Montserrat" panose="00000500000000000000" pitchFamily="2" charset="0"/>
                <a:cs typeface="Gill Sans MT"/>
              </a:rPr>
              <a:t>recessions</a:t>
            </a:r>
            <a:r>
              <a:rPr sz="1100" spc="-93" dirty="0">
                <a:solidFill>
                  <a:srgbClr val="565963"/>
                </a:solidFill>
                <a:latin typeface="Montserrat" panose="00000500000000000000" pitchFamily="2" charset="0"/>
                <a:cs typeface="Gill Sans MT"/>
              </a:rPr>
              <a:t> </a:t>
            </a:r>
            <a:r>
              <a:rPr sz="1100" spc="-88" dirty="0">
                <a:solidFill>
                  <a:srgbClr val="565963"/>
                </a:solidFill>
                <a:latin typeface="Montserrat" panose="00000500000000000000" pitchFamily="2" charset="0"/>
                <a:cs typeface="Gill Sans MT"/>
              </a:rPr>
              <a:t>helps</a:t>
            </a:r>
            <a:r>
              <a:rPr sz="1100" spc="-93" dirty="0">
                <a:solidFill>
                  <a:srgbClr val="565963"/>
                </a:solidFill>
                <a:latin typeface="Montserrat" panose="00000500000000000000" pitchFamily="2" charset="0"/>
                <a:cs typeface="Gill Sans MT"/>
              </a:rPr>
              <a:t> </a:t>
            </a:r>
            <a:r>
              <a:rPr sz="1100" spc="-128" dirty="0">
                <a:solidFill>
                  <a:srgbClr val="565963"/>
                </a:solidFill>
                <a:latin typeface="Montserrat" panose="00000500000000000000" pitchFamily="2" charset="0"/>
                <a:cs typeface="Gill Sans MT"/>
              </a:rPr>
              <a:t>to</a:t>
            </a:r>
            <a:r>
              <a:rPr sz="1100" spc="-93" dirty="0">
                <a:solidFill>
                  <a:srgbClr val="565963"/>
                </a:solidFill>
                <a:latin typeface="Montserrat" panose="00000500000000000000" pitchFamily="2" charset="0"/>
                <a:cs typeface="Gill Sans MT"/>
              </a:rPr>
              <a:t> </a:t>
            </a:r>
            <a:r>
              <a:rPr sz="1100" spc="-57" dirty="0">
                <a:solidFill>
                  <a:srgbClr val="565963"/>
                </a:solidFill>
                <a:latin typeface="Montserrat" panose="00000500000000000000" pitchFamily="2" charset="0"/>
                <a:cs typeface="Gill Sans MT"/>
              </a:rPr>
              <a:t>gain</a:t>
            </a:r>
            <a:r>
              <a:rPr sz="1100" spc="-93" dirty="0">
                <a:solidFill>
                  <a:srgbClr val="565963"/>
                </a:solidFill>
                <a:latin typeface="Montserrat" panose="00000500000000000000" pitchFamily="2" charset="0"/>
                <a:cs typeface="Gill Sans MT"/>
              </a:rPr>
              <a:t> </a:t>
            </a:r>
            <a:r>
              <a:rPr sz="1100" spc="-66" dirty="0">
                <a:solidFill>
                  <a:srgbClr val="565963"/>
                </a:solidFill>
                <a:latin typeface="Montserrat" panose="00000500000000000000" pitchFamily="2" charset="0"/>
                <a:cs typeface="Gill Sans MT"/>
              </a:rPr>
              <a:t>a</a:t>
            </a:r>
            <a:r>
              <a:rPr sz="1100" spc="-93"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fresh</a:t>
            </a:r>
            <a:r>
              <a:rPr sz="1100" spc="-93" dirty="0">
                <a:solidFill>
                  <a:srgbClr val="565963"/>
                </a:solidFill>
                <a:latin typeface="Montserrat" panose="00000500000000000000" pitchFamily="2" charset="0"/>
                <a:cs typeface="Gill Sans MT"/>
              </a:rPr>
              <a:t> </a:t>
            </a:r>
            <a:r>
              <a:rPr sz="1100" spc="-106" dirty="0">
                <a:solidFill>
                  <a:srgbClr val="565963"/>
                </a:solidFill>
                <a:latin typeface="Montserrat" panose="00000500000000000000" pitchFamily="2" charset="0"/>
                <a:cs typeface="Gill Sans MT"/>
              </a:rPr>
              <a:t>perspective</a:t>
            </a:r>
            <a:r>
              <a:rPr sz="1100" spc="-93" dirty="0">
                <a:solidFill>
                  <a:srgbClr val="565963"/>
                </a:solidFill>
                <a:latin typeface="Montserrat" panose="00000500000000000000" pitchFamily="2" charset="0"/>
                <a:cs typeface="Gill Sans MT"/>
              </a:rPr>
              <a:t> </a:t>
            </a:r>
            <a:r>
              <a:rPr sz="1100" spc="-137" dirty="0">
                <a:solidFill>
                  <a:srgbClr val="565963"/>
                </a:solidFill>
                <a:latin typeface="Montserrat" panose="00000500000000000000" pitchFamily="2" charset="0"/>
                <a:cs typeface="Gill Sans MT"/>
              </a:rPr>
              <a:t>on</a:t>
            </a:r>
            <a:r>
              <a:rPr sz="1100" spc="-93"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the</a:t>
            </a:r>
            <a:r>
              <a:rPr sz="1100" spc="-66" dirty="0">
                <a:solidFill>
                  <a:srgbClr val="565963"/>
                </a:solidFill>
                <a:latin typeface="Montserrat" panose="00000500000000000000" pitchFamily="2" charset="0"/>
                <a:cs typeface="Gill Sans MT"/>
              </a:rPr>
              <a:t> </a:t>
            </a:r>
            <a:r>
              <a:rPr sz="1100" spc="-84" dirty="0">
                <a:solidFill>
                  <a:srgbClr val="565963"/>
                </a:solidFill>
                <a:latin typeface="Montserrat" panose="00000500000000000000" pitchFamily="2" charset="0"/>
                <a:cs typeface="Gill Sans MT"/>
              </a:rPr>
              <a:t>benefits</a:t>
            </a:r>
            <a:r>
              <a:rPr sz="1100" spc="-119" dirty="0">
                <a:solidFill>
                  <a:srgbClr val="565963"/>
                </a:solidFill>
                <a:latin typeface="Montserrat" panose="00000500000000000000" pitchFamily="2" charset="0"/>
                <a:cs typeface="Gill Sans MT"/>
              </a:rPr>
              <a:t> </a:t>
            </a:r>
            <a:r>
              <a:rPr sz="1100" spc="-97" dirty="0">
                <a:solidFill>
                  <a:srgbClr val="565963"/>
                </a:solidFill>
                <a:latin typeface="Montserrat" panose="00000500000000000000" pitchFamily="2" charset="0"/>
                <a:cs typeface="Gill Sans MT"/>
              </a:rPr>
              <a:t>of</a:t>
            </a:r>
            <a:r>
              <a:rPr sz="1100" spc="-119" dirty="0">
                <a:solidFill>
                  <a:srgbClr val="565963"/>
                </a:solidFill>
                <a:latin typeface="Montserrat" panose="00000500000000000000" pitchFamily="2" charset="0"/>
                <a:cs typeface="Gill Sans MT"/>
              </a:rPr>
              <a:t> </a:t>
            </a:r>
            <a:r>
              <a:rPr sz="1100" spc="-79" dirty="0">
                <a:solidFill>
                  <a:srgbClr val="565963"/>
                </a:solidFill>
                <a:latin typeface="Montserrat" panose="00000500000000000000" pitchFamily="2" charset="0"/>
                <a:cs typeface="Gill Sans MT"/>
              </a:rPr>
              <a:t>investing</a:t>
            </a:r>
            <a:r>
              <a:rPr sz="1100" spc="-119" dirty="0">
                <a:solidFill>
                  <a:srgbClr val="565963"/>
                </a:solidFill>
                <a:latin typeface="Montserrat" panose="00000500000000000000" pitchFamily="2" charset="0"/>
                <a:cs typeface="Gill Sans MT"/>
              </a:rPr>
              <a:t> </a:t>
            </a:r>
            <a:r>
              <a:rPr sz="1100" spc="-115" dirty="0">
                <a:solidFill>
                  <a:srgbClr val="565963"/>
                </a:solidFill>
                <a:latin typeface="Montserrat" panose="00000500000000000000" pitchFamily="2" charset="0"/>
                <a:cs typeface="Gill Sans MT"/>
              </a:rPr>
              <a:t>for</a:t>
            </a:r>
            <a:r>
              <a:rPr sz="1100" spc="-119"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the</a:t>
            </a:r>
            <a:r>
              <a:rPr sz="1100" spc="-119" dirty="0">
                <a:solidFill>
                  <a:srgbClr val="565963"/>
                </a:solidFill>
                <a:latin typeface="Montserrat" panose="00000500000000000000" pitchFamily="2" charset="0"/>
                <a:cs typeface="Gill Sans MT"/>
              </a:rPr>
              <a:t> </a:t>
            </a:r>
            <a:r>
              <a:rPr sz="1100" spc="-75" dirty="0">
                <a:solidFill>
                  <a:srgbClr val="565963"/>
                </a:solidFill>
                <a:latin typeface="Montserrat" panose="00000500000000000000" pitchFamily="2" charset="0"/>
                <a:cs typeface="Gill Sans MT"/>
              </a:rPr>
              <a:t>long-</a:t>
            </a:r>
            <a:r>
              <a:rPr sz="1100" spc="-101" dirty="0">
                <a:solidFill>
                  <a:srgbClr val="565963"/>
                </a:solidFill>
                <a:latin typeface="Montserrat" panose="00000500000000000000" pitchFamily="2" charset="0"/>
                <a:cs typeface="Gill Sans MT"/>
              </a:rPr>
              <a:t>term.</a:t>
            </a:r>
            <a:endParaRPr sz="1100" dirty="0">
              <a:latin typeface="Montserrat" panose="00000500000000000000" pitchFamily="2" charset="0"/>
              <a:cs typeface="Gill Sans MT"/>
            </a:endParaRPr>
          </a:p>
          <a:p>
            <a:pPr marL="378778" marR="356366" indent="-121030">
              <a:lnSpc>
                <a:spcPct val="106100"/>
              </a:lnSpc>
              <a:spcBef>
                <a:spcPts val="684"/>
              </a:spcBef>
              <a:buClr>
                <a:srgbClr val="000000"/>
              </a:buClr>
              <a:buSzPct val="109090"/>
              <a:buFont typeface="Palatino Linotype"/>
              <a:buChar char="•"/>
              <a:tabLst>
                <a:tab pos="379339" algn="l"/>
              </a:tabLst>
            </a:pPr>
            <a:r>
              <a:rPr sz="1100" spc="-163" dirty="0">
                <a:solidFill>
                  <a:srgbClr val="565963"/>
                </a:solidFill>
                <a:latin typeface="Montserrat" panose="00000500000000000000" pitchFamily="2" charset="0"/>
                <a:cs typeface="Gill Sans MT"/>
              </a:rPr>
              <a:t>The</a:t>
            </a:r>
            <a:r>
              <a:rPr sz="1100" spc="-88"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average</a:t>
            </a:r>
            <a:r>
              <a:rPr sz="1100" spc="-88" dirty="0">
                <a:solidFill>
                  <a:srgbClr val="565963"/>
                </a:solidFill>
                <a:latin typeface="Montserrat" panose="00000500000000000000" pitchFamily="2" charset="0"/>
                <a:cs typeface="Gill Sans MT"/>
              </a:rPr>
              <a:t> </a:t>
            </a:r>
            <a:r>
              <a:rPr sz="1100" b="1" spc="-57" dirty="0">
                <a:solidFill>
                  <a:srgbClr val="002A4E"/>
                </a:solidFill>
                <a:latin typeface="Montserrat" panose="00000500000000000000" pitchFamily="2" charset="0"/>
                <a:cs typeface="Calibri"/>
              </a:rPr>
              <a:t>Bull</a:t>
            </a:r>
            <a:r>
              <a:rPr sz="1100" b="1" spc="-35" dirty="0">
                <a:solidFill>
                  <a:srgbClr val="002A4E"/>
                </a:solidFill>
                <a:latin typeface="Montserrat" panose="00000500000000000000" pitchFamily="2" charset="0"/>
                <a:cs typeface="Calibri"/>
              </a:rPr>
              <a:t> </a:t>
            </a:r>
            <a:r>
              <a:rPr sz="1100" b="1" spc="-101" dirty="0">
                <a:solidFill>
                  <a:srgbClr val="002A4E"/>
                </a:solidFill>
                <a:latin typeface="Montserrat" panose="00000500000000000000" pitchFamily="2" charset="0"/>
                <a:cs typeface="Calibri"/>
              </a:rPr>
              <a:t>Market</a:t>
            </a:r>
            <a:r>
              <a:rPr sz="1100" b="1" spc="-40" dirty="0">
                <a:solidFill>
                  <a:srgbClr val="002A4E"/>
                </a:solidFill>
                <a:latin typeface="Montserrat" panose="00000500000000000000" pitchFamily="2" charset="0"/>
                <a:cs typeface="Calibri"/>
              </a:rPr>
              <a:t> </a:t>
            </a:r>
            <a:r>
              <a:rPr sz="1100" spc="-119" dirty="0">
                <a:solidFill>
                  <a:srgbClr val="565963"/>
                </a:solidFill>
                <a:latin typeface="Montserrat" panose="00000500000000000000" pitchFamily="2" charset="0"/>
                <a:cs typeface="Gill Sans MT"/>
              </a:rPr>
              <a:t>period</a:t>
            </a:r>
            <a:r>
              <a:rPr sz="1100" spc="-88" dirty="0">
                <a:solidFill>
                  <a:srgbClr val="565963"/>
                </a:solidFill>
                <a:latin typeface="Montserrat" panose="00000500000000000000" pitchFamily="2" charset="0"/>
                <a:cs typeface="Gill Sans MT"/>
              </a:rPr>
              <a:t> lasted 4.4 </a:t>
            </a:r>
            <a:r>
              <a:rPr sz="1100" spc="-115" dirty="0">
                <a:solidFill>
                  <a:srgbClr val="565963"/>
                </a:solidFill>
                <a:latin typeface="Montserrat" panose="00000500000000000000" pitchFamily="2" charset="0"/>
                <a:cs typeface="Gill Sans MT"/>
              </a:rPr>
              <a:t>years</a:t>
            </a:r>
            <a:r>
              <a:rPr sz="1100" spc="-88" dirty="0">
                <a:solidFill>
                  <a:srgbClr val="565963"/>
                </a:solidFill>
                <a:latin typeface="Montserrat" panose="00000500000000000000" pitchFamily="2" charset="0"/>
                <a:cs typeface="Gill Sans MT"/>
              </a:rPr>
              <a:t> </a:t>
            </a:r>
            <a:r>
              <a:rPr sz="1100" spc="-97" dirty="0">
                <a:solidFill>
                  <a:srgbClr val="565963"/>
                </a:solidFill>
                <a:latin typeface="Montserrat" panose="00000500000000000000" pitchFamily="2" charset="0"/>
                <a:cs typeface="Gill Sans MT"/>
              </a:rPr>
              <a:t>with</a:t>
            </a:r>
            <a:r>
              <a:rPr sz="1100" spc="-88" dirty="0">
                <a:solidFill>
                  <a:srgbClr val="565963"/>
                </a:solidFill>
                <a:latin typeface="Montserrat" panose="00000500000000000000" pitchFamily="2" charset="0"/>
                <a:cs typeface="Gill Sans MT"/>
              </a:rPr>
              <a:t> an </a:t>
            </a:r>
            <a:r>
              <a:rPr sz="1100" spc="-79" dirty="0">
                <a:solidFill>
                  <a:srgbClr val="565963"/>
                </a:solidFill>
                <a:latin typeface="Montserrat" panose="00000500000000000000" pitchFamily="2" charset="0"/>
                <a:cs typeface="Gill Sans MT"/>
              </a:rPr>
              <a:t>average </a:t>
            </a:r>
            <a:r>
              <a:rPr sz="1100" spc="-97" dirty="0">
                <a:solidFill>
                  <a:srgbClr val="565963"/>
                </a:solidFill>
                <a:latin typeface="Montserrat" panose="00000500000000000000" pitchFamily="2" charset="0"/>
                <a:cs typeface="Gill Sans MT"/>
              </a:rPr>
              <a:t>cumulative</a:t>
            </a:r>
            <a:r>
              <a:rPr sz="1100" spc="-84" dirty="0">
                <a:solidFill>
                  <a:srgbClr val="565963"/>
                </a:solidFill>
                <a:latin typeface="Montserrat" panose="00000500000000000000" pitchFamily="2" charset="0"/>
                <a:cs typeface="Gill Sans MT"/>
              </a:rPr>
              <a:t> </a:t>
            </a:r>
            <a:r>
              <a:rPr sz="1100" spc="-93" dirty="0">
                <a:solidFill>
                  <a:srgbClr val="565963"/>
                </a:solidFill>
                <a:latin typeface="Montserrat" panose="00000500000000000000" pitchFamily="2" charset="0"/>
                <a:cs typeface="Gill Sans MT"/>
              </a:rPr>
              <a:t>total</a:t>
            </a:r>
            <a:r>
              <a:rPr sz="1100" spc="-84" dirty="0">
                <a:solidFill>
                  <a:srgbClr val="565963"/>
                </a:solidFill>
                <a:latin typeface="Montserrat" panose="00000500000000000000" pitchFamily="2" charset="0"/>
                <a:cs typeface="Gill Sans MT"/>
              </a:rPr>
              <a:t> </a:t>
            </a:r>
            <a:r>
              <a:rPr sz="1100" spc="-124" dirty="0">
                <a:solidFill>
                  <a:srgbClr val="565963"/>
                </a:solidFill>
                <a:latin typeface="Montserrat" panose="00000500000000000000" pitchFamily="2" charset="0"/>
                <a:cs typeface="Gill Sans MT"/>
              </a:rPr>
              <a:t>return</a:t>
            </a:r>
            <a:r>
              <a:rPr sz="1100" spc="-84"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of</a:t>
            </a:r>
            <a:r>
              <a:rPr sz="1100" spc="-84" dirty="0">
                <a:solidFill>
                  <a:srgbClr val="565963"/>
                </a:solidFill>
                <a:latin typeface="Montserrat" panose="00000500000000000000" pitchFamily="2" charset="0"/>
                <a:cs typeface="Gill Sans MT"/>
              </a:rPr>
              <a:t> </a:t>
            </a:r>
            <a:r>
              <a:rPr sz="1100" spc="-9" dirty="0">
                <a:solidFill>
                  <a:srgbClr val="565963"/>
                </a:solidFill>
                <a:latin typeface="Montserrat" panose="00000500000000000000" pitchFamily="2" charset="0"/>
                <a:cs typeface="Gill Sans MT"/>
              </a:rPr>
              <a:t>155.7%.</a:t>
            </a:r>
            <a:endParaRPr sz="1100" dirty="0">
              <a:latin typeface="Montserrat" panose="00000500000000000000" pitchFamily="2" charset="0"/>
              <a:cs typeface="Gill Sans MT"/>
            </a:endParaRPr>
          </a:p>
          <a:p>
            <a:pPr marL="378778" marR="187148" indent="-121030">
              <a:lnSpc>
                <a:spcPct val="106100"/>
              </a:lnSpc>
              <a:spcBef>
                <a:spcPts val="313"/>
              </a:spcBef>
              <a:buClr>
                <a:srgbClr val="000000"/>
              </a:buClr>
              <a:buSzPct val="109090"/>
              <a:buFont typeface="Palatino Linotype"/>
              <a:buChar char="•"/>
              <a:tabLst>
                <a:tab pos="379339" algn="l"/>
              </a:tabLst>
            </a:pPr>
            <a:r>
              <a:rPr sz="1100" spc="-163" dirty="0">
                <a:solidFill>
                  <a:srgbClr val="565963"/>
                </a:solidFill>
                <a:latin typeface="Montserrat" panose="00000500000000000000" pitchFamily="2" charset="0"/>
                <a:cs typeface="Gill Sans MT"/>
              </a:rPr>
              <a:t>The</a:t>
            </a:r>
            <a:r>
              <a:rPr sz="1100" spc="-93"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average</a:t>
            </a:r>
            <a:r>
              <a:rPr sz="1100" spc="-88" dirty="0">
                <a:solidFill>
                  <a:srgbClr val="565963"/>
                </a:solidFill>
                <a:latin typeface="Montserrat" panose="00000500000000000000" pitchFamily="2" charset="0"/>
                <a:cs typeface="Gill Sans MT"/>
              </a:rPr>
              <a:t> </a:t>
            </a:r>
            <a:r>
              <a:rPr sz="1100" b="1" spc="-79" dirty="0">
                <a:latin typeface="Montserrat" panose="00000500000000000000" pitchFamily="2" charset="0"/>
                <a:cs typeface="Calibri"/>
              </a:rPr>
              <a:t>Bear</a:t>
            </a:r>
            <a:r>
              <a:rPr sz="1100" b="1" spc="-35" dirty="0">
                <a:latin typeface="Montserrat" panose="00000500000000000000" pitchFamily="2" charset="0"/>
                <a:cs typeface="Calibri"/>
              </a:rPr>
              <a:t> </a:t>
            </a:r>
            <a:r>
              <a:rPr sz="1100" b="1" spc="-101" dirty="0">
                <a:latin typeface="Montserrat" panose="00000500000000000000" pitchFamily="2" charset="0"/>
                <a:cs typeface="Calibri"/>
              </a:rPr>
              <a:t>Market</a:t>
            </a:r>
            <a:r>
              <a:rPr sz="1100" b="1" spc="-44" dirty="0">
                <a:latin typeface="Montserrat" panose="00000500000000000000" pitchFamily="2" charset="0"/>
                <a:cs typeface="Calibri"/>
              </a:rPr>
              <a:t> </a:t>
            </a:r>
            <a:r>
              <a:rPr sz="1100" spc="-119" dirty="0">
                <a:solidFill>
                  <a:srgbClr val="565963"/>
                </a:solidFill>
                <a:latin typeface="Montserrat" panose="00000500000000000000" pitchFamily="2" charset="0"/>
                <a:cs typeface="Gill Sans MT"/>
              </a:rPr>
              <a:t>period</a:t>
            </a:r>
            <a:r>
              <a:rPr sz="1100" spc="-88" dirty="0">
                <a:solidFill>
                  <a:srgbClr val="565963"/>
                </a:solidFill>
                <a:latin typeface="Montserrat" panose="00000500000000000000" pitchFamily="2" charset="0"/>
                <a:cs typeface="Gill Sans MT"/>
              </a:rPr>
              <a:t> lasted</a:t>
            </a:r>
            <a:r>
              <a:rPr sz="1100" spc="-93" dirty="0">
                <a:solidFill>
                  <a:srgbClr val="565963"/>
                </a:solidFill>
                <a:latin typeface="Montserrat" panose="00000500000000000000" pitchFamily="2" charset="0"/>
                <a:cs typeface="Gill Sans MT"/>
              </a:rPr>
              <a:t> </a:t>
            </a:r>
            <a:r>
              <a:rPr sz="1100" spc="-97" dirty="0">
                <a:solidFill>
                  <a:srgbClr val="565963"/>
                </a:solidFill>
                <a:latin typeface="Montserrat" panose="00000500000000000000" pitchFamily="2" charset="0"/>
                <a:cs typeface="Gill Sans MT"/>
              </a:rPr>
              <a:t>11.1</a:t>
            </a:r>
            <a:r>
              <a:rPr sz="1100" spc="-88" dirty="0">
                <a:solidFill>
                  <a:srgbClr val="565963"/>
                </a:solidFill>
                <a:latin typeface="Montserrat" panose="00000500000000000000" pitchFamily="2" charset="0"/>
                <a:cs typeface="Gill Sans MT"/>
              </a:rPr>
              <a:t> </a:t>
            </a:r>
            <a:r>
              <a:rPr sz="1100" spc="-119" dirty="0">
                <a:solidFill>
                  <a:srgbClr val="565963"/>
                </a:solidFill>
                <a:latin typeface="Montserrat" panose="00000500000000000000" pitchFamily="2" charset="0"/>
                <a:cs typeface="Gill Sans MT"/>
              </a:rPr>
              <a:t>months</a:t>
            </a:r>
            <a:r>
              <a:rPr sz="1100" spc="-88" dirty="0">
                <a:solidFill>
                  <a:srgbClr val="565963"/>
                </a:solidFill>
                <a:latin typeface="Montserrat" panose="00000500000000000000" pitchFamily="2" charset="0"/>
                <a:cs typeface="Gill Sans MT"/>
              </a:rPr>
              <a:t> </a:t>
            </a:r>
            <a:r>
              <a:rPr sz="1100" spc="-97" dirty="0">
                <a:solidFill>
                  <a:srgbClr val="565963"/>
                </a:solidFill>
                <a:latin typeface="Montserrat" panose="00000500000000000000" pitchFamily="2" charset="0"/>
                <a:cs typeface="Gill Sans MT"/>
              </a:rPr>
              <a:t>with</a:t>
            </a:r>
            <a:r>
              <a:rPr sz="1100" spc="-93" dirty="0">
                <a:solidFill>
                  <a:srgbClr val="565963"/>
                </a:solidFill>
                <a:latin typeface="Montserrat" panose="00000500000000000000" pitchFamily="2" charset="0"/>
                <a:cs typeface="Gill Sans MT"/>
              </a:rPr>
              <a:t> </a:t>
            </a:r>
            <a:r>
              <a:rPr sz="1100" spc="-88" dirty="0">
                <a:solidFill>
                  <a:srgbClr val="565963"/>
                </a:solidFill>
                <a:latin typeface="Montserrat" panose="00000500000000000000" pitchFamily="2" charset="0"/>
                <a:cs typeface="Gill Sans MT"/>
              </a:rPr>
              <a:t>an </a:t>
            </a:r>
            <a:r>
              <a:rPr sz="1100" spc="-79" dirty="0">
                <a:solidFill>
                  <a:srgbClr val="565963"/>
                </a:solidFill>
                <a:latin typeface="Montserrat" panose="00000500000000000000" pitchFamily="2" charset="0"/>
                <a:cs typeface="Gill Sans MT"/>
              </a:rPr>
              <a:t>average </a:t>
            </a:r>
            <a:r>
              <a:rPr sz="1100" spc="-97" dirty="0">
                <a:solidFill>
                  <a:srgbClr val="565963"/>
                </a:solidFill>
                <a:latin typeface="Montserrat" panose="00000500000000000000" pitchFamily="2" charset="0"/>
                <a:cs typeface="Gill Sans MT"/>
              </a:rPr>
              <a:t>cumulative</a:t>
            </a:r>
            <a:r>
              <a:rPr sz="1100" spc="-84" dirty="0">
                <a:solidFill>
                  <a:srgbClr val="565963"/>
                </a:solidFill>
                <a:latin typeface="Montserrat" panose="00000500000000000000" pitchFamily="2" charset="0"/>
                <a:cs typeface="Gill Sans MT"/>
              </a:rPr>
              <a:t> </a:t>
            </a:r>
            <a:r>
              <a:rPr sz="1100" spc="-106" dirty="0">
                <a:solidFill>
                  <a:srgbClr val="565963"/>
                </a:solidFill>
                <a:latin typeface="Montserrat" panose="00000500000000000000" pitchFamily="2" charset="0"/>
                <a:cs typeface="Gill Sans MT"/>
              </a:rPr>
              <a:t>loss</a:t>
            </a:r>
            <a:r>
              <a:rPr sz="1100" spc="-84" dirty="0">
                <a:solidFill>
                  <a:srgbClr val="565963"/>
                </a:solidFill>
                <a:latin typeface="Montserrat" panose="00000500000000000000" pitchFamily="2" charset="0"/>
                <a:cs typeface="Gill Sans MT"/>
              </a:rPr>
              <a:t> </a:t>
            </a:r>
            <a:r>
              <a:rPr sz="1100" spc="-101" dirty="0">
                <a:solidFill>
                  <a:srgbClr val="565963"/>
                </a:solidFill>
                <a:latin typeface="Montserrat" panose="00000500000000000000" pitchFamily="2" charset="0"/>
                <a:cs typeface="Gill Sans MT"/>
              </a:rPr>
              <a:t>of</a:t>
            </a:r>
            <a:r>
              <a:rPr sz="1100" spc="-84" dirty="0">
                <a:solidFill>
                  <a:srgbClr val="565963"/>
                </a:solidFill>
                <a:latin typeface="Montserrat" panose="00000500000000000000" pitchFamily="2" charset="0"/>
                <a:cs typeface="Gill Sans MT"/>
              </a:rPr>
              <a:t> </a:t>
            </a:r>
            <a:r>
              <a:rPr sz="1100" spc="-62" dirty="0">
                <a:solidFill>
                  <a:srgbClr val="565963"/>
                </a:solidFill>
                <a:latin typeface="Montserrat" panose="00000500000000000000" pitchFamily="2" charset="0"/>
                <a:cs typeface="Gill Sans MT"/>
              </a:rPr>
              <a:t>-</a:t>
            </a:r>
            <a:r>
              <a:rPr sz="1100" spc="-9" dirty="0">
                <a:solidFill>
                  <a:srgbClr val="565963"/>
                </a:solidFill>
                <a:latin typeface="Montserrat" panose="00000500000000000000" pitchFamily="2" charset="0"/>
                <a:cs typeface="Gill Sans MT"/>
              </a:rPr>
              <a:t>31.7%.</a:t>
            </a:r>
            <a:endParaRPr sz="1100" dirty="0">
              <a:latin typeface="Montserrat" panose="00000500000000000000" pitchFamily="2" charset="0"/>
              <a:cs typeface="Gill Sans MT"/>
            </a:endParaRPr>
          </a:p>
        </p:txBody>
      </p:sp>
      <p:sp>
        <p:nvSpPr>
          <p:cNvPr id="115" name="object 115"/>
          <p:cNvSpPr txBox="1"/>
          <p:nvPr/>
        </p:nvSpPr>
        <p:spPr>
          <a:xfrm>
            <a:off x="5867945" y="2867260"/>
            <a:ext cx="452718" cy="346262"/>
          </a:xfrm>
          <a:prstGeom prst="rect">
            <a:avLst/>
          </a:prstGeom>
        </p:spPr>
        <p:txBody>
          <a:bodyPr vert="horz" wrap="square" lIns="0" tIns="0" rIns="0" bIns="0" rtlCol="0">
            <a:spAutoFit/>
          </a:bodyPr>
          <a:lstStyle/>
          <a:p>
            <a:pPr algn="ctr">
              <a:lnSpc>
                <a:spcPts val="882"/>
              </a:lnSpc>
            </a:pPr>
            <a:r>
              <a:rPr sz="794" b="1" spc="-9" dirty="0">
                <a:solidFill>
                  <a:srgbClr val="565963"/>
                </a:solidFill>
                <a:latin typeface="Calibri"/>
                <a:cs typeface="Calibri"/>
              </a:rPr>
              <a:t>Duration</a:t>
            </a:r>
            <a:endParaRPr sz="794">
              <a:latin typeface="Calibri"/>
              <a:cs typeface="Calibri"/>
            </a:endParaRPr>
          </a:p>
          <a:p>
            <a:pPr algn="ctr">
              <a:lnSpc>
                <a:spcPts val="882"/>
              </a:lnSpc>
            </a:pPr>
            <a:r>
              <a:rPr sz="794" spc="-35" dirty="0">
                <a:solidFill>
                  <a:srgbClr val="565963"/>
                </a:solidFill>
                <a:latin typeface="Gill Sans MT"/>
                <a:cs typeface="Gill Sans MT"/>
              </a:rPr>
              <a:t>%</a:t>
            </a:r>
            <a:r>
              <a:rPr sz="794" spc="-106" dirty="0">
                <a:solidFill>
                  <a:srgbClr val="565963"/>
                </a:solidFill>
                <a:latin typeface="Gill Sans MT"/>
                <a:cs typeface="Gill Sans MT"/>
              </a:rPr>
              <a:t> </a:t>
            </a:r>
            <a:r>
              <a:rPr sz="794" spc="-115" dirty="0">
                <a:solidFill>
                  <a:srgbClr val="565963"/>
                </a:solidFill>
                <a:latin typeface="Gill Sans MT"/>
                <a:cs typeface="Gill Sans MT"/>
              </a:rPr>
              <a:t>Total</a:t>
            </a:r>
            <a:r>
              <a:rPr sz="794" spc="-71" dirty="0">
                <a:solidFill>
                  <a:srgbClr val="565963"/>
                </a:solidFill>
                <a:latin typeface="Gill Sans MT"/>
                <a:cs typeface="Gill Sans MT"/>
              </a:rPr>
              <a:t> </a:t>
            </a:r>
            <a:r>
              <a:rPr sz="794" spc="-106" dirty="0">
                <a:solidFill>
                  <a:srgbClr val="565963"/>
                </a:solidFill>
                <a:latin typeface="Gill Sans MT"/>
                <a:cs typeface="Gill Sans MT"/>
              </a:rPr>
              <a:t>Return</a:t>
            </a:r>
            <a:endParaRPr sz="794">
              <a:latin typeface="Gill Sans MT"/>
              <a:cs typeface="Gill Sans MT"/>
            </a:endParaRPr>
          </a:p>
          <a:p>
            <a:pPr algn="ctr">
              <a:lnSpc>
                <a:spcPts val="918"/>
              </a:lnSpc>
            </a:pPr>
            <a:r>
              <a:rPr sz="794" spc="-35" dirty="0">
                <a:solidFill>
                  <a:srgbClr val="565963"/>
                </a:solidFill>
                <a:latin typeface="Gill Sans MT"/>
                <a:cs typeface="Gill Sans MT"/>
              </a:rPr>
              <a:t>%</a:t>
            </a:r>
            <a:r>
              <a:rPr sz="794" spc="-93" dirty="0">
                <a:solidFill>
                  <a:srgbClr val="565963"/>
                </a:solidFill>
                <a:latin typeface="Gill Sans MT"/>
                <a:cs typeface="Gill Sans MT"/>
              </a:rPr>
              <a:t> </a:t>
            </a:r>
            <a:r>
              <a:rPr sz="794" spc="-71" dirty="0">
                <a:solidFill>
                  <a:srgbClr val="565963"/>
                </a:solidFill>
                <a:latin typeface="Gill Sans MT"/>
                <a:cs typeface="Gill Sans MT"/>
              </a:rPr>
              <a:t>Annualized</a:t>
            </a:r>
            <a:endParaRPr sz="794">
              <a:latin typeface="Gill Sans MT"/>
              <a:cs typeface="Gill Sans MT"/>
            </a:endParaRPr>
          </a:p>
        </p:txBody>
      </p:sp>
      <p:pic>
        <p:nvPicPr>
          <p:cNvPr id="116" name="object 116"/>
          <p:cNvPicPr/>
          <p:nvPr/>
        </p:nvPicPr>
        <p:blipFill>
          <a:blip r:embed="rId3" cstate="print"/>
          <a:stretch>
            <a:fillRect/>
          </a:stretch>
        </p:blipFill>
        <p:spPr>
          <a:xfrm>
            <a:off x="5805812" y="5515714"/>
            <a:ext cx="134022" cy="57374"/>
          </a:xfrm>
          <a:prstGeom prst="rect">
            <a:avLst/>
          </a:prstGeom>
        </p:spPr>
      </p:pic>
      <p:sp>
        <p:nvSpPr>
          <p:cNvPr id="117" name="object 117"/>
          <p:cNvSpPr txBox="1"/>
          <p:nvPr/>
        </p:nvSpPr>
        <p:spPr>
          <a:xfrm>
            <a:off x="1903047" y="5449397"/>
            <a:ext cx="8494059" cy="603437"/>
          </a:xfrm>
          <a:prstGeom prst="rect">
            <a:avLst/>
          </a:prstGeom>
        </p:spPr>
        <p:txBody>
          <a:bodyPr vert="horz" wrap="square" lIns="0" tIns="11206" rIns="0" bIns="0" rtlCol="0">
            <a:spAutoFit/>
          </a:bodyPr>
          <a:lstStyle/>
          <a:p>
            <a:pPr marL="113185" algn="ctr">
              <a:lnSpc>
                <a:spcPct val="100000"/>
              </a:lnSpc>
              <a:spcBef>
                <a:spcPts val="88"/>
              </a:spcBef>
              <a:tabLst>
                <a:tab pos="886432" algn="l"/>
                <a:tab pos="1659680" algn="l"/>
              </a:tabLst>
            </a:pPr>
            <a:r>
              <a:rPr sz="971" spc="-84" dirty="0">
                <a:solidFill>
                  <a:srgbClr val="565963"/>
                </a:solidFill>
                <a:latin typeface="Gill Sans MT"/>
                <a:cs typeface="Gill Sans MT"/>
              </a:rPr>
              <a:t>Bull</a:t>
            </a:r>
            <a:r>
              <a:rPr sz="971" spc="-88" dirty="0">
                <a:solidFill>
                  <a:srgbClr val="565963"/>
                </a:solidFill>
                <a:latin typeface="Gill Sans MT"/>
                <a:cs typeface="Gill Sans MT"/>
              </a:rPr>
              <a:t> </a:t>
            </a:r>
            <a:r>
              <a:rPr sz="971" spc="-9" dirty="0">
                <a:solidFill>
                  <a:srgbClr val="565963"/>
                </a:solidFill>
                <a:latin typeface="Gill Sans MT"/>
                <a:cs typeface="Gill Sans MT"/>
              </a:rPr>
              <a:t>Market</a:t>
            </a:r>
            <a:r>
              <a:rPr sz="971" dirty="0">
                <a:solidFill>
                  <a:srgbClr val="565963"/>
                </a:solidFill>
                <a:latin typeface="Gill Sans MT"/>
                <a:cs typeface="Gill Sans MT"/>
              </a:rPr>
              <a:t>	</a:t>
            </a:r>
            <a:r>
              <a:rPr sz="971" spc="-124" dirty="0">
                <a:solidFill>
                  <a:srgbClr val="565963"/>
                </a:solidFill>
                <a:latin typeface="Gill Sans MT"/>
                <a:cs typeface="Gill Sans MT"/>
              </a:rPr>
              <a:t>Bear</a:t>
            </a:r>
            <a:r>
              <a:rPr sz="971" spc="-97" dirty="0">
                <a:solidFill>
                  <a:srgbClr val="565963"/>
                </a:solidFill>
                <a:latin typeface="Gill Sans MT"/>
                <a:cs typeface="Gill Sans MT"/>
              </a:rPr>
              <a:t> </a:t>
            </a:r>
            <a:r>
              <a:rPr sz="971" spc="-9" dirty="0">
                <a:solidFill>
                  <a:srgbClr val="565963"/>
                </a:solidFill>
                <a:latin typeface="Gill Sans MT"/>
                <a:cs typeface="Gill Sans MT"/>
              </a:rPr>
              <a:t>Market</a:t>
            </a:r>
            <a:r>
              <a:rPr sz="971" dirty="0">
                <a:solidFill>
                  <a:srgbClr val="565963"/>
                </a:solidFill>
                <a:latin typeface="Gill Sans MT"/>
                <a:cs typeface="Gill Sans MT"/>
              </a:rPr>
              <a:t>	</a:t>
            </a:r>
            <a:r>
              <a:rPr sz="971" spc="-26" dirty="0">
                <a:solidFill>
                  <a:srgbClr val="565963"/>
                </a:solidFill>
                <a:latin typeface="Gill Sans MT"/>
                <a:cs typeface="Gill Sans MT"/>
              </a:rPr>
              <a:t>Recession</a:t>
            </a:r>
            <a:endParaRPr sz="971" dirty="0">
              <a:latin typeface="Gill Sans MT"/>
              <a:cs typeface="Gill Sans MT"/>
            </a:endParaRPr>
          </a:p>
          <a:p>
            <a:pPr>
              <a:lnSpc>
                <a:spcPct val="100000"/>
              </a:lnSpc>
              <a:spcBef>
                <a:spcPts val="35"/>
              </a:spcBef>
            </a:pPr>
            <a:endParaRPr sz="1544" dirty="0">
              <a:latin typeface="Gill Sans MT"/>
              <a:cs typeface="Gill Sans MT"/>
            </a:endParaRPr>
          </a:p>
          <a:p>
            <a:pPr marL="11206" marR="4483">
              <a:lnSpc>
                <a:spcPts val="794"/>
              </a:lnSpc>
            </a:pPr>
            <a:r>
              <a:rPr sz="750" spc="-97" dirty="0">
                <a:solidFill>
                  <a:srgbClr val="565963"/>
                </a:solidFill>
                <a:latin typeface="Gill Sans MT"/>
                <a:cs typeface="Gill Sans MT"/>
              </a:rPr>
              <a:t>Source:</a:t>
            </a:r>
            <a:r>
              <a:rPr sz="750" spc="-35" dirty="0">
                <a:solidFill>
                  <a:srgbClr val="565963"/>
                </a:solidFill>
                <a:latin typeface="Gill Sans MT"/>
                <a:cs typeface="Gill Sans MT"/>
              </a:rPr>
              <a:t> </a:t>
            </a:r>
            <a:r>
              <a:rPr sz="750" spc="-79" dirty="0">
                <a:solidFill>
                  <a:srgbClr val="565963"/>
                </a:solidFill>
                <a:latin typeface="Gill Sans MT"/>
                <a:cs typeface="Gill Sans MT"/>
              </a:rPr>
              <a:t>First</a:t>
            </a:r>
            <a:r>
              <a:rPr sz="750" spc="-71" dirty="0">
                <a:solidFill>
                  <a:srgbClr val="565963"/>
                </a:solidFill>
                <a:latin typeface="Gill Sans MT"/>
                <a:cs typeface="Gill Sans MT"/>
              </a:rPr>
              <a:t> </a:t>
            </a:r>
            <a:r>
              <a:rPr sz="750" spc="-119" dirty="0">
                <a:solidFill>
                  <a:srgbClr val="565963"/>
                </a:solidFill>
                <a:latin typeface="Gill Sans MT"/>
                <a:cs typeface="Gill Sans MT"/>
              </a:rPr>
              <a:t>Trust</a:t>
            </a:r>
            <a:r>
              <a:rPr sz="750" spc="-31" dirty="0">
                <a:solidFill>
                  <a:srgbClr val="565963"/>
                </a:solidFill>
                <a:latin typeface="Gill Sans MT"/>
                <a:cs typeface="Gill Sans MT"/>
              </a:rPr>
              <a:t> </a:t>
            </a:r>
            <a:r>
              <a:rPr sz="750" spc="-101" dirty="0">
                <a:solidFill>
                  <a:srgbClr val="565963"/>
                </a:solidFill>
                <a:latin typeface="Gill Sans MT"/>
                <a:cs typeface="Gill Sans MT"/>
              </a:rPr>
              <a:t>Advisors</a:t>
            </a:r>
            <a:r>
              <a:rPr sz="750" spc="-35" dirty="0">
                <a:solidFill>
                  <a:srgbClr val="565963"/>
                </a:solidFill>
                <a:latin typeface="Gill Sans MT"/>
                <a:cs typeface="Gill Sans MT"/>
              </a:rPr>
              <a:t> </a:t>
            </a:r>
            <a:r>
              <a:rPr sz="750" spc="-79" dirty="0">
                <a:solidFill>
                  <a:srgbClr val="565963"/>
                </a:solidFill>
                <a:latin typeface="Gill Sans MT"/>
                <a:cs typeface="Gill Sans MT"/>
              </a:rPr>
              <a:t>L.P.,</a:t>
            </a:r>
            <a:r>
              <a:rPr sz="750" spc="-35" dirty="0">
                <a:solidFill>
                  <a:srgbClr val="565963"/>
                </a:solidFill>
                <a:latin typeface="Gill Sans MT"/>
                <a:cs typeface="Gill Sans MT"/>
              </a:rPr>
              <a:t> </a:t>
            </a:r>
            <a:r>
              <a:rPr sz="750" spc="-93" dirty="0">
                <a:solidFill>
                  <a:srgbClr val="565963"/>
                </a:solidFill>
                <a:latin typeface="Gill Sans MT"/>
                <a:cs typeface="Gill Sans MT"/>
              </a:rPr>
              <a:t>Bloomberg.</a:t>
            </a:r>
            <a:r>
              <a:rPr sz="750" spc="-35" dirty="0">
                <a:solidFill>
                  <a:srgbClr val="565963"/>
                </a:solidFill>
                <a:latin typeface="Gill Sans MT"/>
                <a:cs typeface="Gill Sans MT"/>
              </a:rPr>
              <a:t> </a:t>
            </a:r>
            <a:r>
              <a:rPr sz="750" spc="-88" dirty="0">
                <a:solidFill>
                  <a:srgbClr val="565963"/>
                </a:solidFill>
                <a:latin typeface="Gill Sans MT"/>
                <a:cs typeface="Gill Sans MT"/>
              </a:rPr>
              <a:t>Daily</a:t>
            </a:r>
            <a:r>
              <a:rPr sz="750" spc="-31" dirty="0">
                <a:solidFill>
                  <a:srgbClr val="565963"/>
                </a:solidFill>
                <a:latin typeface="Gill Sans MT"/>
                <a:cs typeface="Gill Sans MT"/>
              </a:rPr>
              <a:t> </a:t>
            </a:r>
            <a:r>
              <a:rPr sz="750" spc="-93" dirty="0">
                <a:solidFill>
                  <a:srgbClr val="565963"/>
                </a:solidFill>
                <a:latin typeface="Gill Sans MT"/>
                <a:cs typeface="Gill Sans MT"/>
              </a:rPr>
              <a:t>returns</a:t>
            </a:r>
            <a:r>
              <a:rPr sz="750" spc="-35" dirty="0">
                <a:solidFill>
                  <a:srgbClr val="565963"/>
                </a:solidFill>
                <a:latin typeface="Gill Sans MT"/>
                <a:cs typeface="Gill Sans MT"/>
              </a:rPr>
              <a:t> </a:t>
            </a:r>
            <a:r>
              <a:rPr sz="750" spc="-106" dirty="0">
                <a:solidFill>
                  <a:srgbClr val="565963"/>
                </a:solidFill>
                <a:latin typeface="Gill Sans MT"/>
                <a:cs typeface="Gill Sans MT"/>
              </a:rPr>
              <a:t>from</a:t>
            </a:r>
            <a:r>
              <a:rPr sz="750" spc="-35" dirty="0">
                <a:solidFill>
                  <a:srgbClr val="565963"/>
                </a:solidFill>
                <a:latin typeface="Gill Sans MT"/>
                <a:cs typeface="Gill Sans MT"/>
              </a:rPr>
              <a:t> </a:t>
            </a:r>
            <a:r>
              <a:rPr sz="750" spc="-75" dirty="0">
                <a:solidFill>
                  <a:srgbClr val="565963"/>
                </a:solidFill>
                <a:latin typeface="Gill Sans MT"/>
                <a:cs typeface="Gill Sans MT"/>
              </a:rPr>
              <a:t>4/29/1942</a:t>
            </a:r>
            <a:r>
              <a:rPr sz="750" spc="-31" dirty="0">
                <a:solidFill>
                  <a:srgbClr val="565963"/>
                </a:solidFill>
                <a:latin typeface="Gill Sans MT"/>
                <a:cs typeface="Gill Sans MT"/>
              </a:rPr>
              <a:t> </a:t>
            </a:r>
            <a:r>
              <a:rPr sz="750" spc="-40" dirty="0">
                <a:solidFill>
                  <a:srgbClr val="565963"/>
                </a:solidFill>
                <a:latin typeface="Gill Sans MT"/>
                <a:cs typeface="Gill Sans MT"/>
              </a:rPr>
              <a:t>-</a:t>
            </a:r>
            <a:r>
              <a:rPr sz="750" spc="-35" dirty="0">
                <a:solidFill>
                  <a:srgbClr val="565963"/>
                </a:solidFill>
                <a:latin typeface="Gill Sans MT"/>
                <a:cs typeface="Gill Sans MT"/>
              </a:rPr>
              <a:t> </a:t>
            </a:r>
            <a:r>
              <a:rPr sz="750" spc="-71" dirty="0">
                <a:solidFill>
                  <a:srgbClr val="565963"/>
                </a:solidFill>
                <a:latin typeface="Gill Sans MT"/>
                <a:cs typeface="Gill Sans MT"/>
              </a:rPr>
              <a:t>9/30/2022.</a:t>
            </a:r>
            <a:r>
              <a:rPr sz="750" spc="-35" dirty="0">
                <a:solidFill>
                  <a:srgbClr val="565963"/>
                </a:solidFill>
                <a:latin typeface="Gill Sans MT"/>
                <a:cs typeface="Gill Sans MT"/>
              </a:rPr>
              <a:t> </a:t>
            </a:r>
            <a:r>
              <a:rPr sz="750" spc="-146" dirty="0">
                <a:solidFill>
                  <a:srgbClr val="565963"/>
                </a:solidFill>
                <a:latin typeface="Gill Sans MT"/>
                <a:cs typeface="Gill Sans MT"/>
              </a:rPr>
              <a:t>*No</a:t>
            </a:r>
            <a:r>
              <a:rPr sz="750" spc="-35" dirty="0">
                <a:solidFill>
                  <a:srgbClr val="565963"/>
                </a:solidFill>
                <a:latin typeface="Gill Sans MT"/>
                <a:cs typeface="Gill Sans MT"/>
              </a:rPr>
              <a:t> </a:t>
            </a:r>
            <a:r>
              <a:rPr sz="750" spc="-71" dirty="0">
                <a:solidFill>
                  <a:srgbClr val="565963"/>
                </a:solidFill>
                <a:latin typeface="Gill Sans MT"/>
                <a:cs typeface="Gill Sans MT"/>
              </a:rPr>
              <a:t>annualized</a:t>
            </a:r>
            <a:r>
              <a:rPr sz="750" spc="-31" dirty="0">
                <a:solidFill>
                  <a:srgbClr val="565963"/>
                </a:solidFill>
                <a:latin typeface="Gill Sans MT"/>
                <a:cs typeface="Gill Sans MT"/>
              </a:rPr>
              <a:t> </a:t>
            </a:r>
            <a:r>
              <a:rPr sz="750" spc="-97" dirty="0">
                <a:solidFill>
                  <a:srgbClr val="565963"/>
                </a:solidFill>
                <a:latin typeface="Gill Sans MT"/>
                <a:cs typeface="Gill Sans MT"/>
              </a:rPr>
              <a:t>return</a:t>
            </a:r>
            <a:r>
              <a:rPr sz="750" spc="-35" dirty="0">
                <a:solidFill>
                  <a:srgbClr val="565963"/>
                </a:solidFill>
                <a:latin typeface="Gill Sans MT"/>
                <a:cs typeface="Gill Sans MT"/>
              </a:rPr>
              <a:t> </a:t>
            </a:r>
            <a:r>
              <a:rPr sz="750" spc="-101" dirty="0">
                <a:solidFill>
                  <a:srgbClr val="565963"/>
                </a:solidFill>
                <a:latin typeface="Gill Sans MT"/>
                <a:cs typeface="Gill Sans MT"/>
              </a:rPr>
              <a:t>shown</a:t>
            </a:r>
            <a:r>
              <a:rPr sz="750" spc="-35" dirty="0">
                <a:solidFill>
                  <a:srgbClr val="565963"/>
                </a:solidFill>
                <a:latin typeface="Gill Sans MT"/>
                <a:cs typeface="Gill Sans MT"/>
              </a:rPr>
              <a:t> </a:t>
            </a:r>
            <a:r>
              <a:rPr sz="750" spc="-31" dirty="0">
                <a:solidFill>
                  <a:srgbClr val="565963"/>
                </a:solidFill>
                <a:latin typeface="Gill Sans MT"/>
                <a:cs typeface="Gill Sans MT"/>
              </a:rPr>
              <a:t>if </a:t>
            </a:r>
            <a:r>
              <a:rPr sz="750" spc="-84" dirty="0">
                <a:solidFill>
                  <a:srgbClr val="565963"/>
                </a:solidFill>
                <a:latin typeface="Gill Sans MT"/>
                <a:cs typeface="Gill Sans MT"/>
              </a:rPr>
              <a:t>duration</a:t>
            </a:r>
            <a:r>
              <a:rPr sz="750" spc="-35" dirty="0">
                <a:solidFill>
                  <a:srgbClr val="565963"/>
                </a:solidFill>
                <a:latin typeface="Gill Sans MT"/>
                <a:cs typeface="Gill Sans MT"/>
              </a:rPr>
              <a:t> </a:t>
            </a:r>
            <a:r>
              <a:rPr sz="750" spc="-57" dirty="0">
                <a:solidFill>
                  <a:srgbClr val="565963"/>
                </a:solidFill>
                <a:latin typeface="Gill Sans MT"/>
                <a:cs typeface="Gill Sans MT"/>
              </a:rPr>
              <a:t>is</a:t>
            </a:r>
            <a:r>
              <a:rPr sz="750" spc="-35" dirty="0">
                <a:solidFill>
                  <a:srgbClr val="565963"/>
                </a:solidFill>
                <a:latin typeface="Gill Sans MT"/>
                <a:cs typeface="Gill Sans MT"/>
              </a:rPr>
              <a:t> </a:t>
            </a:r>
            <a:r>
              <a:rPr sz="750" spc="-71" dirty="0">
                <a:solidFill>
                  <a:srgbClr val="565963"/>
                </a:solidFill>
                <a:latin typeface="Gill Sans MT"/>
                <a:cs typeface="Gill Sans MT"/>
              </a:rPr>
              <a:t>less</a:t>
            </a:r>
            <a:r>
              <a:rPr sz="750" spc="-35" dirty="0">
                <a:solidFill>
                  <a:srgbClr val="565963"/>
                </a:solidFill>
                <a:latin typeface="Gill Sans MT"/>
                <a:cs typeface="Gill Sans MT"/>
              </a:rPr>
              <a:t> </a:t>
            </a:r>
            <a:r>
              <a:rPr sz="750" spc="-71" dirty="0">
                <a:solidFill>
                  <a:srgbClr val="565963"/>
                </a:solidFill>
                <a:latin typeface="Gill Sans MT"/>
                <a:cs typeface="Gill Sans MT"/>
              </a:rPr>
              <a:t>than</a:t>
            </a:r>
            <a:r>
              <a:rPr sz="750" spc="-31" dirty="0">
                <a:solidFill>
                  <a:srgbClr val="565963"/>
                </a:solidFill>
                <a:latin typeface="Gill Sans MT"/>
                <a:cs typeface="Gill Sans MT"/>
              </a:rPr>
              <a:t> </a:t>
            </a:r>
            <a:r>
              <a:rPr sz="750" spc="-101" dirty="0">
                <a:solidFill>
                  <a:srgbClr val="565963"/>
                </a:solidFill>
                <a:latin typeface="Gill Sans MT"/>
                <a:cs typeface="Gill Sans MT"/>
              </a:rPr>
              <a:t>one</a:t>
            </a:r>
            <a:r>
              <a:rPr sz="750" spc="-35" dirty="0">
                <a:solidFill>
                  <a:srgbClr val="565963"/>
                </a:solidFill>
                <a:latin typeface="Gill Sans MT"/>
                <a:cs typeface="Gill Sans MT"/>
              </a:rPr>
              <a:t> </a:t>
            </a:r>
            <a:r>
              <a:rPr sz="750" spc="-88" dirty="0">
                <a:solidFill>
                  <a:srgbClr val="565963"/>
                </a:solidFill>
                <a:latin typeface="Gill Sans MT"/>
                <a:cs typeface="Gill Sans MT"/>
              </a:rPr>
              <a:t>year.</a:t>
            </a:r>
            <a:r>
              <a:rPr sz="750" spc="-35" dirty="0">
                <a:solidFill>
                  <a:srgbClr val="565963"/>
                </a:solidFill>
                <a:latin typeface="Gill Sans MT"/>
                <a:cs typeface="Gill Sans MT"/>
              </a:rPr>
              <a:t> </a:t>
            </a:r>
            <a:r>
              <a:rPr sz="750" b="1" spc="-71" dirty="0">
                <a:solidFill>
                  <a:srgbClr val="565963"/>
                </a:solidFill>
                <a:latin typeface="Calibri"/>
                <a:cs typeface="Calibri"/>
              </a:rPr>
              <a:t>Past</a:t>
            </a:r>
            <a:r>
              <a:rPr sz="750" b="1" spc="-18" dirty="0">
                <a:solidFill>
                  <a:srgbClr val="565963"/>
                </a:solidFill>
                <a:latin typeface="Calibri"/>
                <a:cs typeface="Calibri"/>
              </a:rPr>
              <a:t> </a:t>
            </a:r>
            <a:r>
              <a:rPr sz="750" b="1" spc="-79" dirty="0">
                <a:solidFill>
                  <a:srgbClr val="565963"/>
                </a:solidFill>
                <a:latin typeface="Calibri"/>
                <a:cs typeface="Calibri"/>
              </a:rPr>
              <a:t>performance</a:t>
            </a:r>
            <a:r>
              <a:rPr sz="750" b="1" spc="-13" dirty="0">
                <a:solidFill>
                  <a:srgbClr val="565963"/>
                </a:solidFill>
                <a:latin typeface="Calibri"/>
                <a:cs typeface="Calibri"/>
              </a:rPr>
              <a:t> </a:t>
            </a:r>
            <a:r>
              <a:rPr sz="750" b="1" spc="-53" dirty="0">
                <a:solidFill>
                  <a:srgbClr val="565963"/>
                </a:solidFill>
                <a:latin typeface="Calibri"/>
                <a:cs typeface="Calibri"/>
              </a:rPr>
              <a:t>is</a:t>
            </a:r>
            <a:r>
              <a:rPr sz="750" b="1" spc="-18" dirty="0">
                <a:solidFill>
                  <a:srgbClr val="565963"/>
                </a:solidFill>
                <a:latin typeface="Calibri"/>
                <a:cs typeface="Calibri"/>
              </a:rPr>
              <a:t> </a:t>
            </a:r>
            <a:r>
              <a:rPr sz="750" b="1" spc="-84" dirty="0">
                <a:solidFill>
                  <a:srgbClr val="565963"/>
                </a:solidFill>
                <a:latin typeface="Calibri"/>
                <a:cs typeface="Calibri"/>
              </a:rPr>
              <a:t>no</a:t>
            </a:r>
            <a:r>
              <a:rPr sz="750" b="1" spc="-18" dirty="0">
                <a:solidFill>
                  <a:srgbClr val="565963"/>
                </a:solidFill>
                <a:latin typeface="Calibri"/>
                <a:cs typeface="Calibri"/>
              </a:rPr>
              <a:t> </a:t>
            </a:r>
            <a:r>
              <a:rPr sz="750" b="1" spc="-71" dirty="0">
                <a:solidFill>
                  <a:srgbClr val="565963"/>
                </a:solidFill>
                <a:latin typeface="Calibri"/>
                <a:cs typeface="Calibri"/>
              </a:rPr>
              <a:t>guarantee</a:t>
            </a:r>
            <a:r>
              <a:rPr sz="750" b="1" spc="-18" dirty="0">
                <a:solidFill>
                  <a:srgbClr val="565963"/>
                </a:solidFill>
                <a:latin typeface="Calibri"/>
                <a:cs typeface="Calibri"/>
              </a:rPr>
              <a:t> </a:t>
            </a:r>
            <a:r>
              <a:rPr sz="750" b="1" spc="-66" dirty="0">
                <a:solidFill>
                  <a:srgbClr val="565963"/>
                </a:solidFill>
                <a:latin typeface="Calibri"/>
                <a:cs typeface="Calibri"/>
              </a:rPr>
              <a:t>of</a:t>
            </a:r>
            <a:r>
              <a:rPr sz="750" b="1" spc="-18" dirty="0">
                <a:solidFill>
                  <a:srgbClr val="565963"/>
                </a:solidFill>
                <a:latin typeface="Calibri"/>
                <a:cs typeface="Calibri"/>
              </a:rPr>
              <a:t> </a:t>
            </a:r>
            <a:r>
              <a:rPr sz="750" b="1" spc="-66" dirty="0">
                <a:solidFill>
                  <a:srgbClr val="565963"/>
                </a:solidFill>
                <a:latin typeface="Calibri"/>
                <a:cs typeface="Calibri"/>
              </a:rPr>
              <a:t>future</a:t>
            </a:r>
            <a:r>
              <a:rPr sz="750" b="1" spc="-18" dirty="0">
                <a:solidFill>
                  <a:srgbClr val="565963"/>
                </a:solidFill>
                <a:latin typeface="Calibri"/>
                <a:cs typeface="Calibri"/>
              </a:rPr>
              <a:t> </a:t>
            </a:r>
            <a:r>
              <a:rPr sz="750" b="1" spc="-66" dirty="0">
                <a:solidFill>
                  <a:srgbClr val="565963"/>
                </a:solidFill>
                <a:latin typeface="Calibri"/>
                <a:cs typeface="Calibri"/>
              </a:rPr>
              <a:t>results.</a:t>
            </a:r>
            <a:r>
              <a:rPr sz="750" b="1" spc="-18" dirty="0">
                <a:solidFill>
                  <a:srgbClr val="565963"/>
                </a:solidFill>
                <a:latin typeface="Calibri"/>
                <a:cs typeface="Calibri"/>
              </a:rPr>
              <a:t> </a:t>
            </a:r>
            <a:r>
              <a:rPr sz="750" spc="-119" dirty="0">
                <a:solidFill>
                  <a:srgbClr val="565963"/>
                </a:solidFill>
                <a:latin typeface="Gill Sans MT"/>
                <a:cs typeface="Gill Sans MT"/>
              </a:rPr>
              <a:t>These</a:t>
            </a:r>
            <a:r>
              <a:rPr sz="750" spc="-57" dirty="0">
                <a:solidFill>
                  <a:srgbClr val="565963"/>
                </a:solidFill>
                <a:latin typeface="Gill Sans MT"/>
                <a:cs typeface="Gill Sans MT"/>
              </a:rPr>
              <a:t> </a:t>
            </a:r>
            <a:r>
              <a:rPr sz="750" spc="-93" dirty="0">
                <a:solidFill>
                  <a:srgbClr val="565963"/>
                </a:solidFill>
                <a:latin typeface="Gill Sans MT"/>
                <a:cs typeface="Gill Sans MT"/>
              </a:rPr>
              <a:t>results</a:t>
            </a:r>
            <a:r>
              <a:rPr sz="750" spc="-57" dirty="0">
                <a:solidFill>
                  <a:srgbClr val="565963"/>
                </a:solidFill>
                <a:latin typeface="Gill Sans MT"/>
                <a:cs typeface="Gill Sans MT"/>
              </a:rPr>
              <a:t> </a:t>
            </a:r>
            <a:r>
              <a:rPr sz="750" spc="-101" dirty="0">
                <a:solidFill>
                  <a:srgbClr val="565963"/>
                </a:solidFill>
                <a:latin typeface="Gill Sans MT"/>
                <a:cs typeface="Gill Sans MT"/>
              </a:rPr>
              <a:t>are</a:t>
            </a:r>
            <a:r>
              <a:rPr sz="750" spc="-57" dirty="0">
                <a:solidFill>
                  <a:srgbClr val="565963"/>
                </a:solidFill>
                <a:latin typeface="Gill Sans MT"/>
                <a:cs typeface="Gill Sans MT"/>
              </a:rPr>
              <a:t> </a:t>
            </a:r>
            <a:r>
              <a:rPr sz="750" spc="-93" dirty="0">
                <a:solidFill>
                  <a:srgbClr val="565963"/>
                </a:solidFill>
                <a:latin typeface="Gill Sans MT"/>
                <a:cs typeface="Gill Sans MT"/>
              </a:rPr>
              <a:t>based</a:t>
            </a:r>
            <a:r>
              <a:rPr sz="750" spc="-53" dirty="0">
                <a:solidFill>
                  <a:srgbClr val="565963"/>
                </a:solidFill>
                <a:latin typeface="Gill Sans MT"/>
                <a:cs typeface="Gill Sans MT"/>
              </a:rPr>
              <a:t> </a:t>
            </a:r>
            <a:r>
              <a:rPr sz="750" spc="-115" dirty="0">
                <a:solidFill>
                  <a:srgbClr val="565963"/>
                </a:solidFill>
                <a:latin typeface="Gill Sans MT"/>
                <a:cs typeface="Gill Sans MT"/>
              </a:rPr>
              <a:t>on</a:t>
            </a:r>
            <a:r>
              <a:rPr sz="750" spc="-57" dirty="0">
                <a:solidFill>
                  <a:srgbClr val="565963"/>
                </a:solidFill>
                <a:latin typeface="Gill Sans MT"/>
                <a:cs typeface="Gill Sans MT"/>
              </a:rPr>
              <a:t> </a:t>
            </a:r>
            <a:r>
              <a:rPr sz="750" spc="-71" dirty="0">
                <a:solidFill>
                  <a:srgbClr val="565963"/>
                </a:solidFill>
                <a:latin typeface="Gill Sans MT"/>
                <a:cs typeface="Gill Sans MT"/>
              </a:rPr>
              <a:t>daily</a:t>
            </a:r>
            <a:r>
              <a:rPr sz="750" spc="-57" dirty="0">
                <a:solidFill>
                  <a:srgbClr val="565963"/>
                </a:solidFill>
                <a:latin typeface="Gill Sans MT"/>
                <a:cs typeface="Gill Sans MT"/>
              </a:rPr>
              <a:t> </a:t>
            </a:r>
            <a:r>
              <a:rPr sz="750" spc="-101" dirty="0">
                <a:solidFill>
                  <a:srgbClr val="565963"/>
                </a:solidFill>
                <a:latin typeface="Gill Sans MT"/>
                <a:cs typeface="Gill Sans MT"/>
              </a:rPr>
              <a:t>returns–returns</a:t>
            </a:r>
            <a:r>
              <a:rPr sz="750" spc="-57" dirty="0">
                <a:solidFill>
                  <a:srgbClr val="565963"/>
                </a:solidFill>
                <a:latin typeface="Gill Sans MT"/>
                <a:cs typeface="Gill Sans MT"/>
              </a:rPr>
              <a:t> </a:t>
            </a:r>
            <a:r>
              <a:rPr sz="750" spc="-71" dirty="0">
                <a:solidFill>
                  <a:srgbClr val="565963"/>
                </a:solidFill>
                <a:latin typeface="Gill Sans MT"/>
                <a:cs typeface="Gill Sans MT"/>
              </a:rPr>
              <a:t>using</a:t>
            </a:r>
            <a:r>
              <a:rPr sz="750" spc="-57" dirty="0">
                <a:solidFill>
                  <a:srgbClr val="565963"/>
                </a:solidFill>
                <a:latin typeface="Gill Sans MT"/>
                <a:cs typeface="Gill Sans MT"/>
              </a:rPr>
              <a:t> </a:t>
            </a:r>
            <a:r>
              <a:rPr sz="750" spc="-84" dirty="0">
                <a:solidFill>
                  <a:srgbClr val="565963"/>
                </a:solidFill>
                <a:latin typeface="Gill Sans MT"/>
                <a:cs typeface="Gill Sans MT"/>
              </a:rPr>
              <a:t>different</a:t>
            </a:r>
            <a:r>
              <a:rPr sz="750" spc="-57" dirty="0">
                <a:solidFill>
                  <a:srgbClr val="565963"/>
                </a:solidFill>
                <a:latin typeface="Gill Sans MT"/>
                <a:cs typeface="Gill Sans MT"/>
              </a:rPr>
              <a:t> </a:t>
            </a:r>
            <a:r>
              <a:rPr sz="750" spc="-101" dirty="0">
                <a:solidFill>
                  <a:srgbClr val="565963"/>
                </a:solidFill>
                <a:latin typeface="Gill Sans MT"/>
                <a:cs typeface="Gill Sans MT"/>
              </a:rPr>
              <a:t>periods</a:t>
            </a:r>
            <a:r>
              <a:rPr sz="750" spc="-57" dirty="0">
                <a:solidFill>
                  <a:srgbClr val="565963"/>
                </a:solidFill>
                <a:latin typeface="Gill Sans MT"/>
                <a:cs typeface="Gill Sans MT"/>
              </a:rPr>
              <a:t> </a:t>
            </a:r>
            <a:r>
              <a:rPr sz="750" spc="-106" dirty="0">
                <a:solidFill>
                  <a:srgbClr val="565963"/>
                </a:solidFill>
                <a:latin typeface="Gill Sans MT"/>
                <a:cs typeface="Gill Sans MT"/>
              </a:rPr>
              <a:t>would</a:t>
            </a:r>
            <a:r>
              <a:rPr sz="750" spc="-57" dirty="0">
                <a:solidFill>
                  <a:srgbClr val="565963"/>
                </a:solidFill>
                <a:latin typeface="Gill Sans MT"/>
                <a:cs typeface="Gill Sans MT"/>
              </a:rPr>
              <a:t> </a:t>
            </a:r>
            <a:r>
              <a:rPr sz="750" spc="-9" dirty="0">
                <a:solidFill>
                  <a:srgbClr val="565963"/>
                </a:solidFill>
                <a:latin typeface="Gill Sans MT"/>
                <a:cs typeface="Gill Sans MT"/>
              </a:rPr>
              <a:t>produce </a:t>
            </a:r>
            <a:r>
              <a:rPr sz="750" spc="-84" dirty="0">
                <a:solidFill>
                  <a:srgbClr val="565963"/>
                </a:solidFill>
                <a:latin typeface="Gill Sans MT"/>
                <a:cs typeface="Gill Sans MT"/>
              </a:rPr>
              <a:t>different</a:t>
            </a:r>
            <a:r>
              <a:rPr sz="750" spc="-75" dirty="0">
                <a:solidFill>
                  <a:srgbClr val="565963"/>
                </a:solidFill>
                <a:latin typeface="Gill Sans MT"/>
                <a:cs typeface="Gill Sans MT"/>
              </a:rPr>
              <a:t> </a:t>
            </a:r>
            <a:r>
              <a:rPr sz="750" spc="-88" dirty="0">
                <a:solidFill>
                  <a:srgbClr val="565963"/>
                </a:solidFill>
                <a:latin typeface="Gill Sans MT"/>
                <a:cs typeface="Gill Sans MT"/>
              </a:rPr>
              <a:t>results.</a:t>
            </a:r>
            <a:r>
              <a:rPr sz="750" spc="-110" dirty="0">
                <a:solidFill>
                  <a:srgbClr val="565963"/>
                </a:solidFill>
                <a:latin typeface="Gill Sans MT"/>
                <a:cs typeface="Gill Sans MT"/>
              </a:rPr>
              <a:t> </a:t>
            </a:r>
            <a:r>
              <a:rPr sz="750" spc="-137" dirty="0">
                <a:solidFill>
                  <a:srgbClr val="565963"/>
                </a:solidFill>
                <a:latin typeface="Gill Sans MT"/>
                <a:cs typeface="Gill Sans MT"/>
              </a:rPr>
              <a:t>The</a:t>
            </a:r>
            <a:r>
              <a:rPr sz="750" spc="-71" dirty="0">
                <a:solidFill>
                  <a:srgbClr val="565963"/>
                </a:solidFill>
                <a:latin typeface="Gill Sans MT"/>
                <a:cs typeface="Gill Sans MT"/>
              </a:rPr>
              <a:t> </a:t>
            </a:r>
            <a:r>
              <a:rPr sz="750" spc="-101" dirty="0">
                <a:solidFill>
                  <a:srgbClr val="565963"/>
                </a:solidFill>
                <a:latin typeface="Gill Sans MT"/>
                <a:cs typeface="Gill Sans MT"/>
              </a:rPr>
              <a:t>S&amp;P</a:t>
            </a:r>
            <a:r>
              <a:rPr sz="750" spc="-75" dirty="0">
                <a:solidFill>
                  <a:srgbClr val="565963"/>
                </a:solidFill>
                <a:latin typeface="Gill Sans MT"/>
                <a:cs typeface="Gill Sans MT"/>
              </a:rPr>
              <a:t> </a:t>
            </a:r>
            <a:r>
              <a:rPr sz="750" spc="-101" dirty="0">
                <a:solidFill>
                  <a:srgbClr val="565963"/>
                </a:solidFill>
                <a:latin typeface="Gill Sans MT"/>
                <a:cs typeface="Gill Sans MT"/>
              </a:rPr>
              <a:t>500</a:t>
            </a:r>
            <a:r>
              <a:rPr sz="750" spc="-75" dirty="0">
                <a:solidFill>
                  <a:srgbClr val="565963"/>
                </a:solidFill>
                <a:latin typeface="Gill Sans MT"/>
                <a:cs typeface="Gill Sans MT"/>
              </a:rPr>
              <a:t> </a:t>
            </a:r>
            <a:r>
              <a:rPr sz="750" spc="-101" dirty="0">
                <a:solidFill>
                  <a:srgbClr val="565963"/>
                </a:solidFill>
                <a:latin typeface="Gill Sans MT"/>
                <a:cs typeface="Gill Sans MT"/>
              </a:rPr>
              <a:t>Index</a:t>
            </a:r>
            <a:r>
              <a:rPr sz="750" spc="-71" dirty="0">
                <a:solidFill>
                  <a:srgbClr val="565963"/>
                </a:solidFill>
                <a:latin typeface="Gill Sans MT"/>
                <a:cs typeface="Gill Sans MT"/>
              </a:rPr>
              <a:t> </a:t>
            </a:r>
            <a:r>
              <a:rPr sz="750" spc="-62" dirty="0">
                <a:solidFill>
                  <a:srgbClr val="565963"/>
                </a:solidFill>
                <a:latin typeface="Gill Sans MT"/>
                <a:cs typeface="Gill Sans MT"/>
              </a:rPr>
              <a:t>is</a:t>
            </a:r>
            <a:r>
              <a:rPr sz="750" spc="-75" dirty="0">
                <a:solidFill>
                  <a:srgbClr val="565963"/>
                </a:solidFill>
                <a:latin typeface="Gill Sans MT"/>
                <a:cs typeface="Gill Sans MT"/>
              </a:rPr>
              <a:t> an</a:t>
            </a:r>
            <a:r>
              <a:rPr sz="750" spc="-71" dirty="0">
                <a:solidFill>
                  <a:srgbClr val="565963"/>
                </a:solidFill>
                <a:latin typeface="Gill Sans MT"/>
                <a:cs typeface="Gill Sans MT"/>
              </a:rPr>
              <a:t> </a:t>
            </a:r>
            <a:r>
              <a:rPr sz="750" spc="-88" dirty="0">
                <a:solidFill>
                  <a:srgbClr val="565963"/>
                </a:solidFill>
                <a:latin typeface="Gill Sans MT"/>
                <a:cs typeface="Gill Sans MT"/>
              </a:rPr>
              <a:t>unmanaged</a:t>
            </a:r>
            <a:r>
              <a:rPr sz="750" spc="-75" dirty="0">
                <a:solidFill>
                  <a:srgbClr val="565963"/>
                </a:solidFill>
                <a:latin typeface="Gill Sans MT"/>
                <a:cs typeface="Gill Sans MT"/>
              </a:rPr>
              <a:t> </a:t>
            </a:r>
            <a:r>
              <a:rPr sz="750" spc="-97" dirty="0">
                <a:solidFill>
                  <a:srgbClr val="565963"/>
                </a:solidFill>
                <a:latin typeface="Gill Sans MT"/>
                <a:cs typeface="Gill Sans MT"/>
              </a:rPr>
              <a:t>index</a:t>
            </a:r>
            <a:r>
              <a:rPr sz="750" spc="-71" dirty="0">
                <a:solidFill>
                  <a:srgbClr val="565963"/>
                </a:solidFill>
                <a:latin typeface="Gill Sans MT"/>
                <a:cs typeface="Gill Sans MT"/>
              </a:rPr>
              <a:t> </a:t>
            </a:r>
            <a:r>
              <a:rPr sz="750" spc="-84" dirty="0">
                <a:solidFill>
                  <a:srgbClr val="565963"/>
                </a:solidFill>
                <a:latin typeface="Gill Sans MT"/>
                <a:cs typeface="Gill Sans MT"/>
              </a:rPr>
              <a:t>of</a:t>
            </a:r>
            <a:r>
              <a:rPr sz="750" spc="-75" dirty="0">
                <a:solidFill>
                  <a:srgbClr val="565963"/>
                </a:solidFill>
                <a:latin typeface="Gill Sans MT"/>
                <a:cs typeface="Gill Sans MT"/>
              </a:rPr>
              <a:t> </a:t>
            </a:r>
            <a:r>
              <a:rPr sz="750" spc="-101" dirty="0">
                <a:solidFill>
                  <a:srgbClr val="565963"/>
                </a:solidFill>
                <a:latin typeface="Gill Sans MT"/>
                <a:cs typeface="Gill Sans MT"/>
              </a:rPr>
              <a:t>500</a:t>
            </a:r>
            <a:r>
              <a:rPr sz="750" spc="-71" dirty="0">
                <a:solidFill>
                  <a:srgbClr val="565963"/>
                </a:solidFill>
                <a:latin typeface="Gill Sans MT"/>
                <a:cs typeface="Gill Sans MT"/>
              </a:rPr>
              <a:t> </a:t>
            </a:r>
            <a:r>
              <a:rPr sz="750" spc="-101" dirty="0">
                <a:solidFill>
                  <a:srgbClr val="565963"/>
                </a:solidFill>
                <a:latin typeface="Gill Sans MT"/>
                <a:cs typeface="Gill Sans MT"/>
              </a:rPr>
              <a:t>companies</a:t>
            </a:r>
            <a:r>
              <a:rPr sz="750" spc="-75" dirty="0">
                <a:solidFill>
                  <a:srgbClr val="565963"/>
                </a:solidFill>
                <a:latin typeface="Gill Sans MT"/>
                <a:cs typeface="Gill Sans MT"/>
              </a:rPr>
              <a:t> </a:t>
            </a:r>
            <a:r>
              <a:rPr sz="750" spc="-97" dirty="0">
                <a:solidFill>
                  <a:srgbClr val="565963"/>
                </a:solidFill>
                <a:latin typeface="Gill Sans MT"/>
                <a:cs typeface="Gill Sans MT"/>
              </a:rPr>
              <a:t>used</a:t>
            </a:r>
            <a:r>
              <a:rPr sz="750" spc="-75" dirty="0">
                <a:solidFill>
                  <a:srgbClr val="565963"/>
                </a:solidFill>
                <a:latin typeface="Gill Sans MT"/>
                <a:cs typeface="Gill Sans MT"/>
              </a:rPr>
              <a:t> </a:t>
            </a:r>
            <a:r>
              <a:rPr sz="750" spc="-110" dirty="0">
                <a:solidFill>
                  <a:srgbClr val="565963"/>
                </a:solidFill>
                <a:latin typeface="Gill Sans MT"/>
                <a:cs typeface="Gill Sans MT"/>
              </a:rPr>
              <a:t>to</a:t>
            </a:r>
            <a:r>
              <a:rPr sz="750" spc="-71" dirty="0">
                <a:solidFill>
                  <a:srgbClr val="565963"/>
                </a:solidFill>
                <a:latin typeface="Gill Sans MT"/>
                <a:cs typeface="Gill Sans MT"/>
              </a:rPr>
              <a:t> </a:t>
            </a:r>
            <a:r>
              <a:rPr sz="750" spc="-106" dirty="0">
                <a:solidFill>
                  <a:srgbClr val="565963"/>
                </a:solidFill>
                <a:latin typeface="Gill Sans MT"/>
                <a:cs typeface="Gill Sans MT"/>
              </a:rPr>
              <a:t>measure</a:t>
            </a:r>
            <a:r>
              <a:rPr sz="750" spc="-75" dirty="0">
                <a:solidFill>
                  <a:srgbClr val="565963"/>
                </a:solidFill>
                <a:latin typeface="Gill Sans MT"/>
                <a:cs typeface="Gill Sans MT"/>
              </a:rPr>
              <a:t> </a:t>
            </a:r>
            <a:r>
              <a:rPr sz="750" spc="-71" dirty="0">
                <a:solidFill>
                  <a:srgbClr val="565963"/>
                </a:solidFill>
                <a:latin typeface="Gill Sans MT"/>
                <a:cs typeface="Gill Sans MT"/>
              </a:rPr>
              <a:t>large-</a:t>
            </a:r>
            <a:r>
              <a:rPr sz="750" spc="-93" dirty="0">
                <a:solidFill>
                  <a:srgbClr val="565963"/>
                </a:solidFill>
                <a:latin typeface="Gill Sans MT"/>
                <a:cs typeface="Gill Sans MT"/>
              </a:rPr>
              <a:t>cap</a:t>
            </a:r>
            <a:r>
              <a:rPr sz="750" spc="-71" dirty="0">
                <a:solidFill>
                  <a:srgbClr val="565963"/>
                </a:solidFill>
                <a:latin typeface="Gill Sans MT"/>
                <a:cs typeface="Gill Sans MT"/>
              </a:rPr>
              <a:t> </a:t>
            </a:r>
            <a:r>
              <a:rPr sz="750" spc="-97" dirty="0">
                <a:solidFill>
                  <a:srgbClr val="565963"/>
                </a:solidFill>
                <a:latin typeface="Gill Sans MT"/>
                <a:cs typeface="Gill Sans MT"/>
              </a:rPr>
              <a:t>U.S.</a:t>
            </a:r>
            <a:r>
              <a:rPr sz="750" spc="-75" dirty="0">
                <a:solidFill>
                  <a:srgbClr val="565963"/>
                </a:solidFill>
                <a:latin typeface="Gill Sans MT"/>
                <a:cs typeface="Gill Sans MT"/>
              </a:rPr>
              <a:t> </a:t>
            </a:r>
            <a:r>
              <a:rPr sz="750" spc="-110" dirty="0">
                <a:solidFill>
                  <a:srgbClr val="565963"/>
                </a:solidFill>
                <a:latin typeface="Gill Sans MT"/>
                <a:cs typeface="Gill Sans MT"/>
              </a:rPr>
              <a:t>stock</a:t>
            </a:r>
            <a:r>
              <a:rPr sz="750" spc="-71" dirty="0">
                <a:solidFill>
                  <a:srgbClr val="565963"/>
                </a:solidFill>
                <a:latin typeface="Gill Sans MT"/>
                <a:cs typeface="Gill Sans MT"/>
              </a:rPr>
              <a:t> </a:t>
            </a:r>
            <a:r>
              <a:rPr sz="750" spc="-106" dirty="0">
                <a:solidFill>
                  <a:srgbClr val="565963"/>
                </a:solidFill>
                <a:latin typeface="Gill Sans MT"/>
                <a:cs typeface="Gill Sans MT"/>
              </a:rPr>
              <a:t>market</a:t>
            </a:r>
            <a:r>
              <a:rPr sz="750" spc="-75" dirty="0">
                <a:solidFill>
                  <a:srgbClr val="565963"/>
                </a:solidFill>
                <a:latin typeface="Gill Sans MT"/>
                <a:cs typeface="Gill Sans MT"/>
              </a:rPr>
              <a:t> </a:t>
            </a:r>
            <a:r>
              <a:rPr sz="750" spc="-101" dirty="0">
                <a:solidFill>
                  <a:srgbClr val="565963"/>
                </a:solidFill>
                <a:latin typeface="Gill Sans MT"/>
                <a:cs typeface="Gill Sans MT"/>
              </a:rPr>
              <a:t>performance.</a:t>
            </a:r>
            <a:r>
              <a:rPr sz="750" spc="-71" dirty="0">
                <a:solidFill>
                  <a:srgbClr val="565963"/>
                </a:solidFill>
                <a:latin typeface="Gill Sans MT"/>
                <a:cs typeface="Gill Sans MT"/>
              </a:rPr>
              <a:t> </a:t>
            </a:r>
            <a:r>
              <a:rPr sz="750" spc="-101" dirty="0">
                <a:solidFill>
                  <a:srgbClr val="565963"/>
                </a:solidFill>
                <a:latin typeface="Gill Sans MT"/>
                <a:cs typeface="Gill Sans MT"/>
              </a:rPr>
              <a:t>Investors</a:t>
            </a:r>
            <a:r>
              <a:rPr sz="750" spc="-75" dirty="0">
                <a:solidFill>
                  <a:srgbClr val="565963"/>
                </a:solidFill>
                <a:latin typeface="Gill Sans MT"/>
                <a:cs typeface="Gill Sans MT"/>
              </a:rPr>
              <a:t> </a:t>
            </a:r>
            <a:r>
              <a:rPr sz="750" spc="-97" dirty="0">
                <a:solidFill>
                  <a:srgbClr val="565963"/>
                </a:solidFill>
                <a:latin typeface="Gill Sans MT"/>
                <a:cs typeface="Gill Sans MT"/>
              </a:rPr>
              <a:t>cannot</a:t>
            </a:r>
            <a:r>
              <a:rPr sz="750" spc="-75" dirty="0">
                <a:solidFill>
                  <a:srgbClr val="565963"/>
                </a:solidFill>
                <a:latin typeface="Gill Sans MT"/>
                <a:cs typeface="Gill Sans MT"/>
              </a:rPr>
              <a:t> </a:t>
            </a:r>
            <a:r>
              <a:rPr sz="750" spc="-84" dirty="0">
                <a:solidFill>
                  <a:srgbClr val="565963"/>
                </a:solidFill>
                <a:latin typeface="Gill Sans MT"/>
                <a:cs typeface="Gill Sans MT"/>
              </a:rPr>
              <a:t>invest</a:t>
            </a:r>
            <a:r>
              <a:rPr sz="750" spc="-71" dirty="0">
                <a:solidFill>
                  <a:srgbClr val="565963"/>
                </a:solidFill>
                <a:latin typeface="Gill Sans MT"/>
                <a:cs typeface="Gill Sans MT"/>
              </a:rPr>
              <a:t> </a:t>
            </a:r>
            <a:r>
              <a:rPr sz="750" spc="-88" dirty="0">
                <a:solidFill>
                  <a:srgbClr val="565963"/>
                </a:solidFill>
                <a:latin typeface="Gill Sans MT"/>
                <a:cs typeface="Gill Sans MT"/>
              </a:rPr>
              <a:t>directly</a:t>
            </a:r>
            <a:r>
              <a:rPr sz="750" spc="-75" dirty="0">
                <a:solidFill>
                  <a:srgbClr val="565963"/>
                </a:solidFill>
                <a:latin typeface="Gill Sans MT"/>
                <a:cs typeface="Gill Sans MT"/>
              </a:rPr>
              <a:t> </a:t>
            </a:r>
            <a:r>
              <a:rPr sz="750" spc="-66" dirty="0">
                <a:solidFill>
                  <a:srgbClr val="565963"/>
                </a:solidFill>
                <a:latin typeface="Gill Sans MT"/>
                <a:cs typeface="Gill Sans MT"/>
              </a:rPr>
              <a:t>in</a:t>
            </a:r>
            <a:r>
              <a:rPr sz="750" spc="-71" dirty="0">
                <a:solidFill>
                  <a:srgbClr val="565963"/>
                </a:solidFill>
                <a:latin typeface="Gill Sans MT"/>
                <a:cs typeface="Gill Sans MT"/>
              </a:rPr>
              <a:t> </a:t>
            </a:r>
            <a:r>
              <a:rPr sz="750" spc="-75" dirty="0">
                <a:solidFill>
                  <a:srgbClr val="565963"/>
                </a:solidFill>
                <a:latin typeface="Gill Sans MT"/>
                <a:cs typeface="Gill Sans MT"/>
              </a:rPr>
              <a:t>an </a:t>
            </a:r>
            <a:r>
              <a:rPr sz="750" spc="-88" dirty="0">
                <a:solidFill>
                  <a:srgbClr val="565963"/>
                </a:solidFill>
                <a:latin typeface="Gill Sans MT"/>
                <a:cs typeface="Gill Sans MT"/>
              </a:rPr>
              <a:t>index.</a:t>
            </a:r>
            <a:r>
              <a:rPr sz="750" spc="-71" dirty="0">
                <a:solidFill>
                  <a:srgbClr val="565963"/>
                </a:solidFill>
                <a:latin typeface="Gill Sans MT"/>
                <a:cs typeface="Gill Sans MT"/>
              </a:rPr>
              <a:t> </a:t>
            </a:r>
            <a:r>
              <a:rPr sz="750" spc="-101" dirty="0">
                <a:solidFill>
                  <a:srgbClr val="565963"/>
                </a:solidFill>
                <a:latin typeface="Gill Sans MT"/>
                <a:cs typeface="Gill Sans MT"/>
              </a:rPr>
              <a:t>Index</a:t>
            </a:r>
            <a:r>
              <a:rPr sz="750" spc="-75" dirty="0">
                <a:solidFill>
                  <a:srgbClr val="565963"/>
                </a:solidFill>
                <a:latin typeface="Gill Sans MT"/>
                <a:cs typeface="Gill Sans MT"/>
              </a:rPr>
              <a:t> </a:t>
            </a:r>
            <a:r>
              <a:rPr sz="750" spc="-106" dirty="0">
                <a:solidFill>
                  <a:srgbClr val="565963"/>
                </a:solidFill>
                <a:latin typeface="Gill Sans MT"/>
                <a:cs typeface="Gill Sans MT"/>
              </a:rPr>
              <a:t>returns</a:t>
            </a:r>
            <a:r>
              <a:rPr sz="750" spc="-71" dirty="0">
                <a:solidFill>
                  <a:srgbClr val="565963"/>
                </a:solidFill>
                <a:latin typeface="Gill Sans MT"/>
                <a:cs typeface="Gill Sans MT"/>
              </a:rPr>
              <a:t> </a:t>
            </a:r>
            <a:r>
              <a:rPr sz="750" spc="-119" dirty="0">
                <a:solidFill>
                  <a:srgbClr val="565963"/>
                </a:solidFill>
                <a:latin typeface="Gill Sans MT"/>
                <a:cs typeface="Gill Sans MT"/>
              </a:rPr>
              <a:t>do</a:t>
            </a:r>
            <a:r>
              <a:rPr sz="750" spc="-75" dirty="0">
                <a:solidFill>
                  <a:srgbClr val="565963"/>
                </a:solidFill>
                <a:latin typeface="Gill Sans MT"/>
                <a:cs typeface="Gill Sans MT"/>
              </a:rPr>
              <a:t> </a:t>
            </a:r>
            <a:r>
              <a:rPr sz="750" spc="-101" dirty="0">
                <a:solidFill>
                  <a:srgbClr val="565963"/>
                </a:solidFill>
                <a:latin typeface="Gill Sans MT"/>
                <a:cs typeface="Gill Sans MT"/>
              </a:rPr>
              <a:t>not</a:t>
            </a:r>
            <a:r>
              <a:rPr sz="750" spc="-71" dirty="0">
                <a:solidFill>
                  <a:srgbClr val="565963"/>
                </a:solidFill>
                <a:latin typeface="Gill Sans MT"/>
                <a:cs typeface="Gill Sans MT"/>
              </a:rPr>
              <a:t> </a:t>
            </a:r>
            <a:r>
              <a:rPr sz="750" spc="-88" dirty="0">
                <a:solidFill>
                  <a:srgbClr val="565963"/>
                </a:solidFill>
                <a:latin typeface="Gill Sans MT"/>
                <a:cs typeface="Gill Sans MT"/>
              </a:rPr>
              <a:t>reflect</a:t>
            </a:r>
            <a:r>
              <a:rPr sz="750" spc="-75" dirty="0">
                <a:solidFill>
                  <a:srgbClr val="565963"/>
                </a:solidFill>
                <a:latin typeface="Gill Sans MT"/>
                <a:cs typeface="Gill Sans MT"/>
              </a:rPr>
              <a:t> </a:t>
            </a:r>
            <a:r>
              <a:rPr sz="750" spc="-84" dirty="0">
                <a:solidFill>
                  <a:srgbClr val="565963"/>
                </a:solidFill>
                <a:latin typeface="Gill Sans MT"/>
                <a:cs typeface="Gill Sans MT"/>
              </a:rPr>
              <a:t>any</a:t>
            </a:r>
            <a:r>
              <a:rPr sz="750" spc="-75" dirty="0">
                <a:solidFill>
                  <a:srgbClr val="565963"/>
                </a:solidFill>
                <a:latin typeface="Gill Sans MT"/>
                <a:cs typeface="Gill Sans MT"/>
              </a:rPr>
              <a:t> fees,</a:t>
            </a:r>
            <a:r>
              <a:rPr sz="750" spc="-71" dirty="0">
                <a:solidFill>
                  <a:srgbClr val="565963"/>
                </a:solidFill>
                <a:latin typeface="Gill Sans MT"/>
                <a:cs typeface="Gill Sans MT"/>
              </a:rPr>
              <a:t> </a:t>
            </a:r>
            <a:r>
              <a:rPr sz="750" spc="-101" dirty="0">
                <a:solidFill>
                  <a:srgbClr val="565963"/>
                </a:solidFill>
                <a:latin typeface="Gill Sans MT"/>
                <a:cs typeface="Gill Sans MT"/>
              </a:rPr>
              <a:t>expenses,</a:t>
            </a:r>
            <a:r>
              <a:rPr sz="750" spc="-75" dirty="0">
                <a:solidFill>
                  <a:srgbClr val="565963"/>
                </a:solidFill>
                <a:latin typeface="Gill Sans MT"/>
                <a:cs typeface="Gill Sans MT"/>
              </a:rPr>
              <a:t> </a:t>
            </a:r>
            <a:r>
              <a:rPr sz="750" spc="-132" dirty="0">
                <a:solidFill>
                  <a:srgbClr val="565963"/>
                </a:solidFill>
                <a:latin typeface="Gill Sans MT"/>
                <a:cs typeface="Gill Sans MT"/>
              </a:rPr>
              <a:t>or</a:t>
            </a:r>
            <a:r>
              <a:rPr sz="750" spc="-71" dirty="0">
                <a:solidFill>
                  <a:srgbClr val="565963"/>
                </a:solidFill>
                <a:latin typeface="Gill Sans MT"/>
                <a:cs typeface="Gill Sans MT"/>
              </a:rPr>
              <a:t> </a:t>
            </a:r>
            <a:r>
              <a:rPr sz="750" spc="-79" dirty="0">
                <a:solidFill>
                  <a:srgbClr val="565963"/>
                </a:solidFill>
                <a:latin typeface="Gill Sans MT"/>
                <a:cs typeface="Gill Sans MT"/>
              </a:rPr>
              <a:t>sales</a:t>
            </a:r>
            <a:r>
              <a:rPr sz="750" spc="-75" dirty="0">
                <a:solidFill>
                  <a:srgbClr val="565963"/>
                </a:solidFill>
                <a:latin typeface="Gill Sans MT"/>
                <a:cs typeface="Gill Sans MT"/>
              </a:rPr>
              <a:t> </a:t>
            </a:r>
            <a:r>
              <a:rPr sz="750" spc="-88" dirty="0">
                <a:solidFill>
                  <a:srgbClr val="565963"/>
                </a:solidFill>
                <a:latin typeface="Gill Sans MT"/>
                <a:cs typeface="Gill Sans MT"/>
              </a:rPr>
              <a:t>charges.</a:t>
            </a:r>
            <a:r>
              <a:rPr sz="750" spc="-110" dirty="0">
                <a:solidFill>
                  <a:srgbClr val="565963"/>
                </a:solidFill>
                <a:latin typeface="Gill Sans MT"/>
                <a:cs typeface="Gill Sans MT"/>
              </a:rPr>
              <a:t> This</a:t>
            </a:r>
            <a:r>
              <a:rPr sz="750" spc="-71" dirty="0">
                <a:solidFill>
                  <a:srgbClr val="565963"/>
                </a:solidFill>
                <a:latin typeface="Gill Sans MT"/>
                <a:cs typeface="Gill Sans MT"/>
              </a:rPr>
              <a:t> </a:t>
            </a:r>
            <a:r>
              <a:rPr sz="750" spc="-93" dirty="0">
                <a:solidFill>
                  <a:srgbClr val="565963"/>
                </a:solidFill>
                <a:latin typeface="Gill Sans MT"/>
                <a:cs typeface="Gill Sans MT"/>
              </a:rPr>
              <a:t>chart</a:t>
            </a:r>
            <a:r>
              <a:rPr sz="750" spc="-75" dirty="0">
                <a:solidFill>
                  <a:srgbClr val="565963"/>
                </a:solidFill>
                <a:latin typeface="Gill Sans MT"/>
                <a:cs typeface="Gill Sans MT"/>
              </a:rPr>
              <a:t> </a:t>
            </a:r>
            <a:r>
              <a:rPr sz="750" spc="-62" dirty="0">
                <a:solidFill>
                  <a:srgbClr val="565963"/>
                </a:solidFill>
                <a:latin typeface="Gill Sans MT"/>
                <a:cs typeface="Gill Sans MT"/>
              </a:rPr>
              <a:t>is</a:t>
            </a:r>
            <a:r>
              <a:rPr sz="750" spc="-71" dirty="0">
                <a:solidFill>
                  <a:srgbClr val="565963"/>
                </a:solidFill>
                <a:latin typeface="Gill Sans MT"/>
                <a:cs typeface="Gill Sans MT"/>
              </a:rPr>
              <a:t> </a:t>
            </a:r>
            <a:r>
              <a:rPr sz="750" spc="-101" dirty="0">
                <a:solidFill>
                  <a:srgbClr val="565963"/>
                </a:solidFill>
                <a:latin typeface="Gill Sans MT"/>
                <a:cs typeface="Gill Sans MT"/>
              </a:rPr>
              <a:t>for</a:t>
            </a:r>
            <a:r>
              <a:rPr sz="750" spc="-75" dirty="0">
                <a:solidFill>
                  <a:srgbClr val="565963"/>
                </a:solidFill>
                <a:latin typeface="Gill Sans MT"/>
                <a:cs typeface="Gill Sans MT"/>
              </a:rPr>
              <a:t> </a:t>
            </a:r>
            <a:r>
              <a:rPr sz="750" spc="-79" dirty="0">
                <a:solidFill>
                  <a:srgbClr val="565963"/>
                </a:solidFill>
                <a:latin typeface="Gill Sans MT"/>
                <a:cs typeface="Gill Sans MT"/>
              </a:rPr>
              <a:t>illustrative</a:t>
            </a:r>
            <a:r>
              <a:rPr sz="750" spc="-71" dirty="0">
                <a:solidFill>
                  <a:srgbClr val="565963"/>
                </a:solidFill>
                <a:latin typeface="Gill Sans MT"/>
                <a:cs typeface="Gill Sans MT"/>
              </a:rPr>
              <a:t> </a:t>
            </a:r>
            <a:r>
              <a:rPr sz="750" spc="-110" dirty="0">
                <a:solidFill>
                  <a:srgbClr val="565963"/>
                </a:solidFill>
                <a:latin typeface="Gill Sans MT"/>
                <a:cs typeface="Gill Sans MT"/>
              </a:rPr>
              <a:t>purposes</a:t>
            </a:r>
            <a:r>
              <a:rPr sz="750" spc="-75" dirty="0">
                <a:solidFill>
                  <a:srgbClr val="565963"/>
                </a:solidFill>
                <a:latin typeface="Gill Sans MT"/>
                <a:cs typeface="Gill Sans MT"/>
              </a:rPr>
              <a:t> </a:t>
            </a:r>
            <a:r>
              <a:rPr sz="750" spc="-88" dirty="0">
                <a:solidFill>
                  <a:srgbClr val="565963"/>
                </a:solidFill>
                <a:latin typeface="Gill Sans MT"/>
                <a:cs typeface="Gill Sans MT"/>
              </a:rPr>
              <a:t>only</a:t>
            </a:r>
            <a:r>
              <a:rPr sz="750" spc="-75" dirty="0">
                <a:solidFill>
                  <a:srgbClr val="565963"/>
                </a:solidFill>
                <a:latin typeface="Gill Sans MT"/>
                <a:cs typeface="Gill Sans MT"/>
              </a:rPr>
              <a:t> </a:t>
            </a:r>
            <a:r>
              <a:rPr sz="750" spc="-84" dirty="0">
                <a:solidFill>
                  <a:srgbClr val="565963"/>
                </a:solidFill>
                <a:latin typeface="Gill Sans MT"/>
                <a:cs typeface="Gill Sans MT"/>
              </a:rPr>
              <a:t>and</a:t>
            </a:r>
            <a:r>
              <a:rPr sz="750" spc="-71" dirty="0">
                <a:solidFill>
                  <a:srgbClr val="565963"/>
                </a:solidFill>
                <a:latin typeface="Gill Sans MT"/>
                <a:cs typeface="Gill Sans MT"/>
              </a:rPr>
              <a:t> </a:t>
            </a:r>
            <a:r>
              <a:rPr sz="750" spc="-101" dirty="0">
                <a:solidFill>
                  <a:srgbClr val="565963"/>
                </a:solidFill>
                <a:latin typeface="Gill Sans MT"/>
                <a:cs typeface="Gill Sans MT"/>
              </a:rPr>
              <a:t>not</a:t>
            </a:r>
            <a:r>
              <a:rPr sz="750" spc="-75" dirty="0">
                <a:solidFill>
                  <a:srgbClr val="565963"/>
                </a:solidFill>
                <a:latin typeface="Gill Sans MT"/>
                <a:cs typeface="Gill Sans MT"/>
              </a:rPr>
              <a:t> </a:t>
            </a:r>
            <a:r>
              <a:rPr sz="750" spc="-9" dirty="0">
                <a:solidFill>
                  <a:srgbClr val="565963"/>
                </a:solidFill>
                <a:latin typeface="Gill Sans MT"/>
                <a:cs typeface="Gill Sans MT"/>
              </a:rPr>
              <a:t>indicative</a:t>
            </a:r>
            <a:endParaRPr sz="750" dirty="0">
              <a:latin typeface="Gill Sans MT"/>
              <a:cs typeface="Gill Sans MT"/>
            </a:endParaRPr>
          </a:p>
        </p:txBody>
      </p:sp>
      <p:sp>
        <p:nvSpPr>
          <p:cNvPr id="118" name="object 118"/>
          <p:cNvSpPr/>
          <p:nvPr/>
        </p:nvSpPr>
        <p:spPr>
          <a:xfrm>
            <a:off x="6579017" y="5515715"/>
            <a:ext cx="134471" cy="57710"/>
          </a:xfrm>
          <a:custGeom>
            <a:avLst/>
            <a:gdLst/>
            <a:ahLst/>
            <a:cxnLst/>
            <a:rect l="l" t="t" r="r" b="b"/>
            <a:pathLst>
              <a:path w="152400" h="65404">
                <a:moveTo>
                  <a:pt x="151891" y="0"/>
                </a:moveTo>
                <a:lnTo>
                  <a:pt x="0" y="0"/>
                </a:lnTo>
                <a:lnTo>
                  <a:pt x="0" y="65023"/>
                </a:lnTo>
                <a:lnTo>
                  <a:pt x="151891" y="65023"/>
                </a:lnTo>
                <a:lnTo>
                  <a:pt x="151891" y="0"/>
                </a:lnTo>
                <a:close/>
              </a:path>
            </a:pathLst>
          </a:custGeom>
          <a:solidFill>
            <a:srgbClr val="EDEDEE"/>
          </a:solidFill>
        </p:spPr>
        <p:txBody>
          <a:bodyPr wrap="square" lIns="0" tIns="0" rIns="0" bIns="0" rtlCol="0"/>
          <a:lstStyle/>
          <a:p>
            <a:endParaRPr/>
          </a:p>
        </p:txBody>
      </p:sp>
      <p:pic>
        <p:nvPicPr>
          <p:cNvPr id="119" name="object 119"/>
          <p:cNvPicPr/>
          <p:nvPr/>
        </p:nvPicPr>
        <p:blipFill>
          <a:blip r:embed="rId4" cstate="print"/>
          <a:stretch>
            <a:fillRect/>
          </a:stretch>
        </p:blipFill>
        <p:spPr>
          <a:xfrm>
            <a:off x="5043812" y="5515715"/>
            <a:ext cx="134021" cy="57373"/>
          </a:xfrm>
          <a:prstGeom prst="rect">
            <a:avLst/>
          </a:prstGeom>
        </p:spPr>
      </p:pic>
      <p:sp>
        <p:nvSpPr>
          <p:cNvPr id="120" name="object 120"/>
          <p:cNvSpPr/>
          <p:nvPr/>
        </p:nvSpPr>
        <p:spPr>
          <a:xfrm>
            <a:off x="5817254" y="2851729"/>
            <a:ext cx="554131" cy="380440"/>
          </a:xfrm>
          <a:custGeom>
            <a:avLst/>
            <a:gdLst/>
            <a:ahLst/>
            <a:cxnLst/>
            <a:rect l="l" t="t" r="r" b="b"/>
            <a:pathLst>
              <a:path w="628014" h="431164">
                <a:moveTo>
                  <a:pt x="627761" y="0"/>
                </a:moveTo>
                <a:lnTo>
                  <a:pt x="0" y="0"/>
                </a:lnTo>
                <a:lnTo>
                  <a:pt x="0" y="431164"/>
                </a:lnTo>
                <a:lnTo>
                  <a:pt x="627761" y="431164"/>
                </a:lnTo>
                <a:lnTo>
                  <a:pt x="627761" y="0"/>
                </a:lnTo>
                <a:close/>
              </a:path>
            </a:pathLst>
          </a:custGeom>
          <a:solidFill>
            <a:srgbClr val="FFFFFF"/>
          </a:solidFill>
        </p:spPr>
        <p:txBody>
          <a:bodyPr wrap="square" lIns="0" tIns="0" rIns="0" bIns="0" rtlCol="0"/>
          <a:lstStyle/>
          <a:p>
            <a:endParaRPr/>
          </a:p>
        </p:txBody>
      </p:sp>
      <p:sp>
        <p:nvSpPr>
          <p:cNvPr id="121" name="object 121"/>
          <p:cNvSpPr txBox="1"/>
          <p:nvPr/>
        </p:nvSpPr>
        <p:spPr>
          <a:xfrm>
            <a:off x="5927437" y="2851819"/>
            <a:ext cx="333935" cy="133528"/>
          </a:xfrm>
          <a:prstGeom prst="rect">
            <a:avLst/>
          </a:prstGeom>
        </p:spPr>
        <p:txBody>
          <a:bodyPr vert="horz" wrap="square" lIns="0" tIns="11206" rIns="0" bIns="0" rtlCol="0">
            <a:spAutoFit/>
          </a:bodyPr>
          <a:lstStyle/>
          <a:p>
            <a:pPr marL="11206">
              <a:lnSpc>
                <a:spcPct val="100000"/>
              </a:lnSpc>
              <a:spcBef>
                <a:spcPts val="88"/>
              </a:spcBef>
            </a:pPr>
            <a:r>
              <a:rPr sz="794" b="1" spc="-62" dirty="0">
                <a:solidFill>
                  <a:srgbClr val="565963"/>
                </a:solidFill>
                <a:latin typeface="Calibri"/>
                <a:cs typeface="Calibri"/>
              </a:rPr>
              <a:t>Duration</a:t>
            </a:r>
            <a:endParaRPr sz="794">
              <a:latin typeface="Calibri"/>
              <a:cs typeface="Calibri"/>
            </a:endParaRPr>
          </a:p>
        </p:txBody>
      </p:sp>
      <p:sp>
        <p:nvSpPr>
          <p:cNvPr id="122" name="object 122"/>
          <p:cNvSpPr txBox="1"/>
          <p:nvPr/>
        </p:nvSpPr>
        <p:spPr>
          <a:xfrm>
            <a:off x="5856740" y="2963866"/>
            <a:ext cx="475129" cy="133528"/>
          </a:xfrm>
          <a:prstGeom prst="rect">
            <a:avLst/>
          </a:prstGeom>
        </p:spPr>
        <p:txBody>
          <a:bodyPr vert="horz" wrap="square" lIns="0" tIns="11206" rIns="0" bIns="0" rtlCol="0">
            <a:spAutoFit/>
          </a:bodyPr>
          <a:lstStyle/>
          <a:p>
            <a:pPr marL="11206">
              <a:lnSpc>
                <a:spcPct val="100000"/>
              </a:lnSpc>
              <a:spcBef>
                <a:spcPts val="88"/>
              </a:spcBef>
            </a:pPr>
            <a:r>
              <a:rPr sz="794" spc="-35" dirty="0">
                <a:solidFill>
                  <a:srgbClr val="565963"/>
                </a:solidFill>
                <a:latin typeface="Gill Sans MT"/>
                <a:cs typeface="Gill Sans MT"/>
              </a:rPr>
              <a:t>%</a:t>
            </a:r>
            <a:r>
              <a:rPr sz="794" spc="-106" dirty="0">
                <a:solidFill>
                  <a:srgbClr val="565963"/>
                </a:solidFill>
                <a:latin typeface="Gill Sans MT"/>
                <a:cs typeface="Gill Sans MT"/>
              </a:rPr>
              <a:t> </a:t>
            </a:r>
            <a:r>
              <a:rPr sz="794" spc="-115" dirty="0">
                <a:solidFill>
                  <a:srgbClr val="565963"/>
                </a:solidFill>
                <a:latin typeface="Gill Sans MT"/>
                <a:cs typeface="Gill Sans MT"/>
              </a:rPr>
              <a:t>Total</a:t>
            </a:r>
            <a:r>
              <a:rPr sz="794" spc="-71" dirty="0">
                <a:solidFill>
                  <a:srgbClr val="565963"/>
                </a:solidFill>
                <a:latin typeface="Gill Sans MT"/>
                <a:cs typeface="Gill Sans MT"/>
              </a:rPr>
              <a:t> </a:t>
            </a:r>
            <a:r>
              <a:rPr sz="794" spc="-93" dirty="0">
                <a:solidFill>
                  <a:srgbClr val="565963"/>
                </a:solidFill>
                <a:latin typeface="Gill Sans MT"/>
                <a:cs typeface="Gill Sans MT"/>
              </a:rPr>
              <a:t>Return</a:t>
            </a:r>
            <a:endParaRPr sz="794">
              <a:latin typeface="Gill Sans MT"/>
              <a:cs typeface="Gill Sans MT"/>
            </a:endParaRPr>
          </a:p>
        </p:txBody>
      </p:sp>
      <p:sp>
        <p:nvSpPr>
          <p:cNvPr id="123" name="object 123"/>
          <p:cNvSpPr txBox="1"/>
          <p:nvPr/>
        </p:nvSpPr>
        <p:spPr>
          <a:xfrm>
            <a:off x="5856034" y="3075913"/>
            <a:ext cx="476810" cy="133528"/>
          </a:xfrm>
          <a:prstGeom prst="rect">
            <a:avLst/>
          </a:prstGeom>
        </p:spPr>
        <p:txBody>
          <a:bodyPr vert="horz" wrap="square" lIns="0" tIns="11206" rIns="0" bIns="0" rtlCol="0">
            <a:spAutoFit/>
          </a:bodyPr>
          <a:lstStyle/>
          <a:p>
            <a:pPr marL="11206">
              <a:lnSpc>
                <a:spcPct val="100000"/>
              </a:lnSpc>
              <a:spcBef>
                <a:spcPts val="88"/>
              </a:spcBef>
            </a:pPr>
            <a:r>
              <a:rPr sz="794" i="1" spc="-57" dirty="0">
                <a:solidFill>
                  <a:srgbClr val="565963"/>
                </a:solidFill>
                <a:latin typeface="Gill Sans MT"/>
                <a:cs typeface="Gill Sans MT"/>
              </a:rPr>
              <a:t>%</a:t>
            </a:r>
            <a:r>
              <a:rPr sz="794" i="1" spc="-101" dirty="0">
                <a:solidFill>
                  <a:srgbClr val="565963"/>
                </a:solidFill>
                <a:latin typeface="Gill Sans MT"/>
                <a:cs typeface="Gill Sans MT"/>
              </a:rPr>
              <a:t> </a:t>
            </a:r>
            <a:r>
              <a:rPr sz="794" i="1" spc="-66" dirty="0">
                <a:solidFill>
                  <a:srgbClr val="565963"/>
                </a:solidFill>
                <a:latin typeface="Gill Sans MT"/>
                <a:cs typeface="Gill Sans MT"/>
              </a:rPr>
              <a:t>Annualized*</a:t>
            </a:r>
            <a:endParaRPr sz="794">
              <a:latin typeface="Gill Sans MT"/>
              <a:cs typeface="Gill Sans MT"/>
            </a:endParaRPr>
          </a:p>
        </p:txBody>
      </p:sp>
      <p:grpSp>
        <p:nvGrpSpPr>
          <p:cNvPr id="124" name="object 124"/>
          <p:cNvGrpSpPr/>
          <p:nvPr/>
        </p:nvGrpSpPr>
        <p:grpSpPr>
          <a:xfrm>
            <a:off x="5815853" y="2850329"/>
            <a:ext cx="4184837" cy="1486460"/>
            <a:chOff x="4711700" y="3230372"/>
            <a:chExt cx="4742815" cy="1684655"/>
          </a:xfrm>
        </p:grpSpPr>
        <p:sp>
          <p:nvSpPr>
            <p:cNvPr id="125" name="object 125"/>
            <p:cNvSpPr/>
            <p:nvPr/>
          </p:nvSpPr>
          <p:spPr>
            <a:xfrm>
              <a:off x="4713287" y="3231959"/>
              <a:ext cx="628015" cy="431165"/>
            </a:xfrm>
            <a:custGeom>
              <a:avLst/>
              <a:gdLst/>
              <a:ahLst/>
              <a:cxnLst/>
              <a:rect l="l" t="t" r="r" b="b"/>
              <a:pathLst>
                <a:path w="628014" h="431164">
                  <a:moveTo>
                    <a:pt x="0" y="431164"/>
                  </a:moveTo>
                  <a:lnTo>
                    <a:pt x="627761" y="431164"/>
                  </a:lnTo>
                  <a:lnTo>
                    <a:pt x="627761" y="0"/>
                  </a:lnTo>
                  <a:lnTo>
                    <a:pt x="0" y="0"/>
                  </a:lnTo>
                  <a:lnTo>
                    <a:pt x="0" y="431164"/>
                  </a:lnTo>
                  <a:close/>
                </a:path>
              </a:pathLst>
            </a:custGeom>
            <a:ln w="3175">
              <a:solidFill>
                <a:srgbClr val="565963"/>
              </a:solidFill>
            </a:ln>
          </p:spPr>
          <p:txBody>
            <a:bodyPr wrap="square" lIns="0" tIns="0" rIns="0" bIns="0" rtlCol="0"/>
            <a:lstStyle/>
            <a:p>
              <a:endParaRPr/>
            </a:p>
          </p:txBody>
        </p:sp>
        <p:sp>
          <p:nvSpPr>
            <p:cNvPr id="126" name="object 126"/>
            <p:cNvSpPr/>
            <p:nvPr/>
          </p:nvSpPr>
          <p:spPr>
            <a:xfrm>
              <a:off x="9373462" y="4822144"/>
              <a:ext cx="78105" cy="90170"/>
            </a:xfrm>
            <a:custGeom>
              <a:avLst/>
              <a:gdLst/>
              <a:ahLst/>
              <a:cxnLst/>
              <a:rect l="l" t="t" r="r" b="b"/>
              <a:pathLst>
                <a:path w="78104" h="90170">
                  <a:moveTo>
                    <a:pt x="0" y="89649"/>
                  </a:moveTo>
                  <a:lnTo>
                    <a:pt x="33642" y="89661"/>
                  </a:lnTo>
                  <a:lnTo>
                    <a:pt x="77685" y="0"/>
                  </a:lnTo>
                </a:path>
              </a:pathLst>
            </a:custGeom>
            <a:ln w="6350">
              <a:solidFill>
                <a:srgbClr val="565963"/>
              </a:solidFill>
            </a:ln>
          </p:spPr>
          <p:txBody>
            <a:bodyPr wrap="square" lIns="0" tIns="0" rIns="0" bIns="0" rtlCol="0"/>
            <a:lstStyle/>
            <a:p>
              <a:endParaRPr/>
            </a:p>
          </p:txBody>
        </p:sp>
      </p:grpSp>
      <p:sp>
        <p:nvSpPr>
          <p:cNvPr id="129" name="object 129"/>
          <p:cNvSpPr txBox="1"/>
          <p:nvPr/>
        </p:nvSpPr>
        <p:spPr>
          <a:xfrm>
            <a:off x="10070603" y="4171910"/>
            <a:ext cx="258856" cy="217393"/>
          </a:xfrm>
          <a:prstGeom prst="rect">
            <a:avLst/>
          </a:prstGeom>
        </p:spPr>
        <p:txBody>
          <a:bodyPr vert="horz" wrap="square" lIns="0" tIns="11206" rIns="0" bIns="0" rtlCol="0">
            <a:spAutoFit/>
          </a:bodyPr>
          <a:lstStyle/>
          <a:p>
            <a:pPr marL="11206">
              <a:lnSpc>
                <a:spcPts val="767"/>
              </a:lnSpc>
              <a:spcBef>
                <a:spcPts val="88"/>
              </a:spcBef>
            </a:pPr>
            <a:r>
              <a:rPr sz="706" b="1" spc="-53" dirty="0">
                <a:latin typeface="Calibri"/>
                <a:cs typeface="Calibri"/>
              </a:rPr>
              <a:t>8.8</a:t>
            </a:r>
            <a:r>
              <a:rPr sz="706" b="1" spc="-35" dirty="0">
                <a:latin typeface="Calibri"/>
                <a:cs typeface="Calibri"/>
              </a:rPr>
              <a:t> </a:t>
            </a:r>
            <a:r>
              <a:rPr sz="706" b="1" spc="-88" dirty="0">
                <a:latin typeface="Calibri"/>
                <a:cs typeface="Calibri"/>
              </a:rPr>
              <a:t>Mos</a:t>
            </a:r>
            <a:endParaRPr sz="706">
              <a:latin typeface="Calibri"/>
              <a:cs typeface="Calibri"/>
            </a:endParaRPr>
          </a:p>
          <a:p>
            <a:pPr marL="11206">
              <a:lnSpc>
                <a:spcPts val="767"/>
              </a:lnSpc>
            </a:pPr>
            <a:r>
              <a:rPr sz="706" spc="-44" dirty="0">
                <a:latin typeface="Gill Sans MT"/>
                <a:cs typeface="Gill Sans MT"/>
              </a:rPr>
              <a:t>-</a:t>
            </a:r>
            <a:r>
              <a:rPr sz="706" spc="-9" dirty="0">
                <a:latin typeface="Gill Sans MT"/>
                <a:cs typeface="Gill Sans MT"/>
              </a:rPr>
              <a:t>25.2%</a:t>
            </a:r>
            <a:endParaRPr sz="706">
              <a:latin typeface="Gill Sans MT"/>
              <a:cs typeface="Gill Sans MT"/>
            </a:endParaRPr>
          </a:p>
        </p:txBody>
      </p:sp>
      <p:sp>
        <p:nvSpPr>
          <p:cNvPr id="130" name="object 130"/>
          <p:cNvSpPr txBox="1"/>
          <p:nvPr/>
        </p:nvSpPr>
        <p:spPr>
          <a:xfrm>
            <a:off x="1903047" y="6003936"/>
            <a:ext cx="8494059" cy="120508"/>
          </a:xfrm>
          <a:prstGeom prst="rect">
            <a:avLst/>
          </a:prstGeom>
        </p:spPr>
        <p:txBody>
          <a:bodyPr vert="horz" wrap="square" lIns="0" tIns="5043" rIns="0" bIns="0" rtlCol="0">
            <a:spAutoFit/>
          </a:bodyPr>
          <a:lstStyle/>
          <a:p>
            <a:pPr marL="11206">
              <a:lnSpc>
                <a:spcPct val="100000"/>
              </a:lnSpc>
              <a:spcBef>
                <a:spcPts val="40"/>
              </a:spcBef>
            </a:pPr>
            <a:r>
              <a:rPr sz="750" spc="-84" dirty="0">
                <a:solidFill>
                  <a:srgbClr val="565963"/>
                </a:solidFill>
                <a:latin typeface="Gill Sans MT"/>
                <a:cs typeface="Gill Sans MT"/>
              </a:rPr>
              <a:t>of</a:t>
            </a:r>
            <a:r>
              <a:rPr sz="750" spc="-79" dirty="0">
                <a:solidFill>
                  <a:srgbClr val="565963"/>
                </a:solidFill>
                <a:latin typeface="Gill Sans MT"/>
                <a:cs typeface="Gill Sans MT"/>
              </a:rPr>
              <a:t> </a:t>
            </a:r>
            <a:r>
              <a:rPr sz="750" spc="-84" dirty="0">
                <a:solidFill>
                  <a:srgbClr val="565963"/>
                </a:solidFill>
                <a:latin typeface="Gill Sans MT"/>
                <a:cs typeface="Gill Sans MT"/>
              </a:rPr>
              <a:t>any</a:t>
            </a:r>
            <a:r>
              <a:rPr sz="750" spc="-79" dirty="0">
                <a:solidFill>
                  <a:srgbClr val="565963"/>
                </a:solidFill>
                <a:latin typeface="Gill Sans MT"/>
                <a:cs typeface="Gill Sans MT"/>
              </a:rPr>
              <a:t> </a:t>
            </a:r>
            <a:r>
              <a:rPr sz="750" spc="-75" dirty="0">
                <a:solidFill>
                  <a:srgbClr val="565963"/>
                </a:solidFill>
                <a:latin typeface="Gill Sans MT"/>
                <a:cs typeface="Gill Sans MT"/>
              </a:rPr>
              <a:t>actual</a:t>
            </a:r>
            <a:r>
              <a:rPr sz="750" spc="-79" dirty="0">
                <a:solidFill>
                  <a:srgbClr val="565963"/>
                </a:solidFill>
                <a:latin typeface="Gill Sans MT"/>
                <a:cs typeface="Gill Sans MT"/>
              </a:rPr>
              <a:t> </a:t>
            </a:r>
            <a:r>
              <a:rPr sz="750" spc="-88" dirty="0">
                <a:solidFill>
                  <a:srgbClr val="565963"/>
                </a:solidFill>
                <a:latin typeface="Gill Sans MT"/>
                <a:cs typeface="Gill Sans MT"/>
              </a:rPr>
              <a:t>investment.</a:t>
            </a:r>
            <a:r>
              <a:rPr sz="750" spc="-110" dirty="0">
                <a:solidFill>
                  <a:srgbClr val="565963"/>
                </a:solidFill>
                <a:latin typeface="Gill Sans MT"/>
                <a:cs typeface="Gill Sans MT"/>
              </a:rPr>
              <a:t> </a:t>
            </a:r>
            <a:r>
              <a:rPr sz="750" spc="-119" dirty="0">
                <a:solidFill>
                  <a:srgbClr val="565963"/>
                </a:solidFill>
                <a:latin typeface="Gill Sans MT"/>
                <a:cs typeface="Gill Sans MT"/>
              </a:rPr>
              <a:t>These</a:t>
            </a:r>
            <a:r>
              <a:rPr sz="750" spc="-79" dirty="0">
                <a:solidFill>
                  <a:srgbClr val="565963"/>
                </a:solidFill>
                <a:latin typeface="Gill Sans MT"/>
                <a:cs typeface="Gill Sans MT"/>
              </a:rPr>
              <a:t> </a:t>
            </a:r>
            <a:r>
              <a:rPr sz="750" spc="-106" dirty="0">
                <a:solidFill>
                  <a:srgbClr val="565963"/>
                </a:solidFill>
                <a:latin typeface="Gill Sans MT"/>
                <a:cs typeface="Gill Sans MT"/>
              </a:rPr>
              <a:t>returns</a:t>
            </a:r>
            <a:r>
              <a:rPr sz="750" spc="-79" dirty="0">
                <a:solidFill>
                  <a:srgbClr val="565963"/>
                </a:solidFill>
                <a:latin typeface="Gill Sans MT"/>
                <a:cs typeface="Gill Sans MT"/>
              </a:rPr>
              <a:t> </a:t>
            </a:r>
            <a:r>
              <a:rPr sz="750" spc="-124" dirty="0">
                <a:solidFill>
                  <a:srgbClr val="565963"/>
                </a:solidFill>
                <a:latin typeface="Gill Sans MT"/>
                <a:cs typeface="Gill Sans MT"/>
              </a:rPr>
              <a:t>were</a:t>
            </a:r>
            <a:r>
              <a:rPr sz="750" spc="-75" dirty="0">
                <a:solidFill>
                  <a:srgbClr val="565963"/>
                </a:solidFill>
                <a:latin typeface="Gill Sans MT"/>
                <a:cs typeface="Gill Sans MT"/>
              </a:rPr>
              <a:t> </a:t>
            </a:r>
            <a:r>
              <a:rPr sz="750" spc="-93" dirty="0">
                <a:solidFill>
                  <a:srgbClr val="565963"/>
                </a:solidFill>
                <a:latin typeface="Gill Sans MT"/>
                <a:cs typeface="Gill Sans MT"/>
              </a:rPr>
              <a:t>the</a:t>
            </a:r>
            <a:r>
              <a:rPr sz="750" spc="-79" dirty="0">
                <a:solidFill>
                  <a:srgbClr val="565963"/>
                </a:solidFill>
                <a:latin typeface="Gill Sans MT"/>
                <a:cs typeface="Gill Sans MT"/>
              </a:rPr>
              <a:t> </a:t>
            </a:r>
            <a:r>
              <a:rPr sz="750" spc="-93" dirty="0">
                <a:solidFill>
                  <a:srgbClr val="565963"/>
                </a:solidFill>
                <a:latin typeface="Gill Sans MT"/>
                <a:cs typeface="Gill Sans MT"/>
              </a:rPr>
              <a:t>result</a:t>
            </a:r>
            <a:r>
              <a:rPr sz="750" spc="-79" dirty="0">
                <a:solidFill>
                  <a:srgbClr val="565963"/>
                </a:solidFill>
                <a:latin typeface="Gill Sans MT"/>
                <a:cs typeface="Gill Sans MT"/>
              </a:rPr>
              <a:t> </a:t>
            </a:r>
            <a:r>
              <a:rPr sz="750" spc="-84" dirty="0">
                <a:solidFill>
                  <a:srgbClr val="565963"/>
                </a:solidFill>
                <a:latin typeface="Gill Sans MT"/>
                <a:cs typeface="Gill Sans MT"/>
              </a:rPr>
              <a:t>of</a:t>
            </a:r>
            <a:r>
              <a:rPr sz="750" spc="-75" dirty="0">
                <a:solidFill>
                  <a:srgbClr val="565963"/>
                </a:solidFill>
                <a:latin typeface="Gill Sans MT"/>
                <a:cs typeface="Gill Sans MT"/>
              </a:rPr>
              <a:t> </a:t>
            </a:r>
            <a:r>
              <a:rPr sz="750" spc="-88" dirty="0">
                <a:solidFill>
                  <a:srgbClr val="565963"/>
                </a:solidFill>
                <a:latin typeface="Gill Sans MT"/>
                <a:cs typeface="Gill Sans MT"/>
              </a:rPr>
              <a:t>certain</a:t>
            </a:r>
            <a:r>
              <a:rPr sz="750" spc="-79" dirty="0">
                <a:solidFill>
                  <a:srgbClr val="565963"/>
                </a:solidFill>
                <a:latin typeface="Gill Sans MT"/>
                <a:cs typeface="Gill Sans MT"/>
              </a:rPr>
              <a:t> </a:t>
            </a:r>
            <a:r>
              <a:rPr sz="750" spc="-106" dirty="0">
                <a:solidFill>
                  <a:srgbClr val="565963"/>
                </a:solidFill>
                <a:latin typeface="Gill Sans MT"/>
                <a:cs typeface="Gill Sans MT"/>
              </a:rPr>
              <a:t>market</a:t>
            </a:r>
            <a:r>
              <a:rPr sz="750" spc="-79" dirty="0">
                <a:solidFill>
                  <a:srgbClr val="565963"/>
                </a:solidFill>
                <a:latin typeface="Gill Sans MT"/>
                <a:cs typeface="Gill Sans MT"/>
              </a:rPr>
              <a:t> </a:t>
            </a:r>
            <a:r>
              <a:rPr sz="750" spc="-93" dirty="0">
                <a:solidFill>
                  <a:srgbClr val="565963"/>
                </a:solidFill>
                <a:latin typeface="Gill Sans MT"/>
                <a:cs typeface="Gill Sans MT"/>
              </a:rPr>
              <a:t>factors</a:t>
            </a:r>
            <a:r>
              <a:rPr sz="750" spc="-75" dirty="0">
                <a:solidFill>
                  <a:srgbClr val="565963"/>
                </a:solidFill>
                <a:latin typeface="Gill Sans MT"/>
                <a:cs typeface="Gill Sans MT"/>
              </a:rPr>
              <a:t> </a:t>
            </a:r>
            <a:r>
              <a:rPr sz="750" spc="-84" dirty="0">
                <a:solidFill>
                  <a:srgbClr val="565963"/>
                </a:solidFill>
                <a:latin typeface="Gill Sans MT"/>
                <a:cs typeface="Gill Sans MT"/>
              </a:rPr>
              <a:t>and</a:t>
            </a:r>
            <a:r>
              <a:rPr sz="750" spc="-79" dirty="0">
                <a:solidFill>
                  <a:srgbClr val="565963"/>
                </a:solidFill>
                <a:latin typeface="Gill Sans MT"/>
                <a:cs typeface="Gill Sans MT"/>
              </a:rPr>
              <a:t> </a:t>
            </a:r>
            <a:r>
              <a:rPr sz="750" spc="-97" dirty="0">
                <a:solidFill>
                  <a:srgbClr val="565963"/>
                </a:solidFill>
                <a:latin typeface="Gill Sans MT"/>
                <a:cs typeface="Gill Sans MT"/>
              </a:rPr>
              <a:t>events</a:t>
            </a:r>
            <a:r>
              <a:rPr sz="750" spc="-79" dirty="0">
                <a:solidFill>
                  <a:srgbClr val="565963"/>
                </a:solidFill>
                <a:latin typeface="Gill Sans MT"/>
                <a:cs typeface="Gill Sans MT"/>
              </a:rPr>
              <a:t> </a:t>
            </a:r>
            <a:r>
              <a:rPr sz="750" spc="-97" dirty="0">
                <a:solidFill>
                  <a:srgbClr val="565963"/>
                </a:solidFill>
                <a:latin typeface="Gill Sans MT"/>
                <a:cs typeface="Gill Sans MT"/>
              </a:rPr>
              <a:t>which</a:t>
            </a:r>
            <a:r>
              <a:rPr sz="750" spc="-75" dirty="0">
                <a:solidFill>
                  <a:srgbClr val="565963"/>
                </a:solidFill>
                <a:latin typeface="Gill Sans MT"/>
                <a:cs typeface="Gill Sans MT"/>
              </a:rPr>
              <a:t> </a:t>
            </a:r>
            <a:r>
              <a:rPr sz="750" spc="-97" dirty="0">
                <a:solidFill>
                  <a:srgbClr val="565963"/>
                </a:solidFill>
                <a:latin typeface="Gill Sans MT"/>
                <a:cs typeface="Gill Sans MT"/>
              </a:rPr>
              <a:t>may</a:t>
            </a:r>
            <a:r>
              <a:rPr sz="750" spc="-79" dirty="0">
                <a:solidFill>
                  <a:srgbClr val="565963"/>
                </a:solidFill>
                <a:latin typeface="Gill Sans MT"/>
                <a:cs typeface="Gill Sans MT"/>
              </a:rPr>
              <a:t> </a:t>
            </a:r>
            <a:r>
              <a:rPr sz="750" spc="-101" dirty="0">
                <a:solidFill>
                  <a:srgbClr val="565963"/>
                </a:solidFill>
                <a:latin typeface="Gill Sans MT"/>
                <a:cs typeface="Gill Sans MT"/>
              </a:rPr>
              <a:t>not</a:t>
            </a:r>
            <a:r>
              <a:rPr sz="750" spc="-79" dirty="0">
                <a:solidFill>
                  <a:srgbClr val="565963"/>
                </a:solidFill>
                <a:latin typeface="Gill Sans MT"/>
                <a:cs typeface="Gill Sans MT"/>
              </a:rPr>
              <a:t> </a:t>
            </a:r>
            <a:r>
              <a:rPr sz="750" spc="-97" dirty="0">
                <a:solidFill>
                  <a:srgbClr val="565963"/>
                </a:solidFill>
                <a:latin typeface="Gill Sans MT"/>
                <a:cs typeface="Gill Sans MT"/>
              </a:rPr>
              <a:t>be</a:t>
            </a:r>
            <a:r>
              <a:rPr sz="750" spc="-75" dirty="0">
                <a:solidFill>
                  <a:srgbClr val="565963"/>
                </a:solidFill>
                <a:latin typeface="Gill Sans MT"/>
                <a:cs typeface="Gill Sans MT"/>
              </a:rPr>
              <a:t> </a:t>
            </a:r>
            <a:r>
              <a:rPr sz="750" spc="-101" dirty="0">
                <a:solidFill>
                  <a:srgbClr val="565963"/>
                </a:solidFill>
                <a:latin typeface="Gill Sans MT"/>
                <a:cs typeface="Gill Sans MT"/>
              </a:rPr>
              <a:t>repeated</a:t>
            </a:r>
            <a:r>
              <a:rPr sz="750" spc="-79" dirty="0">
                <a:solidFill>
                  <a:srgbClr val="565963"/>
                </a:solidFill>
                <a:latin typeface="Gill Sans MT"/>
                <a:cs typeface="Gill Sans MT"/>
              </a:rPr>
              <a:t> </a:t>
            </a:r>
            <a:r>
              <a:rPr sz="750" spc="-66" dirty="0">
                <a:solidFill>
                  <a:srgbClr val="565963"/>
                </a:solidFill>
                <a:latin typeface="Gill Sans MT"/>
                <a:cs typeface="Gill Sans MT"/>
              </a:rPr>
              <a:t>in</a:t>
            </a:r>
            <a:r>
              <a:rPr sz="750" spc="-79" dirty="0">
                <a:solidFill>
                  <a:srgbClr val="565963"/>
                </a:solidFill>
                <a:latin typeface="Gill Sans MT"/>
                <a:cs typeface="Gill Sans MT"/>
              </a:rPr>
              <a:t> </a:t>
            </a:r>
            <a:r>
              <a:rPr sz="750" spc="-93" dirty="0">
                <a:solidFill>
                  <a:srgbClr val="565963"/>
                </a:solidFill>
                <a:latin typeface="Gill Sans MT"/>
                <a:cs typeface="Gill Sans MT"/>
              </a:rPr>
              <a:t>the</a:t>
            </a:r>
            <a:r>
              <a:rPr sz="750" spc="-75" dirty="0">
                <a:solidFill>
                  <a:srgbClr val="565963"/>
                </a:solidFill>
                <a:latin typeface="Gill Sans MT"/>
                <a:cs typeface="Gill Sans MT"/>
              </a:rPr>
              <a:t> </a:t>
            </a:r>
            <a:r>
              <a:rPr sz="750" spc="-9" dirty="0">
                <a:solidFill>
                  <a:srgbClr val="565963"/>
                </a:solidFill>
                <a:latin typeface="Gill Sans MT"/>
                <a:cs typeface="Gill Sans MT"/>
              </a:rPr>
              <a:t>future.</a:t>
            </a:r>
            <a:endParaRPr sz="750" dirty="0">
              <a:latin typeface="Gill Sans MT"/>
              <a:cs typeface="Gill Sans MT"/>
            </a:endParaRPr>
          </a:p>
        </p:txBody>
      </p:sp>
      <p:pic>
        <p:nvPicPr>
          <p:cNvPr id="100" name="Picture 99">
            <a:extLst>
              <a:ext uri="{FF2B5EF4-FFF2-40B4-BE49-F238E27FC236}">
                <a16:creationId xmlns:a16="http://schemas.microsoft.com/office/drawing/2014/main" id="{2347D95A-E196-4640-8B9F-068E77CB1C6D}"/>
              </a:ext>
            </a:extLst>
          </p:cNvPr>
          <p:cNvPicPr>
            <a:picLocks noChangeAspect="1"/>
          </p:cNvPicPr>
          <p:nvPr/>
        </p:nvPicPr>
        <p:blipFill>
          <a:blip r:embed="rId5"/>
          <a:stretch>
            <a:fillRect/>
          </a:stretch>
        </p:blipFill>
        <p:spPr>
          <a:xfrm>
            <a:off x="1140" y="6397080"/>
            <a:ext cx="12192000" cy="457200"/>
          </a:xfrm>
          <a:prstGeom prst="rect">
            <a:avLst/>
          </a:prstGeom>
        </p:spPr>
      </p:pic>
      <p:cxnSp>
        <p:nvCxnSpPr>
          <p:cNvPr id="127" name="Straight Connector 126">
            <a:extLst>
              <a:ext uri="{FF2B5EF4-FFF2-40B4-BE49-F238E27FC236}">
                <a16:creationId xmlns:a16="http://schemas.microsoft.com/office/drawing/2014/main" id="{70AC9BE7-46D0-4D5A-9DA2-0EAD49517B5C}"/>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8A4591FB-4C2C-40A8-9051-741621BFE588}"/>
              </a:ext>
            </a:extLst>
          </p:cNvPr>
          <p:cNvSpPr txBox="1"/>
          <p:nvPr/>
        </p:nvSpPr>
        <p:spPr>
          <a:xfrm>
            <a:off x="263121" y="6518782"/>
            <a:ext cx="616482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0" normalizeH="0" baseline="0" noProof="0" dirty="0">
                <a:ln>
                  <a:noFill/>
                </a:ln>
                <a:solidFill>
                  <a:prstClr val="black"/>
                </a:solidFill>
                <a:effectLst/>
                <a:uLnTx/>
                <a:uFillTx/>
                <a:latin typeface="Montserrat ExtraBold"/>
                <a:ea typeface="+mn-ea"/>
                <a:cs typeface="+mn-cs"/>
              </a:rPr>
              <a:t>CARVER FINANCIAL SERVICES</a:t>
            </a:r>
          </a:p>
        </p:txBody>
      </p:sp>
      <p:sp>
        <p:nvSpPr>
          <p:cNvPr id="134" name="TextBox 133">
            <a:extLst>
              <a:ext uri="{FF2B5EF4-FFF2-40B4-BE49-F238E27FC236}">
                <a16:creationId xmlns:a16="http://schemas.microsoft.com/office/drawing/2014/main" id="{35D12716-1467-4FE5-A021-E1CAFABF2E94}"/>
              </a:ext>
            </a:extLst>
          </p:cNvPr>
          <p:cNvSpPr txBox="1"/>
          <p:nvPr/>
        </p:nvSpPr>
        <p:spPr>
          <a:xfrm>
            <a:off x="8724235" y="6495519"/>
            <a:ext cx="6164826" cy="253916"/>
          </a:xfrm>
          <a:prstGeom prst="rect">
            <a:avLst/>
          </a:prstGeom>
          <a:noFill/>
        </p:spPr>
        <p:txBody>
          <a:bodyPr wrap="square" rtlCol="0">
            <a:spAutoFit/>
          </a:bodyPr>
          <a:lstStyle>
            <a:defPPr>
              <a:defRPr lang="en-US"/>
            </a:defPPr>
            <a:lvl1pPr algn="ctr">
              <a:defRPr sz="1050" b="1"/>
            </a:lvl1pPr>
          </a:lstStyle>
          <a:p>
            <a:fld id="{6C81A14C-9A46-4F66-8172-C3DC8B2510E0}" type="slidenum">
              <a:rPr lang="en-US">
                <a:latin typeface="Montserrat (Body)"/>
              </a:rPr>
              <a:pPr/>
              <a:t>8</a:t>
            </a:fld>
            <a:endParaRPr lang="en-US" dirty="0">
              <a:latin typeface="Montserrat (Body)"/>
            </a:endParaRPr>
          </a:p>
        </p:txBody>
      </p:sp>
    </p:spTree>
    <p:extLst>
      <p:ext uri="{BB962C8B-B14F-4D97-AF65-F5344CB8AC3E}">
        <p14:creationId xmlns:p14="http://schemas.microsoft.com/office/powerpoint/2010/main" val="241928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72622" y="222188"/>
            <a:ext cx="2687297" cy="257537"/>
          </a:xfrm>
          <a:prstGeom prst="rect">
            <a:avLst/>
          </a:prstGeom>
        </p:spPr>
        <p:txBody>
          <a:bodyPr vert="horz" wrap="square" lIns="0" tIns="11206" rIns="0" bIns="0" rtlCol="0">
            <a:spAutoFit/>
          </a:bodyPr>
          <a:lstStyle/>
          <a:p>
            <a:pPr marL="11206">
              <a:lnSpc>
                <a:spcPct val="100000"/>
              </a:lnSpc>
              <a:spcBef>
                <a:spcPts val="88"/>
              </a:spcBef>
            </a:pPr>
            <a:r>
              <a:rPr sz="1600" spc="-115" dirty="0">
                <a:solidFill>
                  <a:srgbClr val="1C3867"/>
                </a:solidFill>
                <a:latin typeface="Montserrat" panose="00000500000000000000" pitchFamily="2" charset="0"/>
              </a:rPr>
              <a:t>Staying</a:t>
            </a:r>
            <a:r>
              <a:rPr sz="1600" spc="-84" dirty="0">
                <a:solidFill>
                  <a:srgbClr val="1C3867"/>
                </a:solidFill>
                <a:latin typeface="Montserrat" panose="00000500000000000000" pitchFamily="2" charset="0"/>
              </a:rPr>
              <a:t> </a:t>
            </a:r>
            <a:r>
              <a:rPr sz="1600" spc="-128" dirty="0">
                <a:solidFill>
                  <a:srgbClr val="1C3867"/>
                </a:solidFill>
                <a:latin typeface="Montserrat" panose="00000500000000000000" pitchFamily="2" charset="0"/>
              </a:rPr>
              <a:t>the</a:t>
            </a:r>
            <a:r>
              <a:rPr sz="1600" spc="-84" dirty="0">
                <a:solidFill>
                  <a:srgbClr val="1C3867"/>
                </a:solidFill>
                <a:latin typeface="Montserrat" panose="00000500000000000000" pitchFamily="2" charset="0"/>
              </a:rPr>
              <a:t> </a:t>
            </a:r>
            <a:r>
              <a:rPr sz="1600" spc="-154" dirty="0">
                <a:solidFill>
                  <a:srgbClr val="1C3867"/>
                </a:solidFill>
                <a:latin typeface="Montserrat" panose="00000500000000000000" pitchFamily="2" charset="0"/>
              </a:rPr>
              <a:t>Course</a:t>
            </a:r>
          </a:p>
        </p:txBody>
      </p:sp>
      <p:sp>
        <p:nvSpPr>
          <p:cNvPr id="4" name="object 4"/>
          <p:cNvSpPr txBox="1"/>
          <p:nvPr/>
        </p:nvSpPr>
        <p:spPr>
          <a:xfrm>
            <a:off x="1848971" y="5935463"/>
            <a:ext cx="8496300" cy="338978"/>
          </a:xfrm>
          <a:prstGeom prst="rect">
            <a:avLst/>
          </a:prstGeom>
        </p:spPr>
        <p:txBody>
          <a:bodyPr vert="horz" wrap="square" lIns="0" tIns="25773" rIns="0" bIns="0" rtlCol="0">
            <a:spAutoFit/>
          </a:bodyPr>
          <a:lstStyle/>
          <a:p>
            <a:pPr marL="11206" marR="4483" algn="just">
              <a:lnSpc>
                <a:spcPts val="794"/>
              </a:lnSpc>
              <a:spcBef>
                <a:spcPts val="202"/>
              </a:spcBef>
            </a:pPr>
            <a:r>
              <a:rPr sz="750" spc="-93" dirty="0">
                <a:solidFill>
                  <a:srgbClr val="565963"/>
                </a:solidFill>
                <a:latin typeface="Gill Sans MT"/>
                <a:cs typeface="Gill Sans MT"/>
              </a:rPr>
              <a:t>Source:</a:t>
            </a:r>
            <a:r>
              <a:rPr sz="750" spc="-71" dirty="0">
                <a:solidFill>
                  <a:srgbClr val="565963"/>
                </a:solidFill>
                <a:latin typeface="Gill Sans MT"/>
                <a:cs typeface="Gill Sans MT"/>
              </a:rPr>
              <a:t> </a:t>
            </a:r>
            <a:r>
              <a:rPr sz="750" spc="-88" dirty="0">
                <a:solidFill>
                  <a:srgbClr val="565963"/>
                </a:solidFill>
                <a:latin typeface="Gill Sans MT"/>
                <a:cs typeface="Gill Sans MT"/>
              </a:rPr>
              <a:t>Bloomberg,</a:t>
            </a:r>
            <a:r>
              <a:rPr sz="750" spc="-71" dirty="0">
                <a:solidFill>
                  <a:srgbClr val="565963"/>
                </a:solidFill>
                <a:latin typeface="Gill Sans MT"/>
                <a:cs typeface="Gill Sans MT"/>
              </a:rPr>
              <a:t> </a:t>
            </a:r>
            <a:r>
              <a:rPr sz="750" spc="-75" dirty="0">
                <a:solidFill>
                  <a:srgbClr val="565963"/>
                </a:solidFill>
                <a:latin typeface="Gill Sans MT"/>
                <a:cs typeface="Gill Sans MT"/>
              </a:rPr>
              <a:t>First</a:t>
            </a:r>
            <a:r>
              <a:rPr sz="750" spc="-97" dirty="0">
                <a:solidFill>
                  <a:srgbClr val="565963"/>
                </a:solidFill>
                <a:latin typeface="Gill Sans MT"/>
                <a:cs typeface="Gill Sans MT"/>
              </a:rPr>
              <a:t> </a:t>
            </a:r>
            <a:r>
              <a:rPr sz="750" spc="-115" dirty="0">
                <a:solidFill>
                  <a:srgbClr val="565963"/>
                </a:solidFill>
                <a:latin typeface="Gill Sans MT"/>
                <a:cs typeface="Gill Sans MT"/>
              </a:rPr>
              <a:t>Trust</a:t>
            </a:r>
            <a:r>
              <a:rPr sz="750" spc="-71" dirty="0">
                <a:solidFill>
                  <a:srgbClr val="565963"/>
                </a:solidFill>
                <a:latin typeface="Gill Sans MT"/>
                <a:cs typeface="Gill Sans MT"/>
              </a:rPr>
              <a:t> </a:t>
            </a:r>
            <a:r>
              <a:rPr sz="750" spc="-97" dirty="0">
                <a:solidFill>
                  <a:srgbClr val="565963"/>
                </a:solidFill>
                <a:latin typeface="Gill Sans MT"/>
                <a:cs typeface="Gill Sans MT"/>
              </a:rPr>
              <a:t>Advisors</a:t>
            </a:r>
            <a:r>
              <a:rPr sz="750" spc="-71" dirty="0">
                <a:solidFill>
                  <a:srgbClr val="565963"/>
                </a:solidFill>
                <a:latin typeface="Gill Sans MT"/>
                <a:cs typeface="Gill Sans MT"/>
              </a:rPr>
              <a:t> </a:t>
            </a:r>
            <a:r>
              <a:rPr sz="750" spc="-88" dirty="0">
                <a:solidFill>
                  <a:srgbClr val="565963"/>
                </a:solidFill>
                <a:latin typeface="Gill Sans MT"/>
                <a:cs typeface="Gill Sans MT"/>
              </a:rPr>
              <a:t>L.P.</a:t>
            </a:r>
            <a:r>
              <a:rPr sz="750" spc="-71" dirty="0">
                <a:solidFill>
                  <a:srgbClr val="565963"/>
                </a:solidFill>
                <a:latin typeface="Gill Sans MT"/>
                <a:cs typeface="Gill Sans MT"/>
              </a:rPr>
              <a:t> </a:t>
            </a:r>
            <a:r>
              <a:rPr sz="750" spc="-97" dirty="0">
                <a:solidFill>
                  <a:srgbClr val="565963"/>
                </a:solidFill>
                <a:latin typeface="Gill Sans MT"/>
                <a:cs typeface="Gill Sans MT"/>
              </a:rPr>
              <a:t>*As</a:t>
            </a:r>
            <a:r>
              <a:rPr sz="750" spc="-71" dirty="0">
                <a:solidFill>
                  <a:srgbClr val="565963"/>
                </a:solidFill>
                <a:latin typeface="Gill Sans MT"/>
                <a:cs typeface="Gill Sans MT"/>
              </a:rPr>
              <a:t> </a:t>
            </a:r>
            <a:r>
              <a:rPr sz="750" spc="-75" dirty="0">
                <a:solidFill>
                  <a:srgbClr val="565963"/>
                </a:solidFill>
                <a:latin typeface="Gill Sans MT"/>
                <a:cs typeface="Gill Sans MT"/>
              </a:rPr>
              <a:t>of</a:t>
            </a:r>
            <a:r>
              <a:rPr sz="750" spc="-71" dirty="0">
                <a:solidFill>
                  <a:srgbClr val="565963"/>
                </a:solidFill>
                <a:latin typeface="Gill Sans MT"/>
                <a:cs typeface="Gill Sans MT"/>
              </a:rPr>
              <a:t> </a:t>
            </a:r>
            <a:r>
              <a:rPr sz="750" spc="-66" dirty="0">
                <a:solidFill>
                  <a:srgbClr val="565963"/>
                </a:solidFill>
                <a:latin typeface="Gill Sans MT"/>
                <a:cs typeface="Gill Sans MT"/>
              </a:rPr>
              <a:t>9/30/2022.</a:t>
            </a:r>
            <a:r>
              <a:rPr sz="750" spc="-71" dirty="0">
                <a:solidFill>
                  <a:srgbClr val="565963"/>
                </a:solidFill>
                <a:latin typeface="Gill Sans MT"/>
                <a:cs typeface="Gill Sans MT"/>
              </a:rPr>
              <a:t> </a:t>
            </a:r>
            <a:r>
              <a:rPr sz="750" b="1" spc="-57" dirty="0">
                <a:solidFill>
                  <a:srgbClr val="565963"/>
                </a:solidFill>
                <a:latin typeface="Calibri"/>
                <a:cs typeface="Calibri"/>
              </a:rPr>
              <a:t>Past</a:t>
            </a:r>
            <a:r>
              <a:rPr sz="750" b="1" spc="-31" dirty="0">
                <a:solidFill>
                  <a:srgbClr val="565963"/>
                </a:solidFill>
                <a:latin typeface="Calibri"/>
                <a:cs typeface="Calibri"/>
              </a:rPr>
              <a:t> </a:t>
            </a:r>
            <a:r>
              <a:rPr sz="750" b="1" spc="-66" dirty="0">
                <a:solidFill>
                  <a:srgbClr val="565963"/>
                </a:solidFill>
                <a:latin typeface="Calibri"/>
                <a:cs typeface="Calibri"/>
              </a:rPr>
              <a:t>performance</a:t>
            </a:r>
            <a:r>
              <a:rPr sz="750" b="1" spc="-31" dirty="0">
                <a:solidFill>
                  <a:srgbClr val="565963"/>
                </a:solidFill>
                <a:latin typeface="Calibri"/>
                <a:cs typeface="Calibri"/>
              </a:rPr>
              <a:t> </a:t>
            </a:r>
            <a:r>
              <a:rPr sz="750" b="1" spc="-40" dirty="0">
                <a:solidFill>
                  <a:srgbClr val="565963"/>
                </a:solidFill>
                <a:latin typeface="Calibri"/>
                <a:cs typeface="Calibri"/>
              </a:rPr>
              <a:t>is</a:t>
            </a:r>
            <a:r>
              <a:rPr sz="750" b="1" spc="-31" dirty="0">
                <a:solidFill>
                  <a:srgbClr val="565963"/>
                </a:solidFill>
                <a:latin typeface="Calibri"/>
                <a:cs typeface="Calibri"/>
              </a:rPr>
              <a:t> </a:t>
            </a:r>
            <a:r>
              <a:rPr sz="750" b="1" spc="-75" dirty="0">
                <a:solidFill>
                  <a:srgbClr val="565963"/>
                </a:solidFill>
                <a:latin typeface="Calibri"/>
                <a:cs typeface="Calibri"/>
              </a:rPr>
              <a:t>no</a:t>
            </a:r>
            <a:r>
              <a:rPr sz="750" b="1" spc="-31" dirty="0">
                <a:solidFill>
                  <a:srgbClr val="565963"/>
                </a:solidFill>
                <a:latin typeface="Calibri"/>
                <a:cs typeface="Calibri"/>
              </a:rPr>
              <a:t> </a:t>
            </a:r>
            <a:r>
              <a:rPr sz="750" b="1" spc="-57" dirty="0">
                <a:solidFill>
                  <a:srgbClr val="565963"/>
                </a:solidFill>
                <a:latin typeface="Calibri"/>
                <a:cs typeface="Calibri"/>
              </a:rPr>
              <a:t>guarantee</a:t>
            </a:r>
            <a:r>
              <a:rPr sz="750" b="1" spc="-31" dirty="0">
                <a:solidFill>
                  <a:srgbClr val="565963"/>
                </a:solidFill>
                <a:latin typeface="Calibri"/>
                <a:cs typeface="Calibri"/>
              </a:rPr>
              <a:t> </a:t>
            </a:r>
            <a:r>
              <a:rPr sz="750" b="1" spc="-57" dirty="0">
                <a:solidFill>
                  <a:srgbClr val="565963"/>
                </a:solidFill>
                <a:latin typeface="Calibri"/>
                <a:cs typeface="Calibri"/>
              </a:rPr>
              <a:t>of</a:t>
            </a:r>
            <a:r>
              <a:rPr sz="750" b="1" spc="-31" dirty="0">
                <a:solidFill>
                  <a:srgbClr val="565963"/>
                </a:solidFill>
                <a:latin typeface="Calibri"/>
                <a:cs typeface="Calibri"/>
              </a:rPr>
              <a:t> </a:t>
            </a:r>
            <a:r>
              <a:rPr sz="750" b="1" spc="-53" dirty="0">
                <a:solidFill>
                  <a:srgbClr val="565963"/>
                </a:solidFill>
                <a:latin typeface="Calibri"/>
                <a:cs typeface="Calibri"/>
              </a:rPr>
              <a:t>future</a:t>
            </a:r>
            <a:r>
              <a:rPr sz="750" b="1" spc="-31" dirty="0">
                <a:solidFill>
                  <a:srgbClr val="565963"/>
                </a:solidFill>
                <a:latin typeface="Calibri"/>
                <a:cs typeface="Calibri"/>
              </a:rPr>
              <a:t> </a:t>
            </a:r>
            <a:r>
              <a:rPr sz="750" b="1" spc="-49" dirty="0">
                <a:solidFill>
                  <a:srgbClr val="565963"/>
                </a:solidFill>
                <a:latin typeface="Calibri"/>
                <a:cs typeface="Calibri"/>
              </a:rPr>
              <a:t>results.</a:t>
            </a:r>
            <a:r>
              <a:rPr sz="750" b="1" spc="-31" dirty="0">
                <a:solidFill>
                  <a:srgbClr val="565963"/>
                </a:solidFill>
                <a:latin typeface="Calibri"/>
                <a:cs typeface="Calibri"/>
              </a:rPr>
              <a:t> </a:t>
            </a:r>
            <a:r>
              <a:rPr sz="750" spc="-124" dirty="0">
                <a:solidFill>
                  <a:srgbClr val="565963"/>
                </a:solidFill>
                <a:latin typeface="Gill Sans MT"/>
                <a:cs typeface="Gill Sans MT"/>
              </a:rPr>
              <a:t>The</a:t>
            </a:r>
            <a:r>
              <a:rPr sz="750" spc="-71" dirty="0">
                <a:solidFill>
                  <a:srgbClr val="565963"/>
                </a:solidFill>
                <a:latin typeface="Gill Sans MT"/>
                <a:cs typeface="Gill Sans MT"/>
              </a:rPr>
              <a:t> </a:t>
            </a:r>
            <a:r>
              <a:rPr sz="750" spc="-88" dirty="0">
                <a:solidFill>
                  <a:srgbClr val="565963"/>
                </a:solidFill>
                <a:latin typeface="Gill Sans MT"/>
                <a:cs typeface="Gill Sans MT"/>
              </a:rPr>
              <a:t>benchmark</a:t>
            </a:r>
            <a:r>
              <a:rPr sz="750" spc="-71" dirty="0">
                <a:solidFill>
                  <a:srgbClr val="565963"/>
                </a:solidFill>
                <a:latin typeface="Gill Sans MT"/>
                <a:cs typeface="Gill Sans MT"/>
              </a:rPr>
              <a:t> </a:t>
            </a:r>
            <a:r>
              <a:rPr sz="750" spc="-84" dirty="0">
                <a:solidFill>
                  <a:srgbClr val="565963"/>
                </a:solidFill>
                <a:latin typeface="Gill Sans MT"/>
                <a:cs typeface="Gill Sans MT"/>
              </a:rPr>
              <a:t>used</a:t>
            </a:r>
            <a:r>
              <a:rPr sz="750" spc="-71" dirty="0">
                <a:solidFill>
                  <a:srgbClr val="565963"/>
                </a:solidFill>
                <a:latin typeface="Gill Sans MT"/>
                <a:cs typeface="Gill Sans MT"/>
              </a:rPr>
              <a:t> </a:t>
            </a:r>
            <a:r>
              <a:rPr sz="750" spc="-88" dirty="0">
                <a:solidFill>
                  <a:srgbClr val="565963"/>
                </a:solidFill>
                <a:latin typeface="Gill Sans MT"/>
                <a:cs typeface="Gill Sans MT"/>
              </a:rPr>
              <a:t>for</a:t>
            </a:r>
            <a:r>
              <a:rPr sz="750" spc="-71" dirty="0">
                <a:solidFill>
                  <a:srgbClr val="565963"/>
                </a:solidFill>
                <a:latin typeface="Gill Sans MT"/>
                <a:cs typeface="Gill Sans MT"/>
              </a:rPr>
              <a:t> </a:t>
            </a:r>
            <a:r>
              <a:rPr sz="750" spc="-79" dirty="0">
                <a:solidFill>
                  <a:srgbClr val="565963"/>
                </a:solidFill>
                <a:latin typeface="Gill Sans MT"/>
                <a:cs typeface="Gill Sans MT"/>
              </a:rPr>
              <a:t>the</a:t>
            </a:r>
            <a:r>
              <a:rPr sz="750" spc="-71" dirty="0">
                <a:solidFill>
                  <a:srgbClr val="565963"/>
                </a:solidFill>
                <a:latin typeface="Gill Sans MT"/>
                <a:cs typeface="Gill Sans MT"/>
              </a:rPr>
              <a:t> </a:t>
            </a:r>
            <a:r>
              <a:rPr sz="750" spc="-88" dirty="0">
                <a:solidFill>
                  <a:srgbClr val="565963"/>
                </a:solidFill>
                <a:latin typeface="Gill Sans MT"/>
                <a:cs typeface="Gill Sans MT"/>
              </a:rPr>
              <a:t>above</a:t>
            </a:r>
            <a:r>
              <a:rPr sz="750" spc="-71" dirty="0">
                <a:solidFill>
                  <a:srgbClr val="565963"/>
                </a:solidFill>
                <a:latin typeface="Gill Sans MT"/>
                <a:cs typeface="Gill Sans MT"/>
              </a:rPr>
              <a:t> </a:t>
            </a:r>
            <a:r>
              <a:rPr sz="750" spc="-79" dirty="0">
                <a:solidFill>
                  <a:srgbClr val="565963"/>
                </a:solidFill>
                <a:latin typeface="Gill Sans MT"/>
                <a:cs typeface="Gill Sans MT"/>
              </a:rPr>
              <a:t>chart</a:t>
            </a:r>
            <a:r>
              <a:rPr sz="750" spc="-71" dirty="0">
                <a:solidFill>
                  <a:srgbClr val="565963"/>
                </a:solidFill>
                <a:latin typeface="Gill Sans MT"/>
                <a:cs typeface="Gill Sans MT"/>
              </a:rPr>
              <a:t> </a:t>
            </a:r>
            <a:r>
              <a:rPr sz="750" spc="-53" dirty="0">
                <a:solidFill>
                  <a:srgbClr val="565963"/>
                </a:solidFill>
                <a:latin typeface="Gill Sans MT"/>
                <a:cs typeface="Gill Sans MT"/>
              </a:rPr>
              <a:t>is</a:t>
            </a:r>
            <a:r>
              <a:rPr sz="750" spc="-71" dirty="0">
                <a:solidFill>
                  <a:srgbClr val="565963"/>
                </a:solidFill>
                <a:latin typeface="Gill Sans MT"/>
                <a:cs typeface="Gill Sans MT"/>
              </a:rPr>
              <a:t> </a:t>
            </a:r>
            <a:r>
              <a:rPr sz="750" spc="-79" dirty="0">
                <a:solidFill>
                  <a:srgbClr val="565963"/>
                </a:solidFill>
                <a:latin typeface="Gill Sans MT"/>
                <a:cs typeface="Gill Sans MT"/>
              </a:rPr>
              <a:t>the</a:t>
            </a:r>
            <a:r>
              <a:rPr sz="750" spc="-71" dirty="0">
                <a:solidFill>
                  <a:srgbClr val="565963"/>
                </a:solidFill>
                <a:latin typeface="Gill Sans MT"/>
                <a:cs typeface="Gill Sans MT"/>
              </a:rPr>
              <a:t> </a:t>
            </a:r>
            <a:r>
              <a:rPr sz="750" spc="-88" dirty="0">
                <a:solidFill>
                  <a:srgbClr val="565963"/>
                </a:solidFill>
                <a:latin typeface="Gill Sans MT"/>
                <a:cs typeface="Gill Sans MT"/>
              </a:rPr>
              <a:t>S&amp;P</a:t>
            </a:r>
            <a:r>
              <a:rPr sz="750" spc="-71" dirty="0">
                <a:solidFill>
                  <a:srgbClr val="565963"/>
                </a:solidFill>
                <a:latin typeface="Gill Sans MT"/>
                <a:cs typeface="Gill Sans MT"/>
              </a:rPr>
              <a:t> </a:t>
            </a:r>
            <a:r>
              <a:rPr sz="750" spc="-88" dirty="0">
                <a:solidFill>
                  <a:srgbClr val="565963"/>
                </a:solidFill>
                <a:latin typeface="Gill Sans MT"/>
                <a:cs typeface="Gill Sans MT"/>
              </a:rPr>
              <a:t>500</a:t>
            </a:r>
            <a:r>
              <a:rPr sz="750" spc="-71" dirty="0">
                <a:solidFill>
                  <a:srgbClr val="565963"/>
                </a:solidFill>
                <a:latin typeface="Gill Sans MT"/>
                <a:cs typeface="Gill Sans MT"/>
              </a:rPr>
              <a:t> </a:t>
            </a:r>
            <a:r>
              <a:rPr sz="750" spc="-75" dirty="0">
                <a:solidFill>
                  <a:srgbClr val="565963"/>
                </a:solidFill>
                <a:latin typeface="Gill Sans MT"/>
                <a:cs typeface="Gill Sans MT"/>
              </a:rPr>
              <a:t>Index.</a:t>
            </a:r>
            <a:r>
              <a:rPr sz="750" spc="-97" dirty="0">
                <a:solidFill>
                  <a:srgbClr val="565963"/>
                </a:solidFill>
                <a:latin typeface="Gill Sans MT"/>
                <a:cs typeface="Gill Sans MT"/>
              </a:rPr>
              <a:t> </a:t>
            </a:r>
            <a:r>
              <a:rPr sz="750" spc="-124" dirty="0">
                <a:solidFill>
                  <a:srgbClr val="565963"/>
                </a:solidFill>
                <a:latin typeface="Gill Sans MT"/>
                <a:cs typeface="Gill Sans MT"/>
              </a:rPr>
              <a:t>The</a:t>
            </a:r>
            <a:r>
              <a:rPr sz="750" spc="-71" dirty="0">
                <a:solidFill>
                  <a:srgbClr val="565963"/>
                </a:solidFill>
                <a:latin typeface="Gill Sans MT"/>
                <a:cs typeface="Gill Sans MT"/>
              </a:rPr>
              <a:t> </a:t>
            </a:r>
            <a:r>
              <a:rPr sz="750" spc="-88" dirty="0">
                <a:solidFill>
                  <a:srgbClr val="565963"/>
                </a:solidFill>
                <a:latin typeface="Gill Sans MT"/>
                <a:cs typeface="Gill Sans MT"/>
              </a:rPr>
              <a:t>S&amp;P</a:t>
            </a:r>
            <a:r>
              <a:rPr sz="750" spc="-71" dirty="0">
                <a:solidFill>
                  <a:srgbClr val="565963"/>
                </a:solidFill>
                <a:latin typeface="Gill Sans MT"/>
                <a:cs typeface="Gill Sans MT"/>
              </a:rPr>
              <a:t> </a:t>
            </a:r>
            <a:r>
              <a:rPr sz="750" spc="-88" dirty="0">
                <a:solidFill>
                  <a:srgbClr val="565963"/>
                </a:solidFill>
                <a:latin typeface="Gill Sans MT"/>
                <a:cs typeface="Gill Sans MT"/>
              </a:rPr>
              <a:t>500</a:t>
            </a:r>
            <a:r>
              <a:rPr sz="750" spc="-71" dirty="0">
                <a:solidFill>
                  <a:srgbClr val="565963"/>
                </a:solidFill>
                <a:latin typeface="Gill Sans MT"/>
                <a:cs typeface="Gill Sans MT"/>
              </a:rPr>
              <a:t> </a:t>
            </a:r>
            <a:r>
              <a:rPr sz="750" spc="-84" dirty="0">
                <a:solidFill>
                  <a:srgbClr val="565963"/>
                </a:solidFill>
                <a:latin typeface="Gill Sans MT"/>
                <a:cs typeface="Gill Sans MT"/>
              </a:rPr>
              <a:t>Index</a:t>
            </a:r>
            <a:r>
              <a:rPr sz="750" spc="-71" dirty="0">
                <a:solidFill>
                  <a:srgbClr val="565963"/>
                </a:solidFill>
                <a:latin typeface="Gill Sans MT"/>
                <a:cs typeface="Gill Sans MT"/>
              </a:rPr>
              <a:t> </a:t>
            </a:r>
            <a:r>
              <a:rPr sz="750" spc="-53" dirty="0">
                <a:solidFill>
                  <a:srgbClr val="565963"/>
                </a:solidFill>
                <a:latin typeface="Gill Sans MT"/>
                <a:cs typeface="Gill Sans MT"/>
              </a:rPr>
              <a:t>is</a:t>
            </a:r>
            <a:r>
              <a:rPr sz="750" spc="-71" dirty="0">
                <a:solidFill>
                  <a:srgbClr val="565963"/>
                </a:solidFill>
                <a:latin typeface="Gill Sans MT"/>
                <a:cs typeface="Gill Sans MT"/>
              </a:rPr>
              <a:t> </a:t>
            </a:r>
            <a:r>
              <a:rPr sz="750" spc="-66" dirty="0">
                <a:solidFill>
                  <a:srgbClr val="565963"/>
                </a:solidFill>
                <a:latin typeface="Gill Sans MT"/>
                <a:cs typeface="Gill Sans MT"/>
              </a:rPr>
              <a:t>an</a:t>
            </a:r>
            <a:r>
              <a:rPr sz="750" spc="-71" dirty="0">
                <a:solidFill>
                  <a:srgbClr val="565963"/>
                </a:solidFill>
                <a:latin typeface="Gill Sans MT"/>
                <a:cs typeface="Gill Sans MT"/>
              </a:rPr>
              <a:t> </a:t>
            </a:r>
            <a:r>
              <a:rPr sz="750" spc="-75" dirty="0">
                <a:solidFill>
                  <a:srgbClr val="565963"/>
                </a:solidFill>
                <a:latin typeface="Gill Sans MT"/>
                <a:cs typeface="Gill Sans MT"/>
              </a:rPr>
              <a:t>unmanaged</a:t>
            </a:r>
            <a:r>
              <a:rPr sz="750" spc="-71" dirty="0">
                <a:solidFill>
                  <a:srgbClr val="565963"/>
                </a:solidFill>
                <a:latin typeface="Gill Sans MT"/>
                <a:cs typeface="Gill Sans MT"/>
              </a:rPr>
              <a:t> </a:t>
            </a:r>
            <a:r>
              <a:rPr sz="750" spc="-84" dirty="0">
                <a:solidFill>
                  <a:srgbClr val="565963"/>
                </a:solidFill>
                <a:latin typeface="Gill Sans MT"/>
                <a:cs typeface="Gill Sans MT"/>
              </a:rPr>
              <a:t>index</a:t>
            </a:r>
            <a:r>
              <a:rPr sz="750" spc="-71" dirty="0">
                <a:solidFill>
                  <a:srgbClr val="565963"/>
                </a:solidFill>
                <a:latin typeface="Gill Sans MT"/>
                <a:cs typeface="Gill Sans MT"/>
              </a:rPr>
              <a:t> </a:t>
            </a:r>
            <a:r>
              <a:rPr sz="750" spc="-75" dirty="0">
                <a:solidFill>
                  <a:srgbClr val="565963"/>
                </a:solidFill>
                <a:latin typeface="Gill Sans MT"/>
                <a:cs typeface="Gill Sans MT"/>
              </a:rPr>
              <a:t>of</a:t>
            </a:r>
            <a:r>
              <a:rPr sz="750" spc="-71" dirty="0">
                <a:solidFill>
                  <a:srgbClr val="565963"/>
                </a:solidFill>
                <a:latin typeface="Gill Sans MT"/>
                <a:cs typeface="Gill Sans MT"/>
              </a:rPr>
              <a:t> </a:t>
            </a:r>
            <a:r>
              <a:rPr sz="750" spc="-88" dirty="0">
                <a:solidFill>
                  <a:srgbClr val="565963"/>
                </a:solidFill>
                <a:latin typeface="Gill Sans MT"/>
                <a:cs typeface="Gill Sans MT"/>
              </a:rPr>
              <a:t>500</a:t>
            </a:r>
            <a:r>
              <a:rPr sz="750" spc="-71" dirty="0">
                <a:solidFill>
                  <a:srgbClr val="565963"/>
                </a:solidFill>
                <a:latin typeface="Gill Sans MT"/>
                <a:cs typeface="Gill Sans MT"/>
              </a:rPr>
              <a:t> </a:t>
            </a:r>
            <a:r>
              <a:rPr sz="750" spc="-84" dirty="0">
                <a:solidFill>
                  <a:srgbClr val="565963"/>
                </a:solidFill>
                <a:latin typeface="Gill Sans MT"/>
                <a:cs typeface="Gill Sans MT"/>
              </a:rPr>
              <a:t>companies</a:t>
            </a:r>
            <a:r>
              <a:rPr sz="750" spc="-71" dirty="0">
                <a:solidFill>
                  <a:srgbClr val="565963"/>
                </a:solidFill>
                <a:latin typeface="Gill Sans MT"/>
                <a:cs typeface="Gill Sans MT"/>
              </a:rPr>
              <a:t> </a:t>
            </a:r>
            <a:r>
              <a:rPr sz="750" spc="-84" dirty="0">
                <a:solidFill>
                  <a:srgbClr val="565963"/>
                </a:solidFill>
                <a:latin typeface="Gill Sans MT"/>
                <a:cs typeface="Gill Sans MT"/>
              </a:rPr>
              <a:t>used</a:t>
            </a:r>
            <a:r>
              <a:rPr sz="750" spc="-71" dirty="0">
                <a:solidFill>
                  <a:srgbClr val="565963"/>
                </a:solidFill>
                <a:latin typeface="Gill Sans MT"/>
                <a:cs typeface="Gill Sans MT"/>
              </a:rPr>
              <a:t> </a:t>
            </a:r>
            <a:r>
              <a:rPr sz="750" spc="-101" dirty="0">
                <a:solidFill>
                  <a:srgbClr val="565963"/>
                </a:solidFill>
                <a:latin typeface="Gill Sans MT"/>
                <a:cs typeface="Gill Sans MT"/>
              </a:rPr>
              <a:t>to</a:t>
            </a:r>
            <a:r>
              <a:rPr sz="750" spc="-71" dirty="0">
                <a:solidFill>
                  <a:srgbClr val="565963"/>
                </a:solidFill>
                <a:latin typeface="Gill Sans MT"/>
                <a:cs typeface="Gill Sans MT"/>
              </a:rPr>
              <a:t> </a:t>
            </a:r>
            <a:r>
              <a:rPr sz="750" spc="-88" dirty="0">
                <a:solidFill>
                  <a:srgbClr val="565963"/>
                </a:solidFill>
                <a:latin typeface="Gill Sans MT"/>
                <a:cs typeface="Gill Sans MT"/>
              </a:rPr>
              <a:t>measure</a:t>
            </a:r>
            <a:r>
              <a:rPr sz="750" spc="-71" dirty="0">
                <a:solidFill>
                  <a:srgbClr val="565963"/>
                </a:solidFill>
                <a:latin typeface="Gill Sans MT"/>
                <a:cs typeface="Gill Sans MT"/>
              </a:rPr>
              <a:t> </a:t>
            </a:r>
            <a:r>
              <a:rPr sz="750" spc="-53" dirty="0">
                <a:solidFill>
                  <a:srgbClr val="565963"/>
                </a:solidFill>
                <a:latin typeface="Gill Sans MT"/>
                <a:cs typeface="Gill Sans MT"/>
              </a:rPr>
              <a:t>large-</a:t>
            </a:r>
            <a:r>
              <a:rPr sz="750" spc="-79" dirty="0">
                <a:solidFill>
                  <a:srgbClr val="565963"/>
                </a:solidFill>
                <a:latin typeface="Gill Sans MT"/>
                <a:cs typeface="Gill Sans MT"/>
              </a:rPr>
              <a:t>cap</a:t>
            </a:r>
            <a:r>
              <a:rPr sz="750" spc="-71" dirty="0">
                <a:solidFill>
                  <a:srgbClr val="565963"/>
                </a:solidFill>
                <a:latin typeface="Gill Sans MT"/>
                <a:cs typeface="Gill Sans MT"/>
              </a:rPr>
              <a:t> </a:t>
            </a:r>
            <a:r>
              <a:rPr sz="750" spc="-84" dirty="0">
                <a:solidFill>
                  <a:srgbClr val="565963"/>
                </a:solidFill>
                <a:latin typeface="Gill Sans MT"/>
                <a:cs typeface="Gill Sans MT"/>
              </a:rPr>
              <a:t>U.S.</a:t>
            </a:r>
            <a:r>
              <a:rPr sz="750" spc="-71" dirty="0">
                <a:solidFill>
                  <a:srgbClr val="565963"/>
                </a:solidFill>
                <a:latin typeface="Gill Sans MT"/>
                <a:cs typeface="Gill Sans MT"/>
              </a:rPr>
              <a:t> </a:t>
            </a:r>
            <a:r>
              <a:rPr sz="750" spc="-97" dirty="0">
                <a:solidFill>
                  <a:srgbClr val="565963"/>
                </a:solidFill>
                <a:latin typeface="Gill Sans MT"/>
                <a:cs typeface="Gill Sans MT"/>
              </a:rPr>
              <a:t>stock</a:t>
            </a:r>
            <a:r>
              <a:rPr sz="750" spc="-71" dirty="0">
                <a:solidFill>
                  <a:srgbClr val="565963"/>
                </a:solidFill>
                <a:latin typeface="Gill Sans MT"/>
                <a:cs typeface="Gill Sans MT"/>
              </a:rPr>
              <a:t> </a:t>
            </a:r>
            <a:r>
              <a:rPr sz="750" spc="-93" dirty="0">
                <a:solidFill>
                  <a:srgbClr val="565963"/>
                </a:solidFill>
                <a:latin typeface="Gill Sans MT"/>
                <a:cs typeface="Gill Sans MT"/>
              </a:rPr>
              <a:t>market</a:t>
            </a:r>
            <a:r>
              <a:rPr sz="750" spc="-53" dirty="0">
                <a:solidFill>
                  <a:srgbClr val="565963"/>
                </a:solidFill>
                <a:latin typeface="Gill Sans MT"/>
                <a:cs typeface="Gill Sans MT"/>
              </a:rPr>
              <a:t> </a:t>
            </a:r>
            <a:r>
              <a:rPr sz="750" spc="-84" dirty="0">
                <a:solidFill>
                  <a:srgbClr val="565963"/>
                </a:solidFill>
                <a:latin typeface="Gill Sans MT"/>
                <a:cs typeface="Gill Sans MT"/>
              </a:rPr>
              <a:t>performance.</a:t>
            </a:r>
            <a:r>
              <a:rPr sz="750" spc="-93" dirty="0">
                <a:solidFill>
                  <a:srgbClr val="565963"/>
                </a:solidFill>
                <a:latin typeface="Gill Sans MT"/>
                <a:cs typeface="Gill Sans MT"/>
              </a:rPr>
              <a:t> </a:t>
            </a:r>
            <a:r>
              <a:rPr sz="750" spc="-84" dirty="0">
                <a:solidFill>
                  <a:srgbClr val="565963"/>
                </a:solidFill>
                <a:latin typeface="Gill Sans MT"/>
                <a:cs typeface="Gill Sans MT"/>
              </a:rPr>
              <a:t>Investors</a:t>
            </a:r>
            <a:r>
              <a:rPr sz="750" spc="-93" dirty="0">
                <a:solidFill>
                  <a:srgbClr val="565963"/>
                </a:solidFill>
                <a:latin typeface="Gill Sans MT"/>
                <a:cs typeface="Gill Sans MT"/>
              </a:rPr>
              <a:t> </a:t>
            </a:r>
            <a:r>
              <a:rPr sz="750" spc="-84" dirty="0">
                <a:solidFill>
                  <a:srgbClr val="565963"/>
                </a:solidFill>
                <a:latin typeface="Gill Sans MT"/>
                <a:cs typeface="Gill Sans MT"/>
              </a:rPr>
              <a:t>cannot</a:t>
            </a:r>
            <a:r>
              <a:rPr sz="750" spc="-93" dirty="0">
                <a:solidFill>
                  <a:srgbClr val="565963"/>
                </a:solidFill>
                <a:latin typeface="Gill Sans MT"/>
                <a:cs typeface="Gill Sans MT"/>
              </a:rPr>
              <a:t> </a:t>
            </a:r>
            <a:r>
              <a:rPr sz="750" spc="-71" dirty="0">
                <a:solidFill>
                  <a:srgbClr val="565963"/>
                </a:solidFill>
                <a:latin typeface="Gill Sans MT"/>
                <a:cs typeface="Gill Sans MT"/>
              </a:rPr>
              <a:t>invest</a:t>
            </a:r>
            <a:r>
              <a:rPr sz="750" spc="-93" dirty="0">
                <a:solidFill>
                  <a:srgbClr val="565963"/>
                </a:solidFill>
                <a:latin typeface="Gill Sans MT"/>
                <a:cs typeface="Gill Sans MT"/>
              </a:rPr>
              <a:t> </a:t>
            </a:r>
            <a:r>
              <a:rPr sz="750" spc="-75" dirty="0">
                <a:solidFill>
                  <a:srgbClr val="565963"/>
                </a:solidFill>
                <a:latin typeface="Gill Sans MT"/>
                <a:cs typeface="Gill Sans MT"/>
              </a:rPr>
              <a:t>directly</a:t>
            </a:r>
            <a:r>
              <a:rPr sz="750" spc="-93" dirty="0">
                <a:solidFill>
                  <a:srgbClr val="565963"/>
                </a:solidFill>
                <a:latin typeface="Gill Sans MT"/>
                <a:cs typeface="Gill Sans MT"/>
              </a:rPr>
              <a:t> </a:t>
            </a:r>
            <a:r>
              <a:rPr sz="750" spc="-53" dirty="0">
                <a:solidFill>
                  <a:srgbClr val="565963"/>
                </a:solidFill>
                <a:latin typeface="Gill Sans MT"/>
                <a:cs typeface="Gill Sans MT"/>
              </a:rPr>
              <a:t>in</a:t>
            </a:r>
            <a:r>
              <a:rPr sz="750" spc="-93" dirty="0">
                <a:solidFill>
                  <a:srgbClr val="565963"/>
                </a:solidFill>
                <a:latin typeface="Gill Sans MT"/>
                <a:cs typeface="Gill Sans MT"/>
              </a:rPr>
              <a:t> </a:t>
            </a:r>
            <a:r>
              <a:rPr sz="750" spc="-66" dirty="0">
                <a:solidFill>
                  <a:srgbClr val="565963"/>
                </a:solidFill>
                <a:latin typeface="Gill Sans MT"/>
                <a:cs typeface="Gill Sans MT"/>
              </a:rPr>
              <a:t>an</a:t>
            </a:r>
            <a:r>
              <a:rPr sz="750" spc="-93" dirty="0">
                <a:solidFill>
                  <a:srgbClr val="565963"/>
                </a:solidFill>
                <a:latin typeface="Gill Sans MT"/>
                <a:cs typeface="Gill Sans MT"/>
              </a:rPr>
              <a:t> </a:t>
            </a:r>
            <a:r>
              <a:rPr sz="750" spc="-71" dirty="0">
                <a:solidFill>
                  <a:srgbClr val="565963"/>
                </a:solidFill>
                <a:latin typeface="Gill Sans MT"/>
                <a:cs typeface="Gill Sans MT"/>
              </a:rPr>
              <a:t>index.</a:t>
            </a:r>
            <a:r>
              <a:rPr sz="750" spc="-93" dirty="0">
                <a:solidFill>
                  <a:srgbClr val="565963"/>
                </a:solidFill>
                <a:latin typeface="Gill Sans MT"/>
                <a:cs typeface="Gill Sans MT"/>
              </a:rPr>
              <a:t> </a:t>
            </a:r>
            <a:r>
              <a:rPr sz="750" spc="-84" dirty="0">
                <a:solidFill>
                  <a:srgbClr val="565963"/>
                </a:solidFill>
                <a:latin typeface="Gill Sans MT"/>
                <a:cs typeface="Gill Sans MT"/>
              </a:rPr>
              <a:t>Index</a:t>
            </a:r>
            <a:r>
              <a:rPr sz="750" spc="-93" dirty="0">
                <a:solidFill>
                  <a:srgbClr val="565963"/>
                </a:solidFill>
                <a:latin typeface="Gill Sans MT"/>
                <a:cs typeface="Gill Sans MT"/>
              </a:rPr>
              <a:t> </a:t>
            </a:r>
            <a:r>
              <a:rPr sz="750" spc="-88" dirty="0">
                <a:solidFill>
                  <a:srgbClr val="565963"/>
                </a:solidFill>
                <a:latin typeface="Gill Sans MT"/>
                <a:cs typeface="Gill Sans MT"/>
              </a:rPr>
              <a:t>returns</a:t>
            </a:r>
            <a:r>
              <a:rPr sz="750" spc="-93" dirty="0">
                <a:solidFill>
                  <a:srgbClr val="565963"/>
                </a:solidFill>
                <a:latin typeface="Gill Sans MT"/>
                <a:cs typeface="Gill Sans MT"/>
              </a:rPr>
              <a:t> </a:t>
            </a:r>
            <a:r>
              <a:rPr sz="750" spc="-110" dirty="0">
                <a:solidFill>
                  <a:srgbClr val="565963"/>
                </a:solidFill>
                <a:latin typeface="Gill Sans MT"/>
                <a:cs typeface="Gill Sans MT"/>
              </a:rPr>
              <a:t>do</a:t>
            </a:r>
            <a:r>
              <a:rPr sz="750" spc="-93" dirty="0">
                <a:solidFill>
                  <a:srgbClr val="565963"/>
                </a:solidFill>
                <a:latin typeface="Gill Sans MT"/>
                <a:cs typeface="Gill Sans MT"/>
              </a:rPr>
              <a:t> </a:t>
            </a:r>
            <a:r>
              <a:rPr sz="750" spc="-88" dirty="0">
                <a:solidFill>
                  <a:srgbClr val="565963"/>
                </a:solidFill>
                <a:latin typeface="Gill Sans MT"/>
                <a:cs typeface="Gill Sans MT"/>
              </a:rPr>
              <a:t>not</a:t>
            </a:r>
            <a:r>
              <a:rPr sz="750" spc="-93" dirty="0">
                <a:solidFill>
                  <a:srgbClr val="565963"/>
                </a:solidFill>
                <a:latin typeface="Gill Sans MT"/>
                <a:cs typeface="Gill Sans MT"/>
              </a:rPr>
              <a:t> </a:t>
            </a:r>
            <a:r>
              <a:rPr sz="750" spc="-75" dirty="0">
                <a:solidFill>
                  <a:srgbClr val="565963"/>
                </a:solidFill>
                <a:latin typeface="Gill Sans MT"/>
                <a:cs typeface="Gill Sans MT"/>
              </a:rPr>
              <a:t>reflect</a:t>
            </a:r>
            <a:r>
              <a:rPr sz="750" spc="-93" dirty="0">
                <a:solidFill>
                  <a:srgbClr val="565963"/>
                </a:solidFill>
                <a:latin typeface="Gill Sans MT"/>
                <a:cs typeface="Gill Sans MT"/>
              </a:rPr>
              <a:t> </a:t>
            </a:r>
            <a:r>
              <a:rPr sz="750" spc="-71" dirty="0">
                <a:solidFill>
                  <a:srgbClr val="565963"/>
                </a:solidFill>
                <a:latin typeface="Gill Sans MT"/>
                <a:cs typeface="Gill Sans MT"/>
              </a:rPr>
              <a:t>any</a:t>
            </a:r>
            <a:r>
              <a:rPr sz="750" spc="-93" dirty="0">
                <a:solidFill>
                  <a:srgbClr val="565963"/>
                </a:solidFill>
                <a:latin typeface="Gill Sans MT"/>
                <a:cs typeface="Gill Sans MT"/>
              </a:rPr>
              <a:t> </a:t>
            </a:r>
            <a:r>
              <a:rPr sz="750" spc="-62" dirty="0">
                <a:solidFill>
                  <a:srgbClr val="565963"/>
                </a:solidFill>
                <a:latin typeface="Gill Sans MT"/>
                <a:cs typeface="Gill Sans MT"/>
              </a:rPr>
              <a:t>fees,</a:t>
            </a:r>
            <a:r>
              <a:rPr sz="750" spc="-93" dirty="0">
                <a:solidFill>
                  <a:srgbClr val="565963"/>
                </a:solidFill>
                <a:latin typeface="Gill Sans MT"/>
                <a:cs typeface="Gill Sans MT"/>
              </a:rPr>
              <a:t> </a:t>
            </a:r>
            <a:r>
              <a:rPr sz="750" spc="-84" dirty="0">
                <a:solidFill>
                  <a:srgbClr val="565963"/>
                </a:solidFill>
                <a:latin typeface="Gill Sans MT"/>
                <a:cs typeface="Gill Sans MT"/>
              </a:rPr>
              <a:t>expenses,</a:t>
            </a:r>
            <a:r>
              <a:rPr sz="750" spc="-93" dirty="0">
                <a:solidFill>
                  <a:srgbClr val="565963"/>
                </a:solidFill>
                <a:latin typeface="Gill Sans MT"/>
                <a:cs typeface="Gill Sans MT"/>
              </a:rPr>
              <a:t> </a:t>
            </a:r>
            <a:r>
              <a:rPr sz="750" spc="-124" dirty="0">
                <a:solidFill>
                  <a:srgbClr val="565963"/>
                </a:solidFill>
                <a:latin typeface="Gill Sans MT"/>
                <a:cs typeface="Gill Sans MT"/>
              </a:rPr>
              <a:t>or</a:t>
            </a:r>
            <a:r>
              <a:rPr sz="750" spc="-93" dirty="0">
                <a:solidFill>
                  <a:srgbClr val="565963"/>
                </a:solidFill>
                <a:latin typeface="Gill Sans MT"/>
                <a:cs typeface="Gill Sans MT"/>
              </a:rPr>
              <a:t> </a:t>
            </a:r>
            <a:r>
              <a:rPr sz="750" spc="-66" dirty="0">
                <a:solidFill>
                  <a:srgbClr val="565963"/>
                </a:solidFill>
                <a:latin typeface="Gill Sans MT"/>
                <a:cs typeface="Gill Sans MT"/>
              </a:rPr>
              <a:t>sales</a:t>
            </a:r>
            <a:r>
              <a:rPr sz="750" spc="-93" dirty="0">
                <a:solidFill>
                  <a:srgbClr val="565963"/>
                </a:solidFill>
                <a:latin typeface="Gill Sans MT"/>
                <a:cs typeface="Gill Sans MT"/>
              </a:rPr>
              <a:t> </a:t>
            </a:r>
            <a:r>
              <a:rPr sz="750" spc="-75" dirty="0">
                <a:solidFill>
                  <a:srgbClr val="565963"/>
                </a:solidFill>
                <a:latin typeface="Gill Sans MT"/>
                <a:cs typeface="Gill Sans MT"/>
              </a:rPr>
              <a:t>charges.</a:t>
            </a:r>
            <a:r>
              <a:rPr sz="750" spc="-93" dirty="0">
                <a:solidFill>
                  <a:srgbClr val="565963"/>
                </a:solidFill>
                <a:latin typeface="Gill Sans MT"/>
                <a:cs typeface="Gill Sans MT"/>
              </a:rPr>
              <a:t> Returns </a:t>
            </a:r>
            <a:r>
              <a:rPr sz="750" spc="-88" dirty="0">
                <a:solidFill>
                  <a:srgbClr val="565963"/>
                </a:solidFill>
                <a:latin typeface="Gill Sans MT"/>
                <a:cs typeface="Gill Sans MT"/>
              </a:rPr>
              <a:t>are</a:t>
            </a:r>
            <a:r>
              <a:rPr sz="750" spc="-93" dirty="0">
                <a:solidFill>
                  <a:srgbClr val="565963"/>
                </a:solidFill>
                <a:latin typeface="Gill Sans MT"/>
                <a:cs typeface="Gill Sans MT"/>
              </a:rPr>
              <a:t> </a:t>
            </a:r>
            <a:r>
              <a:rPr sz="750" spc="-79" dirty="0">
                <a:solidFill>
                  <a:srgbClr val="565963"/>
                </a:solidFill>
                <a:latin typeface="Gill Sans MT"/>
                <a:cs typeface="Gill Sans MT"/>
              </a:rPr>
              <a:t>based</a:t>
            </a:r>
            <a:r>
              <a:rPr sz="750" spc="-93" dirty="0">
                <a:solidFill>
                  <a:srgbClr val="565963"/>
                </a:solidFill>
                <a:latin typeface="Gill Sans MT"/>
                <a:cs typeface="Gill Sans MT"/>
              </a:rPr>
              <a:t> </a:t>
            </a:r>
            <a:r>
              <a:rPr sz="750" spc="-106" dirty="0">
                <a:solidFill>
                  <a:srgbClr val="565963"/>
                </a:solidFill>
                <a:latin typeface="Gill Sans MT"/>
                <a:cs typeface="Gill Sans MT"/>
              </a:rPr>
              <a:t>on</a:t>
            </a:r>
            <a:r>
              <a:rPr sz="750" spc="-93" dirty="0">
                <a:solidFill>
                  <a:srgbClr val="565963"/>
                </a:solidFill>
                <a:latin typeface="Gill Sans MT"/>
                <a:cs typeface="Gill Sans MT"/>
              </a:rPr>
              <a:t> </a:t>
            </a:r>
            <a:r>
              <a:rPr sz="750" spc="-88" dirty="0">
                <a:solidFill>
                  <a:srgbClr val="565963"/>
                </a:solidFill>
                <a:latin typeface="Gill Sans MT"/>
                <a:cs typeface="Gill Sans MT"/>
              </a:rPr>
              <a:t>price</a:t>
            </a:r>
            <a:r>
              <a:rPr sz="750" spc="-93" dirty="0">
                <a:solidFill>
                  <a:srgbClr val="565963"/>
                </a:solidFill>
                <a:latin typeface="Gill Sans MT"/>
                <a:cs typeface="Gill Sans MT"/>
              </a:rPr>
              <a:t> </a:t>
            </a:r>
            <a:r>
              <a:rPr sz="750" spc="-75" dirty="0">
                <a:solidFill>
                  <a:srgbClr val="565963"/>
                </a:solidFill>
                <a:latin typeface="Gill Sans MT"/>
                <a:cs typeface="Gill Sans MT"/>
              </a:rPr>
              <a:t>only</a:t>
            </a:r>
            <a:r>
              <a:rPr sz="750" spc="-93" dirty="0">
                <a:solidFill>
                  <a:srgbClr val="565963"/>
                </a:solidFill>
                <a:latin typeface="Gill Sans MT"/>
                <a:cs typeface="Gill Sans MT"/>
              </a:rPr>
              <a:t> </a:t>
            </a:r>
            <a:r>
              <a:rPr sz="750" spc="-71" dirty="0">
                <a:solidFill>
                  <a:srgbClr val="565963"/>
                </a:solidFill>
                <a:latin typeface="Gill Sans MT"/>
                <a:cs typeface="Gill Sans MT"/>
              </a:rPr>
              <a:t>and</a:t>
            </a:r>
            <a:r>
              <a:rPr sz="750" spc="-93" dirty="0">
                <a:solidFill>
                  <a:srgbClr val="565963"/>
                </a:solidFill>
                <a:latin typeface="Gill Sans MT"/>
                <a:cs typeface="Gill Sans MT"/>
              </a:rPr>
              <a:t> </a:t>
            </a:r>
            <a:r>
              <a:rPr sz="750" spc="-110" dirty="0">
                <a:solidFill>
                  <a:srgbClr val="565963"/>
                </a:solidFill>
                <a:latin typeface="Gill Sans MT"/>
                <a:cs typeface="Gill Sans MT"/>
              </a:rPr>
              <a:t>do</a:t>
            </a:r>
            <a:r>
              <a:rPr sz="750" spc="-93" dirty="0">
                <a:solidFill>
                  <a:srgbClr val="565963"/>
                </a:solidFill>
                <a:latin typeface="Gill Sans MT"/>
                <a:cs typeface="Gill Sans MT"/>
              </a:rPr>
              <a:t> </a:t>
            </a:r>
            <a:r>
              <a:rPr sz="750" spc="-88" dirty="0">
                <a:solidFill>
                  <a:srgbClr val="565963"/>
                </a:solidFill>
                <a:latin typeface="Gill Sans MT"/>
                <a:cs typeface="Gill Sans MT"/>
              </a:rPr>
              <a:t>not</a:t>
            </a:r>
            <a:r>
              <a:rPr sz="750" spc="-93" dirty="0">
                <a:solidFill>
                  <a:srgbClr val="565963"/>
                </a:solidFill>
                <a:latin typeface="Gill Sans MT"/>
                <a:cs typeface="Gill Sans MT"/>
              </a:rPr>
              <a:t> </a:t>
            </a:r>
            <a:r>
              <a:rPr sz="750" spc="-71" dirty="0">
                <a:solidFill>
                  <a:srgbClr val="565963"/>
                </a:solidFill>
                <a:latin typeface="Gill Sans MT"/>
                <a:cs typeface="Gill Sans MT"/>
              </a:rPr>
              <a:t>include</a:t>
            </a:r>
            <a:r>
              <a:rPr sz="750" spc="-93" dirty="0">
                <a:solidFill>
                  <a:srgbClr val="565963"/>
                </a:solidFill>
                <a:latin typeface="Gill Sans MT"/>
                <a:cs typeface="Gill Sans MT"/>
              </a:rPr>
              <a:t> </a:t>
            </a:r>
            <a:r>
              <a:rPr sz="750" spc="-66" dirty="0">
                <a:solidFill>
                  <a:srgbClr val="565963"/>
                </a:solidFill>
                <a:latin typeface="Gill Sans MT"/>
                <a:cs typeface="Gill Sans MT"/>
              </a:rPr>
              <a:t>dividends.</a:t>
            </a:r>
            <a:r>
              <a:rPr sz="750" spc="-119" dirty="0">
                <a:solidFill>
                  <a:srgbClr val="565963"/>
                </a:solidFill>
                <a:latin typeface="Gill Sans MT"/>
                <a:cs typeface="Gill Sans MT"/>
              </a:rPr>
              <a:t> </a:t>
            </a:r>
            <a:r>
              <a:rPr sz="750" spc="-97" dirty="0">
                <a:solidFill>
                  <a:srgbClr val="565963"/>
                </a:solidFill>
                <a:latin typeface="Gill Sans MT"/>
                <a:cs typeface="Gill Sans MT"/>
              </a:rPr>
              <a:t>This</a:t>
            </a:r>
            <a:r>
              <a:rPr sz="750" spc="-93" dirty="0">
                <a:solidFill>
                  <a:srgbClr val="565963"/>
                </a:solidFill>
                <a:latin typeface="Gill Sans MT"/>
                <a:cs typeface="Gill Sans MT"/>
              </a:rPr>
              <a:t> </a:t>
            </a:r>
            <a:r>
              <a:rPr sz="750" spc="-79" dirty="0">
                <a:solidFill>
                  <a:srgbClr val="565963"/>
                </a:solidFill>
                <a:latin typeface="Gill Sans MT"/>
                <a:cs typeface="Gill Sans MT"/>
              </a:rPr>
              <a:t>chart</a:t>
            </a:r>
            <a:r>
              <a:rPr sz="750" spc="-93" dirty="0">
                <a:solidFill>
                  <a:srgbClr val="565963"/>
                </a:solidFill>
                <a:latin typeface="Gill Sans MT"/>
                <a:cs typeface="Gill Sans MT"/>
              </a:rPr>
              <a:t> </a:t>
            </a:r>
            <a:r>
              <a:rPr sz="750" spc="-53" dirty="0">
                <a:solidFill>
                  <a:srgbClr val="565963"/>
                </a:solidFill>
                <a:latin typeface="Gill Sans MT"/>
                <a:cs typeface="Gill Sans MT"/>
              </a:rPr>
              <a:t>is</a:t>
            </a:r>
            <a:r>
              <a:rPr sz="750" spc="-93" dirty="0">
                <a:solidFill>
                  <a:srgbClr val="565963"/>
                </a:solidFill>
                <a:latin typeface="Gill Sans MT"/>
                <a:cs typeface="Gill Sans MT"/>
              </a:rPr>
              <a:t> </a:t>
            </a:r>
            <a:r>
              <a:rPr sz="750" spc="-88" dirty="0">
                <a:solidFill>
                  <a:srgbClr val="565963"/>
                </a:solidFill>
                <a:latin typeface="Gill Sans MT"/>
                <a:cs typeface="Gill Sans MT"/>
              </a:rPr>
              <a:t>for</a:t>
            </a:r>
            <a:r>
              <a:rPr sz="750" spc="-93" dirty="0">
                <a:solidFill>
                  <a:srgbClr val="565963"/>
                </a:solidFill>
                <a:latin typeface="Gill Sans MT"/>
                <a:cs typeface="Gill Sans MT"/>
              </a:rPr>
              <a:t> </a:t>
            </a:r>
            <a:r>
              <a:rPr sz="750" spc="-62" dirty="0">
                <a:solidFill>
                  <a:srgbClr val="565963"/>
                </a:solidFill>
                <a:latin typeface="Gill Sans MT"/>
                <a:cs typeface="Gill Sans MT"/>
              </a:rPr>
              <a:t>illustrative</a:t>
            </a:r>
            <a:r>
              <a:rPr sz="750" spc="-93" dirty="0">
                <a:solidFill>
                  <a:srgbClr val="565963"/>
                </a:solidFill>
                <a:latin typeface="Gill Sans MT"/>
                <a:cs typeface="Gill Sans MT"/>
              </a:rPr>
              <a:t> purposes </a:t>
            </a:r>
            <a:r>
              <a:rPr sz="750" spc="-75" dirty="0">
                <a:solidFill>
                  <a:srgbClr val="565963"/>
                </a:solidFill>
                <a:latin typeface="Gill Sans MT"/>
                <a:cs typeface="Gill Sans MT"/>
              </a:rPr>
              <a:t>only</a:t>
            </a:r>
            <a:r>
              <a:rPr sz="750" spc="-93" dirty="0">
                <a:solidFill>
                  <a:srgbClr val="565963"/>
                </a:solidFill>
                <a:latin typeface="Gill Sans MT"/>
                <a:cs typeface="Gill Sans MT"/>
              </a:rPr>
              <a:t> </a:t>
            </a:r>
            <a:r>
              <a:rPr sz="750" spc="-71" dirty="0">
                <a:solidFill>
                  <a:srgbClr val="565963"/>
                </a:solidFill>
                <a:latin typeface="Gill Sans MT"/>
                <a:cs typeface="Gill Sans MT"/>
              </a:rPr>
              <a:t>and</a:t>
            </a:r>
            <a:r>
              <a:rPr sz="750" spc="-93" dirty="0">
                <a:solidFill>
                  <a:srgbClr val="565963"/>
                </a:solidFill>
                <a:latin typeface="Gill Sans MT"/>
                <a:cs typeface="Gill Sans MT"/>
              </a:rPr>
              <a:t> </a:t>
            </a:r>
            <a:r>
              <a:rPr sz="750" spc="-88" dirty="0">
                <a:solidFill>
                  <a:srgbClr val="565963"/>
                </a:solidFill>
                <a:latin typeface="Gill Sans MT"/>
                <a:cs typeface="Gill Sans MT"/>
              </a:rPr>
              <a:t>not</a:t>
            </a:r>
            <a:r>
              <a:rPr sz="750" spc="-93" dirty="0">
                <a:solidFill>
                  <a:srgbClr val="565963"/>
                </a:solidFill>
                <a:latin typeface="Gill Sans MT"/>
                <a:cs typeface="Gill Sans MT"/>
              </a:rPr>
              <a:t> </a:t>
            </a:r>
            <a:r>
              <a:rPr sz="750" spc="-66" dirty="0">
                <a:solidFill>
                  <a:srgbClr val="565963"/>
                </a:solidFill>
                <a:latin typeface="Gill Sans MT"/>
                <a:cs typeface="Gill Sans MT"/>
              </a:rPr>
              <a:t>indicative</a:t>
            </a:r>
            <a:r>
              <a:rPr sz="750" spc="-93" dirty="0">
                <a:solidFill>
                  <a:srgbClr val="565963"/>
                </a:solidFill>
                <a:latin typeface="Gill Sans MT"/>
                <a:cs typeface="Gill Sans MT"/>
              </a:rPr>
              <a:t> </a:t>
            </a:r>
            <a:r>
              <a:rPr sz="750" spc="-75" dirty="0">
                <a:solidFill>
                  <a:srgbClr val="565963"/>
                </a:solidFill>
                <a:latin typeface="Gill Sans MT"/>
                <a:cs typeface="Gill Sans MT"/>
              </a:rPr>
              <a:t>of</a:t>
            </a:r>
            <a:r>
              <a:rPr sz="750" spc="-93" dirty="0">
                <a:solidFill>
                  <a:srgbClr val="565963"/>
                </a:solidFill>
                <a:latin typeface="Gill Sans MT"/>
                <a:cs typeface="Gill Sans MT"/>
              </a:rPr>
              <a:t> </a:t>
            </a:r>
            <a:r>
              <a:rPr sz="750" spc="-71" dirty="0">
                <a:solidFill>
                  <a:srgbClr val="565963"/>
                </a:solidFill>
                <a:latin typeface="Gill Sans MT"/>
                <a:cs typeface="Gill Sans MT"/>
              </a:rPr>
              <a:t>any</a:t>
            </a:r>
            <a:r>
              <a:rPr sz="750" spc="-93" dirty="0">
                <a:solidFill>
                  <a:srgbClr val="565963"/>
                </a:solidFill>
                <a:latin typeface="Gill Sans MT"/>
                <a:cs typeface="Gill Sans MT"/>
              </a:rPr>
              <a:t> </a:t>
            </a:r>
            <a:r>
              <a:rPr sz="750" spc="-62" dirty="0">
                <a:solidFill>
                  <a:srgbClr val="565963"/>
                </a:solidFill>
                <a:latin typeface="Gill Sans MT"/>
                <a:cs typeface="Gill Sans MT"/>
              </a:rPr>
              <a:t>actual</a:t>
            </a:r>
            <a:r>
              <a:rPr sz="750" spc="-93" dirty="0">
                <a:solidFill>
                  <a:srgbClr val="565963"/>
                </a:solidFill>
                <a:latin typeface="Gill Sans MT"/>
                <a:cs typeface="Gill Sans MT"/>
              </a:rPr>
              <a:t> </a:t>
            </a:r>
            <a:r>
              <a:rPr sz="750" spc="-75" dirty="0">
                <a:solidFill>
                  <a:srgbClr val="565963"/>
                </a:solidFill>
                <a:latin typeface="Gill Sans MT"/>
                <a:cs typeface="Gill Sans MT"/>
              </a:rPr>
              <a:t>investment.</a:t>
            </a:r>
            <a:r>
              <a:rPr sz="750" spc="-119" dirty="0">
                <a:solidFill>
                  <a:srgbClr val="565963"/>
                </a:solidFill>
                <a:latin typeface="Gill Sans MT"/>
                <a:cs typeface="Gill Sans MT"/>
              </a:rPr>
              <a:t> </a:t>
            </a:r>
            <a:r>
              <a:rPr sz="750" spc="-106" dirty="0">
                <a:solidFill>
                  <a:srgbClr val="565963"/>
                </a:solidFill>
                <a:latin typeface="Gill Sans MT"/>
                <a:cs typeface="Gill Sans MT"/>
              </a:rPr>
              <a:t>These</a:t>
            </a:r>
            <a:r>
              <a:rPr sz="750" spc="-93" dirty="0">
                <a:solidFill>
                  <a:srgbClr val="565963"/>
                </a:solidFill>
                <a:latin typeface="Gill Sans MT"/>
                <a:cs typeface="Gill Sans MT"/>
              </a:rPr>
              <a:t> </a:t>
            </a:r>
            <a:r>
              <a:rPr sz="750" spc="-88" dirty="0">
                <a:solidFill>
                  <a:srgbClr val="565963"/>
                </a:solidFill>
                <a:latin typeface="Gill Sans MT"/>
                <a:cs typeface="Gill Sans MT"/>
              </a:rPr>
              <a:t>returns</a:t>
            </a:r>
            <a:r>
              <a:rPr sz="750" spc="-93" dirty="0">
                <a:solidFill>
                  <a:srgbClr val="565963"/>
                </a:solidFill>
                <a:latin typeface="Gill Sans MT"/>
                <a:cs typeface="Gill Sans MT"/>
              </a:rPr>
              <a:t> </a:t>
            </a:r>
            <a:r>
              <a:rPr sz="750" spc="-110" dirty="0">
                <a:solidFill>
                  <a:srgbClr val="565963"/>
                </a:solidFill>
                <a:latin typeface="Gill Sans MT"/>
                <a:cs typeface="Gill Sans MT"/>
              </a:rPr>
              <a:t>were</a:t>
            </a:r>
            <a:r>
              <a:rPr sz="750" spc="-93" dirty="0">
                <a:solidFill>
                  <a:srgbClr val="565963"/>
                </a:solidFill>
                <a:latin typeface="Gill Sans MT"/>
                <a:cs typeface="Gill Sans MT"/>
              </a:rPr>
              <a:t> </a:t>
            </a:r>
            <a:r>
              <a:rPr sz="750" spc="-79" dirty="0">
                <a:solidFill>
                  <a:srgbClr val="565963"/>
                </a:solidFill>
                <a:latin typeface="Gill Sans MT"/>
                <a:cs typeface="Gill Sans MT"/>
              </a:rPr>
              <a:t>the</a:t>
            </a:r>
            <a:r>
              <a:rPr sz="750" spc="-49" dirty="0">
                <a:solidFill>
                  <a:srgbClr val="565963"/>
                </a:solidFill>
                <a:latin typeface="Gill Sans MT"/>
                <a:cs typeface="Gill Sans MT"/>
              </a:rPr>
              <a:t> </a:t>
            </a:r>
            <a:r>
              <a:rPr sz="750" spc="-75" dirty="0">
                <a:solidFill>
                  <a:srgbClr val="565963"/>
                </a:solidFill>
                <a:latin typeface="Gill Sans MT"/>
                <a:cs typeface="Gill Sans MT"/>
              </a:rPr>
              <a:t>result</a:t>
            </a:r>
            <a:r>
              <a:rPr sz="750" spc="-93" dirty="0">
                <a:solidFill>
                  <a:srgbClr val="565963"/>
                </a:solidFill>
                <a:latin typeface="Gill Sans MT"/>
                <a:cs typeface="Gill Sans MT"/>
              </a:rPr>
              <a:t> </a:t>
            </a:r>
            <a:r>
              <a:rPr sz="750" spc="-75" dirty="0">
                <a:solidFill>
                  <a:srgbClr val="565963"/>
                </a:solidFill>
                <a:latin typeface="Gill Sans MT"/>
                <a:cs typeface="Gill Sans MT"/>
              </a:rPr>
              <a:t>of</a:t>
            </a:r>
            <a:r>
              <a:rPr sz="750" spc="-93" dirty="0">
                <a:solidFill>
                  <a:srgbClr val="565963"/>
                </a:solidFill>
                <a:latin typeface="Gill Sans MT"/>
                <a:cs typeface="Gill Sans MT"/>
              </a:rPr>
              <a:t> </a:t>
            </a:r>
            <a:r>
              <a:rPr sz="750" spc="-75" dirty="0">
                <a:solidFill>
                  <a:srgbClr val="565963"/>
                </a:solidFill>
                <a:latin typeface="Gill Sans MT"/>
                <a:cs typeface="Gill Sans MT"/>
              </a:rPr>
              <a:t>certain</a:t>
            </a:r>
            <a:r>
              <a:rPr sz="750" spc="-93" dirty="0">
                <a:solidFill>
                  <a:srgbClr val="565963"/>
                </a:solidFill>
                <a:latin typeface="Gill Sans MT"/>
                <a:cs typeface="Gill Sans MT"/>
              </a:rPr>
              <a:t> market </a:t>
            </a:r>
            <a:r>
              <a:rPr sz="750" spc="-79" dirty="0">
                <a:solidFill>
                  <a:srgbClr val="565963"/>
                </a:solidFill>
                <a:latin typeface="Gill Sans MT"/>
                <a:cs typeface="Gill Sans MT"/>
              </a:rPr>
              <a:t>factors</a:t>
            </a:r>
            <a:r>
              <a:rPr sz="750" spc="-93" dirty="0">
                <a:solidFill>
                  <a:srgbClr val="565963"/>
                </a:solidFill>
                <a:latin typeface="Gill Sans MT"/>
                <a:cs typeface="Gill Sans MT"/>
              </a:rPr>
              <a:t> </a:t>
            </a:r>
            <a:r>
              <a:rPr sz="750" spc="-71" dirty="0">
                <a:solidFill>
                  <a:srgbClr val="565963"/>
                </a:solidFill>
                <a:latin typeface="Gill Sans MT"/>
                <a:cs typeface="Gill Sans MT"/>
              </a:rPr>
              <a:t>and</a:t>
            </a:r>
            <a:r>
              <a:rPr sz="750" spc="-93" dirty="0">
                <a:solidFill>
                  <a:srgbClr val="565963"/>
                </a:solidFill>
                <a:latin typeface="Gill Sans MT"/>
                <a:cs typeface="Gill Sans MT"/>
              </a:rPr>
              <a:t> </a:t>
            </a:r>
            <a:r>
              <a:rPr sz="750" spc="-79" dirty="0">
                <a:solidFill>
                  <a:srgbClr val="565963"/>
                </a:solidFill>
                <a:latin typeface="Gill Sans MT"/>
                <a:cs typeface="Gill Sans MT"/>
              </a:rPr>
              <a:t>events</a:t>
            </a:r>
            <a:r>
              <a:rPr sz="750" spc="-93" dirty="0">
                <a:solidFill>
                  <a:srgbClr val="565963"/>
                </a:solidFill>
                <a:latin typeface="Gill Sans MT"/>
                <a:cs typeface="Gill Sans MT"/>
              </a:rPr>
              <a:t> </a:t>
            </a:r>
            <a:r>
              <a:rPr sz="750" spc="-79" dirty="0">
                <a:solidFill>
                  <a:srgbClr val="565963"/>
                </a:solidFill>
                <a:latin typeface="Gill Sans MT"/>
                <a:cs typeface="Gill Sans MT"/>
              </a:rPr>
              <a:t>which</a:t>
            </a:r>
            <a:r>
              <a:rPr sz="750" spc="-93" dirty="0">
                <a:solidFill>
                  <a:srgbClr val="565963"/>
                </a:solidFill>
                <a:latin typeface="Gill Sans MT"/>
                <a:cs typeface="Gill Sans MT"/>
              </a:rPr>
              <a:t> </a:t>
            </a:r>
            <a:r>
              <a:rPr sz="750" spc="-84" dirty="0">
                <a:solidFill>
                  <a:srgbClr val="565963"/>
                </a:solidFill>
                <a:latin typeface="Gill Sans MT"/>
                <a:cs typeface="Gill Sans MT"/>
              </a:rPr>
              <a:t>may</a:t>
            </a:r>
            <a:r>
              <a:rPr sz="750" spc="-93" dirty="0">
                <a:solidFill>
                  <a:srgbClr val="565963"/>
                </a:solidFill>
                <a:latin typeface="Gill Sans MT"/>
                <a:cs typeface="Gill Sans MT"/>
              </a:rPr>
              <a:t> </a:t>
            </a:r>
            <a:r>
              <a:rPr sz="750" spc="-88" dirty="0">
                <a:solidFill>
                  <a:srgbClr val="565963"/>
                </a:solidFill>
                <a:latin typeface="Gill Sans MT"/>
                <a:cs typeface="Gill Sans MT"/>
              </a:rPr>
              <a:t>not</a:t>
            </a:r>
            <a:r>
              <a:rPr sz="750" spc="-93" dirty="0">
                <a:solidFill>
                  <a:srgbClr val="565963"/>
                </a:solidFill>
                <a:latin typeface="Gill Sans MT"/>
                <a:cs typeface="Gill Sans MT"/>
              </a:rPr>
              <a:t> </a:t>
            </a:r>
            <a:r>
              <a:rPr sz="750" spc="-88" dirty="0">
                <a:solidFill>
                  <a:srgbClr val="565963"/>
                </a:solidFill>
                <a:latin typeface="Gill Sans MT"/>
                <a:cs typeface="Gill Sans MT"/>
              </a:rPr>
              <a:t>be</a:t>
            </a:r>
            <a:r>
              <a:rPr sz="750" spc="-93" dirty="0">
                <a:solidFill>
                  <a:srgbClr val="565963"/>
                </a:solidFill>
                <a:latin typeface="Gill Sans MT"/>
                <a:cs typeface="Gill Sans MT"/>
              </a:rPr>
              <a:t> </a:t>
            </a:r>
            <a:r>
              <a:rPr sz="750" spc="-88" dirty="0">
                <a:solidFill>
                  <a:srgbClr val="565963"/>
                </a:solidFill>
                <a:latin typeface="Gill Sans MT"/>
                <a:cs typeface="Gill Sans MT"/>
              </a:rPr>
              <a:t>repeated</a:t>
            </a:r>
            <a:r>
              <a:rPr sz="750" spc="-93" dirty="0">
                <a:solidFill>
                  <a:srgbClr val="565963"/>
                </a:solidFill>
                <a:latin typeface="Gill Sans MT"/>
                <a:cs typeface="Gill Sans MT"/>
              </a:rPr>
              <a:t> </a:t>
            </a:r>
            <a:r>
              <a:rPr sz="750" spc="-53" dirty="0">
                <a:solidFill>
                  <a:srgbClr val="565963"/>
                </a:solidFill>
                <a:latin typeface="Gill Sans MT"/>
                <a:cs typeface="Gill Sans MT"/>
              </a:rPr>
              <a:t>in</a:t>
            </a:r>
            <a:r>
              <a:rPr sz="750" spc="-93" dirty="0">
                <a:solidFill>
                  <a:srgbClr val="565963"/>
                </a:solidFill>
                <a:latin typeface="Gill Sans MT"/>
                <a:cs typeface="Gill Sans MT"/>
              </a:rPr>
              <a:t> </a:t>
            </a:r>
            <a:r>
              <a:rPr sz="750" spc="-79" dirty="0">
                <a:solidFill>
                  <a:srgbClr val="565963"/>
                </a:solidFill>
                <a:latin typeface="Gill Sans MT"/>
                <a:cs typeface="Gill Sans MT"/>
              </a:rPr>
              <a:t>the</a:t>
            </a:r>
            <a:r>
              <a:rPr sz="750" spc="-93" dirty="0">
                <a:solidFill>
                  <a:srgbClr val="565963"/>
                </a:solidFill>
                <a:latin typeface="Gill Sans MT"/>
                <a:cs typeface="Gill Sans MT"/>
              </a:rPr>
              <a:t> </a:t>
            </a:r>
            <a:r>
              <a:rPr sz="750" spc="-71" dirty="0">
                <a:solidFill>
                  <a:srgbClr val="565963"/>
                </a:solidFill>
                <a:latin typeface="Gill Sans MT"/>
                <a:cs typeface="Gill Sans MT"/>
              </a:rPr>
              <a:t>future.</a:t>
            </a:r>
            <a:endParaRPr sz="750" dirty="0">
              <a:latin typeface="Gill Sans MT"/>
              <a:cs typeface="Gill Sans MT"/>
            </a:endParaRPr>
          </a:p>
        </p:txBody>
      </p:sp>
      <p:sp>
        <p:nvSpPr>
          <p:cNvPr id="5" name="object 5"/>
          <p:cNvSpPr txBox="1"/>
          <p:nvPr/>
        </p:nvSpPr>
        <p:spPr>
          <a:xfrm>
            <a:off x="1192258" y="2139205"/>
            <a:ext cx="9617448" cy="682016"/>
          </a:xfrm>
          <a:prstGeom prst="rect">
            <a:avLst/>
          </a:prstGeom>
        </p:spPr>
        <p:txBody>
          <a:bodyPr vert="horz" wrap="square" lIns="0" tIns="84044" rIns="0" bIns="0" rtlCol="0">
            <a:spAutoFit/>
          </a:bodyPr>
          <a:lstStyle/>
          <a:p>
            <a:pPr marL="12327">
              <a:lnSpc>
                <a:spcPct val="100000"/>
              </a:lnSpc>
              <a:spcBef>
                <a:spcPts val="662"/>
              </a:spcBef>
            </a:pPr>
            <a:r>
              <a:rPr sz="1147" b="1" dirty="0">
                <a:solidFill>
                  <a:srgbClr val="002A4E"/>
                </a:solidFill>
                <a:latin typeface="Calibri"/>
                <a:cs typeface="Calibri"/>
              </a:rPr>
              <a:t>INTRA-YEAR</a:t>
            </a:r>
            <a:r>
              <a:rPr sz="1147" b="1" spc="66" dirty="0">
                <a:solidFill>
                  <a:srgbClr val="002A4E"/>
                </a:solidFill>
                <a:latin typeface="Calibri"/>
                <a:cs typeface="Calibri"/>
              </a:rPr>
              <a:t> </a:t>
            </a:r>
            <a:r>
              <a:rPr sz="1147" b="1" dirty="0">
                <a:solidFill>
                  <a:srgbClr val="002A4E"/>
                </a:solidFill>
                <a:latin typeface="Calibri"/>
                <a:cs typeface="Calibri"/>
              </a:rPr>
              <a:t>DECLINES</a:t>
            </a:r>
            <a:r>
              <a:rPr sz="1147" b="1" spc="79" dirty="0">
                <a:solidFill>
                  <a:srgbClr val="002A4E"/>
                </a:solidFill>
                <a:latin typeface="Calibri"/>
                <a:cs typeface="Calibri"/>
              </a:rPr>
              <a:t> </a:t>
            </a:r>
            <a:r>
              <a:rPr sz="1147" b="1" dirty="0">
                <a:solidFill>
                  <a:srgbClr val="002A4E"/>
                </a:solidFill>
                <a:latin typeface="Calibri"/>
                <a:cs typeface="Calibri"/>
              </a:rPr>
              <a:t>VS.</a:t>
            </a:r>
            <a:r>
              <a:rPr sz="1147" b="1" spc="79" dirty="0">
                <a:solidFill>
                  <a:srgbClr val="002A4E"/>
                </a:solidFill>
                <a:latin typeface="Calibri"/>
                <a:cs typeface="Calibri"/>
              </a:rPr>
              <a:t> </a:t>
            </a:r>
            <a:r>
              <a:rPr sz="1147" b="1" spc="-163" dirty="0">
                <a:solidFill>
                  <a:srgbClr val="002A4E"/>
                </a:solidFill>
                <a:latin typeface="Calibri"/>
                <a:cs typeface="Calibri"/>
              </a:rPr>
              <a:t>C</a:t>
            </a:r>
            <a:r>
              <a:rPr sz="1147" b="1" spc="-119" dirty="0">
                <a:solidFill>
                  <a:srgbClr val="002A4E"/>
                </a:solidFill>
                <a:latin typeface="Calibri"/>
                <a:cs typeface="Calibri"/>
              </a:rPr>
              <a:t> </a:t>
            </a:r>
            <a:r>
              <a:rPr sz="1147" b="1" spc="-22" dirty="0">
                <a:solidFill>
                  <a:srgbClr val="002A4E"/>
                </a:solidFill>
                <a:latin typeface="Calibri"/>
                <a:cs typeface="Calibri"/>
              </a:rPr>
              <a:t>ALENDAR</a:t>
            </a:r>
            <a:r>
              <a:rPr sz="1147" b="1" spc="79" dirty="0">
                <a:solidFill>
                  <a:srgbClr val="002A4E"/>
                </a:solidFill>
                <a:latin typeface="Calibri"/>
                <a:cs typeface="Calibri"/>
              </a:rPr>
              <a:t> </a:t>
            </a:r>
            <a:r>
              <a:rPr sz="1147" b="1" spc="-9" dirty="0">
                <a:solidFill>
                  <a:srgbClr val="002A4E"/>
                </a:solidFill>
                <a:latin typeface="Calibri"/>
                <a:cs typeface="Calibri"/>
              </a:rPr>
              <a:t>YEAR</a:t>
            </a:r>
            <a:r>
              <a:rPr sz="1147" b="1" spc="88" dirty="0">
                <a:solidFill>
                  <a:srgbClr val="002A4E"/>
                </a:solidFill>
                <a:latin typeface="Calibri"/>
                <a:cs typeface="Calibri"/>
              </a:rPr>
              <a:t> </a:t>
            </a:r>
            <a:r>
              <a:rPr sz="1147" b="1" spc="-9" dirty="0">
                <a:solidFill>
                  <a:srgbClr val="002A4E"/>
                </a:solidFill>
                <a:latin typeface="Calibri"/>
                <a:cs typeface="Calibri"/>
              </a:rPr>
              <a:t>RETURNS </a:t>
            </a:r>
            <a:endParaRPr sz="1147" dirty="0">
              <a:latin typeface="Calibri"/>
              <a:cs typeface="Calibri"/>
            </a:endParaRPr>
          </a:p>
          <a:p>
            <a:pPr marL="11206" marR="4483">
              <a:lnSpc>
                <a:spcPct val="100000"/>
              </a:lnSpc>
              <a:spcBef>
                <a:spcPts val="441"/>
              </a:spcBef>
            </a:pPr>
            <a:r>
              <a:rPr sz="1200" spc="-84" dirty="0">
                <a:solidFill>
                  <a:srgbClr val="565963"/>
                </a:solidFill>
                <a:latin typeface="Gill Sans MT"/>
                <a:cs typeface="Gill Sans MT"/>
              </a:rPr>
              <a:t>Volatility</a:t>
            </a:r>
            <a:r>
              <a:rPr sz="1200" spc="-66" dirty="0">
                <a:solidFill>
                  <a:srgbClr val="565963"/>
                </a:solidFill>
                <a:latin typeface="Gill Sans MT"/>
                <a:cs typeface="Gill Sans MT"/>
              </a:rPr>
              <a:t> is </a:t>
            </a:r>
            <a:r>
              <a:rPr sz="1200" spc="-110" dirty="0">
                <a:solidFill>
                  <a:srgbClr val="565963"/>
                </a:solidFill>
                <a:latin typeface="Gill Sans MT"/>
                <a:cs typeface="Gill Sans MT"/>
              </a:rPr>
              <a:t>not</a:t>
            </a:r>
            <a:r>
              <a:rPr sz="1200" spc="-62" dirty="0">
                <a:solidFill>
                  <a:srgbClr val="565963"/>
                </a:solidFill>
                <a:latin typeface="Gill Sans MT"/>
                <a:cs typeface="Gill Sans MT"/>
              </a:rPr>
              <a:t> a</a:t>
            </a:r>
            <a:r>
              <a:rPr sz="1200" spc="-66" dirty="0">
                <a:solidFill>
                  <a:srgbClr val="565963"/>
                </a:solidFill>
                <a:latin typeface="Gill Sans MT"/>
                <a:cs typeface="Gill Sans MT"/>
              </a:rPr>
              <a:t> </a:t>
            </a:r>
            <a:r>
              <a:rPr sz="1200" spc="-115" dirty="0">
                <a:solidFill>
                  <a:srgbClr val="565963"/>
                </a:solidFill>
                <a:latin typeface="Gill Sans MT"/>
                <a:cs typeface="Gill Sans MT"/>
              </a:rPr>
              <a:t>recent</a:t>
            </a:r>
            <a:r>
              <a:rPr sz="1200" spc="-62" dirty="0">
                <a:solidFill>
                  <a:srgbClr val="565963"/>
                </a:solidFill>
                <a:latin typeface="Gill Sans MT"/>
                <a:cs typeface="Gill Sans MT"/>
              </a:rPr>
              <a:t> </a:t>
            </a:r>
            <a:r>
              <a:rPr sz="1200" spc="-110" dirty="0">
                <a:solidFill>
                  <a:srgbClr val="565963"/>
                </a:solidFill>
                <a:latin typeface="Gill Sans MT"/>
                <a:cs typeface="Gill Sans MT"/>
              </a:rPr>
              <a:t>phenomenon.</a:t>
            </a:r>
            <a:r>
              <a:rPr sz="1200" spc="-66" dirty="0">
                <a:solidFill>
                  <a:srgbClr val="565963"/>
                </a:solidFill>
                <a:latin typeface="Gill Sans MT"/>
                <a:cs typeface="Gill Sans MT"/>
              </a:rPr>
              <a:t> </a:t>
            </a:r>
            <a:r>
              <a:rPr sz="1200" spc="-106" dirty="0">
                <a:solidFill>
                  <a:srgbClr val="565963"/>
                </a:solidFill>
                <a:latin typeface="Gill Sans MT"/>
                <a:cs typeface="Gill Sans MT"/>
              </a:rPr>
              <a:t>Each</a:t>
            </a:r>
            <a:r>
              <a:rPr sz="1200" spc="-66" dirty="0">
                <a:solidFill>
                  <a:srgbClr val="565963"/>
                </a:solidFill>
                <a:latin typeface="Gill Sans MT"/>
                <a:cs typeface="Gill Sans MT"/>
              </a:rPr>
              <a:t> </a:t>
            </a:r>
            <a:r>
              <a:rPr sz="1200" spc="-101" dirty="0">
                <a:solidFill>
                  <a:srgbClr val="565963"/>
                </a:solidFill>
                <a:latin typeface="Gill Sans MT"/>
                <a:cs typeface="Gill Sans MT"/>
              </a:rPr>
              <a:t>year,</a:t>
            </a:r>
            <a:r>
              <a:rPr sz="1200" spc="-62" dirty="0">
                <a:solidFill>
                  <a:srgbClr val="565963"/>
                </a:solidFill>
                <a:latin typeface="Gill Sans MT"/>
                <a:cs typeface="Gill Sans MT"/>
              </a:rPr>
              <a:t> </a:t>
            </a:r>
            <a:r>
              <a:rPr sz="1200" spc="-119" dirty="0">
                <a:solidFill>
                  <a:srgbClr val="565963"/>
                </a:solidFill>
                <a:latin typeface="Gill Sans MT"/>
                <a:cs typeface="Gill Sans MT"/>
              </a:rPr>
              <a:t>one</a:t>
            </a:r>
            <a:r>
              <a:rPr sz="1200" spc="-66" dirty="0">
                <a:solidFill>
                  <a:srgbClr val="565963"/>
                </a:solidFill>
                <a:latin typeface="Gill Sans MT"/>
                <a:cs typeface="Gill Sans MT"/>
              </a:rPr>
              <a:t> </a:t>
            </a:r>
            <a:r>
              <a:rPr sz="1200" spc="-97" dirty="0">
                <a:solidFill>
                  <a:srgbClr val="565963"/>
                </a:solidFill>
                <a:latin typeface="Gill Sans MT"/>
                <a:cs typeface="Gill Sans MT"/>
              </a:rPr>
              <a:t>can</a:t>
            </a:r>
            <a:r>
              <a:rPr sz="1200" spc="-62" dirty="0">
                <a:solidFill>
                  <a:srgbClr val="565963"/>
                </a:solidFill>
                <a:latin typeface="Gill Sans MT"/>
                <a:cs typeface="Gill Sans MT"/>
              </a:rPr>
              <a:t> </a:t>
            </a:r>
            <a:r>
              <a:rPr sz="1200" spc="-110" dirty="0">
                <a:solidFill>
                  <a:srgbClr val="565963"/>
                </a:solidFill>
                <a:latin typeface="Gill Sans MT"/>
                <a:cs typeface="Gill Sans MT"/>
              </a:rPr>
              <a:t>expect</a:t>
            </a:r>
            <a:r>
              <a:rPr sz="1200" spc="-66" dirty="0">
                <a:solidFill>
                  <a:srgbClr val="565963"/>
                </a:solidFill>
                <a:latin typeface="Gill Sans MT"/>
                <a:cs typeface="Gill Sans MT"/>
              </a:rPr>
              <a:t> </a:t>
            </a:r>
            <a:r>
              <a:rPr sz="1200" spc="-97" dirty="0">
                <a:solidFill>
                  <a:srgbClr val="565963"/>
                </a:solidFill>
                <a:latin typeface="Gill Sans MT"/>
                <a:cs typeface="Gill Sans MT"/>
              </a:rPr>
              <a:t>the</a:t>
            </a:r>
            <a:r>
              <a:rPr sz="1200" spc="-66" dirty="0">
                <a:solidFill>
                  <a:srgbClr val="565963"/>
                </a:solidFill>
                <a:latin typeface="Gill Sans MT"/>
                <a:cs typeface="Gill Sans MT"/>
              </a:rPr>
              <a:t> </a:t>
            </a:r>
            <a:r>
              <a:rPr sz="1200" spc="-110" dirty="0">
                <a:solidFill>
                  <a:srgbClr val="565963"/>
                </a:solidFill>
                <a:latin typeface="Gill Sans MT"/>
                <a:cs typeface="Gill Sans MT"/>
              </a:rPr>
              <a:t>market</a:t>
            </a:r>
            <a:r>
              <a:rPr sz="1200" spc="-62" dirty="0">
                <a:solidFill>
                  <a:srgbClr val="565963"/>
                </a:solidFill>
                <a:latin typeface="Gill Sans MT"/>
                <a:cs typeface="Gill Sans MT"/>
              </a:rPr>
              <a:t> </a:t>
            </a:r>
            <a:r>
              <a:rPr sz="1200" spc="-124" dirty="0">
                <a:solidFill>
                  <a:srgbClr val="565963"/>
                </a:solidFill>
                <a:latin typeface="Gill Sans MT"/>
                <a:cs typeface="Gill Sans MT"/>
              </a:rPr>
              <a:t>to</a:t>
            </a:r>
            <a:r>
              <a:rPr sz="1200" spc="-66" dirty="0">
                <a:solidFill>
                  <a:srgbClr val="565963"/>
                </a:solidFill>
                <a:latin typeface="Gill Sans MT"/>
                <a:cs typeface="Gill Sans MT"/>
              </a:rPr>
              <a:t> </a:t>
            </a:r>
            <a:r>
              <a:rPr sz="1200" spc="-110" dirty="0">
                <a:solidFill>
                  <a:srgbClr val="565963"/>
                </a:solidFill>
                <a:latin typeface="Gill Sans MT"/>
                <a:cs typeface="Gill Sans MT"/>
              </a:rPr>
              <a:t>experience</a:t>
            </a:r>
            <a:r>
              <a:rPr sz="1200" spc="-62" dirty="0">
                <a:solidFill>
                  <a:srgbClr val="565963"/>
                </a:solidFill>
                <a:latin typeface="Gill Sans MT"/>
                <a:cs typeface="Gill Sans MT"/>
              </a:rPr>
              <a:t> a</a:t>
            </a:r>
            <a:r>
              <a:rPr sz="1200" spc="-66" dirty="0">
                <a:solidFill>
                  <a:srgbClr val="565963"/>
                </a:solidFill>
                <a:latin typeface="Gill Sans MT"/>
                <a:cs typeface="Gill Sans MT"/>
              </a:rPr>
              <a:t> significant</a:t>
            </a:r>
            <a:r>
              <a:rPr sz="1200" spc="-62" dirty="0">
                <a:solidFill>
                  <a:srgbClr val="565963"/>
                </a:solidFill>
                <a:latin typeface="Gill Sans MT"/>
                <a:cs typeface="Gill Sans MT"/>
              </a:rPr>
              <a:t> </a:t>
            </a:r>
            <a:r>
              <a:rPr sz="1200" spc="-110" dirty="0">
                <a:solidFill>
                  <a:srgbClr val="565963"/>
                </a:solidFill>
                <a:latin typeface="Gill Sans MT"/>
                <a:cs typeface="Gill Sans MT"/>
              </a:rPr>
              <a:t>correction,</a:t>
            </a:r>
            <a:r>
              <a:rPr sz="1200" spc="-66" dirty="0">
                <a:solidFill>
                  <a:srgbClr val="565963"/>
                </a:solidFill>
                <a:latin typeface="Gill Sans MT"/>
                <a:cs typeface="Gill Sans MT"/>
              </a:rPr>
              <a:t> </a:t>
            </a:r>
            <a:r>
              <a:rPr sz="1200" spc="-97" dirty="0">
                <a:solidFill>
                  <a:srgbClr val="565963"/>
                </a:solidFill>
                <a:latin typeface="Gill Sans MT"/>
                <a:cs typeface="Gill Sans MT"/>
              </a:rPr>
              <a:t>which</a:t>
            </a:r>
            <a:r>
              <a:rPr sz="1200" spc="-66" dirty="0">
                <a:solidFill>
                  <a:srgbClr val="565963"/>
                </a:solidFill>
                <a:latin typeface="Gill Sans MT"/>
                <a:cs typeface="Gill Sans MT"/>
              </a:rPr>
              <a:t> </a:t>
            </a:r>
            <a:r>
              <a:rPr sz="1200" spc="-110" dirty="0">
                <a:solidFill>
                  <a:srgbClr val="565963"/>
                </a:solidFill>
                <a:latin typeface="Gill Sans MT"/>
                <a:cs typeface="Gill Sans MT"/>
              </a:rPr>
              <a:t>for</a:t>
            </a:r>
            <a:r>
              <a:rPr sz="1200" spc="-62" dirty="0">
                <a:solidFill>
                  <a:srgbClr val="565963"/>
                </a:solidFill>
                <a:latin typeface="Gill Sans MT"/>
                <a:cs typeface="Gill Sans MT"/>
              </a:rPr>
              <a:t> </a:t>
            </a:r>
            <a:r>
              <a:rPr sz="1200" spc="-97" dirty="0">
                <a:solidFill>
                  <a:srgbClr val="565963"/>
                </a:solidFill>
                <a:latin typeface="Gill Sans MT"/>
                <a:cs typeface="Gill Sans MT"/>
              </a:rPr>
              <a:t>the</a:t>
            </a:r>
            <a:r>
              <a:rPr sz="1200" spc="-66" dirty="0">
                <a:solidFill>
                  <a:srgbClr val="565963"/>
                </a:solidFill>
                <a:latin typeface="Gill Sans MT"/>
                <a:cs typeface="Gill Sans MT"/>
              </a:rPr>
              <a:t> </a:t>
            </a:r>
            <a:r>
              <a:rPr sz="1200" spc="-110" dirty="0">
                <a:solidFill>
                  <a:srgbClr val="565963"/>
                </a:solidFill>
                <a:latin typeface="Gill Sans MT"/>
                <a:cs typeface="Gill Sans MT"/>
              </a:rPr>
              <a:t>S&amp;P</a:t>
            </a:r>
            <a:r>
              <a:rPr sz="1200" spc="-62" dirty="0">
                <a:solidFill>
                  <a:srgbClr val="565963"/>
                </a:solidFill>
                <a:latin typeface="Gill Sans MT"/>
                <a:cs typeface="Gill Sans MT"/>
              </a:rPr>
              <a:t> </a:t>
            </a:r>
            <a:r>
              <a:rPr sz="1200" spc="-101" dirty="0">
                <a:solidFill>
                  <a:srgbClr val="565963"/>
                </a:solidFill>
                <a:latin typeface="Gill Sans MT"/>
                <a:cs typeface="Gill Sans MT"/>
              </a:rPr>
              <a:t>500</a:t>
            </a:r>
            <a:r>
              <a:rPr sz="1200" spc="-66" dirty="0">
                <a:solidFill>
                  <a:srgbClr val="565963"/>
                </a:solidFill>
                <a:latin typeface="Gill Sans MT"/>
                <a:cs typeface="Gill Sans MT"/>
              </a:rPr>
              <a:t> </a:t>
            </a:r>
            <a:r>
              <a:rPr sz="1200" spc="-84" dirty="0">
                <a:solidFill>
                  <a:srgbClr val="565963"/>
                </a:solidFill>
                <a:latin typeface="Gill Sans MT"/>
                <a:cs typeface="Gill Sans MT"/>
              </a:rPr>
              <a:t>has</a:t>
            </a:r>
            <a:r>
              <a:rPr sz="1200" spc="-66" dirty="0">
                <a:solidFill>
                  <a:srgbClr val="565963"/>
                </a:solidFill>
                <a:latin typeface="Gill Sans MT"/>
                <a:cs typeface="Gill Sans MT"/>
              </a:rPr>
              <a:t> </a:t>
            </a:r>
            <a:r>
              <a:rPr sz="1200" spc="-93" dirty="0">
                <a:solidFill>
                  <a:srgbClr val="565963"/>
                </a:solidFill>
                <a:latin typeface="Gill Sans MT"/>
                <a:cs typeface="Gill Sans MT"/>
              </a:rPr>
              <a:t>averaged</a:t>
            </a:r>
            <a:r>
              <a:rPr sz="1200" spc="-62" dirty="0">
                <a:solidFill>
                  <a:srgbClr val="565963"/>
                </a:solidFill>
                <a:latin typeface="Gill Sans MT"/>
                <a:cs typeface="Gill Sans MT"/>
              </a:rPr>
              <a:t> </a:t>
            </a:r>
            <a:r>
              <a:rPr sz="1200" spc="-101" dirty="0">
                <a:solidFill>
                  <a:srgbClr val="565963"/>
                </a:solidFill>
                <a:latin typeface="Gill Sans MT"/>
                <a:cs typeface="Gill Sans MT"/>
              </a:rPr>
              <a:t>approximately</a:t>
            </a:r>
            <a:r>
              <a:rPr sz="1200" spc="-66" dirty="0">
                <a:solidFill>
                  <a:srgbClr val="565963"/>
                </a:solidFill>
                <a:latin typeface="Gill Sans MT"/>
                <a:cs typeface="Gill Sans MT"/>
              </a:rPr>
              <a:t> </a:t>
            </a:r>
            <a:r>
              <a:rPr sz="1200" spc="-84" dirty="0">
                <a:solidFill>
                  <a:srgbClr val="565963"/>
                </a:solidFill>
                <a:latin typeface="Gill Sans MT"/>
                <a:cs typeface="Gill Sans MT"/>
              </a:rPr>
              <a:t>14%</a:t>
            </a:r>
            <a:r>
              <a:rPr sz="1200" spc="-62" dirty="0">
                <a:solidFill>
                  <a:srgbClr val="565963"/>
                </a:solidFill>
                <a:latin typeface="Gill Sans MT"/>
                <a:cs typeface="Gill Sans MT"/>
              </a:rPr>
              <a:t> </a:t>
            </a:r>
            <a:r>
              <a:rPr sz="1200" spc="-88" dirty="0">
                <a:solidFill>
                  <a:srgbClr val="565963"/>
                </a:solidFill>
                <a:latin typeface="Gill Sans MT"/>
                <a:cs typeface="Gill Sans MT"/>
              </a:rPr>
              <a:t>since</a:t>
            </a:r>
            <a:r>
              <a:rPr sz="1200" spc="-66" dirty="0">
                <a:solidFill>
                  <a:srgbClr val="565963"/>
                </a:solidFill>
                <a:latin typeface="Gill Sans MT"/>
                <a:cs typeface="Gill Sans MT"/>
              </a:rPr>
              <a:t> </a:t>
            </a:r>
            <a:r>
              <a:rPr sz="1200" spc="-93" dirty="0">
                <a:solidFill>
                  <a:srgbClr val="565963"/>
                </a:solidFill>
                <a:latin typeface="Gill Sans MT"/>
                <a:cs typeface="Gill Sans MT"/>
              </a:rPr>
              <a:t>1980.</a:t>
            </a:r>
            <a:r>
              <a:rPr sz="1200" spc="-62" dirty="0">
                <a:solidFill>
                  <a:srgbClr val="565963"/>
                </a:solidFill>
                <a:latin typeface="Gill Sans MT"/>
                <a:cs typeface="Gill Sans MT"/>
              </a:rPr>
              <a:t> </a:t>
            </a:r>
            <a:r>
              <a:rPr sz="1200" spc="-119" dirty="0">
                <a:solidFill>
                  <a:srgbClr val="565963"/>
                </a:solidFill>
                <a:latin typeface="Gill Sans MT"/>
                <a:cs typeface="Gill Sans MT"/>
              </a:rPr>
              <a:t>History</a:t>
            </a:r>
            <a:r>
              <a:rPr sz="1200" spc="-66" dirty="0">
                <a:solidFill>
                  <a:srgbClr val="565963"/>
                </a:solidFill>
                <a:latin typeface="Gill Sans MT"/>
                <a:cs typeface="Gill Sans MT"/>
              </a:rPr>
              <a:t> </a:t>
            </a:r>
            <a:r>
              <a:rPr sz="1200" spc="-84" dirty="0">
                <a:solidFill>
                  <a:srgbClr val="565963"/>
                </a:solidFill>
                <a:latin typeface="Gill Sans MT"/>
                <a:cs typeface="Gill Sans MT"/>
              </a:rPr>
              <a:t>has</a:t>
            </a:r>
            <a:r>
              <a:rPr sz="1200" spc="-66" dirty="0">
                <a:solidFill>
                  <a:srgbClr val="565963"/>
                </a:solidFill>
                <a:latin typeface="Gill Sans MT"/>
                <a:cs typeface="Gill Sans MT"/>
              </a:rPr>
              <a:t> </a:t>
            </a:r>
            <a:r>
              <a:rPr sz="1200" spc="-119" dirty="0">
                <a:solidFill>
                  <a:srgbClr val="565963"/>
                </a:solidFill>
                <a:latin typeface="Gill Sans MT"/>
                <a:cs typeface="Gill Sans MT"/>
              </a:rPr>
              <a:t>shown</a:t>
            </a:r>
            <a:r>
              <a:rPr sz="1200" spc="-62" dirty="0">
                <a:solidFill>
                  <a:srgbClr val="565963"/>
                </a:solidFill>
                <a:latin typeface="Gill Sans MT"/>
                <a:cs typeface="Gill Sans MT"/>
              </a:rPr>
              <a:t> </a:t>
            </a:r>
            <a:r>
              <a:rPr sz="1200" spc="-79" dirty="0">
                <a:solidFill>
                  <a:srgbClr val="565963"/>
                </a:solidFill>
                <a:latin typeface="Gill Sans MT"/>
                <a:cs typeface="Gill Sans MT"/>
              </a:rPr>
              <a:t>that</a:t>
            </a:r>
            <a:r>
              <a:rPr sz="1200" spc="-66" dirty="0">
                <a:solidFill>
                  <a:srgbClr val="565963"/>
                </a:solidFill>
                <a:latin typeface="Gill Sans MT"/>
                <a:cs typeface="Gill Sans MT"/>
              </a:rPr>
              <a:t> </a:t>
            </a:r>
            <a:r>
              <a:rPr sz="1200" spc="-106" dirty="0">
                <a:solidFill>
                  <a:srgbClr val="565963"/>
                </a:solidFill>
                <a:latin typeface="Gill Sans MT"/>
                <a:cs typeface="Gill Sans MT"/>
              </a:rPr>
              <a:t>those</a:t>
            </a:r>
            <a:r>
              <a:rPr sz="1200" spc="-62" dirty="0">
                <a:solidFill>
                  <a:srgbClr val="565963"/>
                </a:solidFill>
                <a:latin typeface="Gill Sans MT"/>
                <a:cs typeface="Gill Sans MT"/>
              </a:rPr>
              <a:t> </a:t>
            </a:r>
            <a:r>
              <a:rPr sz="1200" spc="-132" dirty="0">
                <a:solidFill>
                  <a:srgbClr val="565963"/>
                </a:solidFill>
                <a:latin typeface="Gill Sans MT"/>
                <a:cs typeface="Gill Sans MT"/>
              </a:rPr>
              <a:t>who</a:t>
            </a:r>
            <a:r>
              <a:rPr sz="1200" spc="-66" dirty="0">
                <a:solidFill>
                  <a:srgbClr val="565963"/>
                </a:solidFill>
                <a:latin typeface="Gill Sans MT"/>
                <a:cs typeface="Gill Sans MT"/>
              </a:rPr>
              <a:t> </a:t>
            </a:r>
            <a:r>
              <a:rPr sz="1200" spc="-115" dirty="0">
                <a:solidFill>
                  <a:srgbClr val="565963"/>
                </a:solidFill>
                <a:latin typeface="Gill Sans MT"/>
                <a:cs typeface="Gill Sans MT"/>
              </a:rPr>
              <a:t>chose</a:t>
            </a:r>
            <a:r>
              <a:rPr sz="1200" spc="-66" dirty="0">
                <a:solidFill>
                  <a:srgbClr val="565963"/>
                </a:solidFill>
                <a:latin typeface="Gill Sans MT"/>
                <a:cs typeface="Gill Sans MT"/>
              </a:rPr>
              <a:t> </a:t>
            </a:r>
            <a:r>
              <a:rPr sz="1200" spc="-124" dirty="0">
                <a:solidFill>
                  <a:srgbClr val="565963"/>
                </a:solidFill>
                <a:latin typeface="Gill Sans MT"/>
                <a:cs typeface="Gill Sans MT"/>
              </a:rPr>
              <a:t>to</a:t>
            </a:r>
            <a:r>
              <a:rPr sz="1200" spc="-62" dirty="0">
                <a:solidFill>
                  <a:srgbClr val="565963"/>
                </a:solidFill>
                <a:latin typeface="Gill Sans MT"/>
                <a:cs typeface="Gill Sans MT"/>
              </a:rPr>
              <a:t> </a:t>
            </a:r>
            <a:r>
              <a:rPr sz="1200" spc="-84" dirty="0">
                <a:solidFill>
                  <a:srgbClr val="565963"/>
                </a:solidFill>
                <a:latin typeface="Gill Sans MT"/>
                <a:cs typeface="Gill Sans MT"/>
              </a:rPr>
              <a:t>stay</a:t>
            </a:r>
            <a:r>
              <a:rPr sz="1200" spc="-66" dirty="0">
                <a:solidFill>
                  <a:srgbClr val="565963"/>
                </a:solidFill>
                <a:latin typeface="Gill Sans MT"/>
                <a:cs typeface="Gill Sans MT"/>
              </a:rPr>
              <a:t> </a:t>
            </a:r>
            <a:r>
              <a:rPr sz="1200" spc="-97" dirty="0">
                <a:solidFill>
                  <a:srgbClr val="565963"/>
                </a:solidFill>
                <a:latin typeface="Gill Sans MT"/>
                <a:cs typeface="Gill Sans MT"/>
              </a:rPr>
              <a:t>the</a:t>
            </a:r>
            <a:r>
              <a:rPr sz="1200" spc="-62" dirty="0">
                <a:solidFill>
                  <a:srgbClr val="565963"/>
                </a:solidFill>
                <a:latin typeface="Gill Sans MT"/>
                <a:cs typeface="Gill Sans MT"/>
              </a:rPr>
              <a:t> </a:t>
            </a:r>
            <a:r>
              <a:rPr sz="1200" spc="-124" dirty="0">
                <a:solidFill>
                  <a:srgbClr val="565963"/>
                </a:solidFill>
                <a:latin typeface="Gill Sans MT"/>
                <a:cs typeface="Gill Sans MT"/>
              </a:rPr>
              <a:t>course</a:t>
            </a:r>
            <a:r>
              <a:rPr sz="1200" spc="-66" dirty="0">
                <a:solidFill>
                  <a:srgbClr val="565963"/>
                </a:solidFill>
                <a:latin typeface="Gill Sans MT"/>
                <a:cs typeface="Gill Sans MT"/>
              </a:rPr>
              <a:t> </a:t>
            </a:r>
            <a:r>
              <a:rPr sz="1200" spc="-18" dirty="0">
                <a:solidFill>
                  <a:srgbClr val="565963"/>
                </a:solidFill>
                <a:latin typeface="Gill Sans MT"/>
                <a:cs typeface="Gill Sans MT"/>
              </a:rPr>
              <a:t>were </a:t>
            </a:r>
            <a:r>
              <a:rPr sz="1200" spc="-119" dirty="0">
                <a:solidFill>
                  <a:srgbClr val="565963"/>
                </a:solidFill>
                <a:latin typeface="Gill Sans MT"/>
                <a:cs typeface="Gill Sans MT"/>
              </a:rPr>
              <a:t>rewarded</a:t>
            </a:r>
            <a:r>
              <a:rPr sz="1200" spc="-79" dirty="0">
                <a:solidFill>
                  <a:srgbClr val="565963"/>
                </a:solidFill>
                <a:latin typeface="Gill Sans MT"/>
                <a:cs typeface="Gill Sans MT"/>
              </a:rPr>
              <a:t> </a:t>
            </a:r>
            <a:r>
              <a:rPr sz="1200" spc="-110" dirty="0">
                <a:solidFill>
                  <a:srgbClr val="565963"/>
                </a:solidFill>
                <a:latin typeface="Gill Sans MT"/>
                <a:cs typeface="Gill Sans MT"/>
              </a:rPr>
              <a:t>for</a:t>
            </a:r>
            <a:r>
              <a:rPr sz="1200" spc="-75" dirty="0">
                <a:solidFill>
                  <a:srgbClr val="565963"/>
                </a:solidFill>
                <a:latin typeface="Gill Sans MT"/>
                <a:cs typeface="Gill Sans MT"/>
              </a:rPr>
              <a:t> </a:t>
            </a:r>
            <a:r>
              <a:rPr sz="1200" spc="-93" dirty="0">
                <a:solidFill>
                  <a:srgbClr val="565963"/>
                </a:solidFill>
                <a:latin typeface="Gill Sans MT"/>
                <a:cs typeface="Gill Sans MT"/>
              </a:rPr>
              <a:t>their</a:t>
            </a:r>
            <a:r>
              <a:rPr sz="1200" spc="-79" dirty="0">
                <a:solidFill>
                  <a:srgbClr val="565963"/>
                </a:solidFill>
                <a:latin typeface="Gill Sans MT"/>
                <a:cs typeface="Gill Sans MT"/>
              </a:rPr>
              <a:t> </a:t>
            </a:r>
            <a:r>
              <a:rPr sz="1200" spc="-93" dirty="0">
                <a:solidFill>
                  <a:srgbClr val="565963"/>
                </a:solidFill>
                <a:latin typeface="Gill Sans MT"/>
                <a:cs typeface="Gill Sans MT"/>
              </a:rPr>
              <a:t>patience</a:t>
            </a:r>
            <a:r>
              <a:rPr sz="1200" spc="-75" dirty="0">
                <a:solidFill>
                  <a:srgbClr val="565963"/>
                </a:solidFill>
                <a:latin typeface="Gill Sans MT"/>
                <a:cs typeface="Gill Sans MT"/>
              </a:rPr>
              <a:t> </a:t>
            </a:r>
            <a:r>
              <a:rPr sz="1200" spc="-141" dirty="0">
                <a:solidFill>
                  <a:srgbClr val="565963"/>
                </a:solidFill>
                <a:latin typeface="Gill Sans MT"/>
                <a:cs typeface="Gill Sans MT"/>
              </a:rPr>
              <a:t>more</a:t>
            </a:r>
            <a:r>
              <a:rPr sz="1200" spc="-75" dirty="0">
                <a:solidFill>
                  <a:srgbClr val="565963"/>
                </a:solidFill>
                <a:latin typeface="Gill Sans MT"/>
                <a:cs typeface="Gill Sans MT"/>
              </a:rPr>
              <a:t> </a:t>
            </a:r>
            <a:r>
              <a:rPr sz="1200" spc="-93" dirty="0">
                <a:solidFill>
                  <a:srgbClr val="565963"/>
                </a:solidFill>
                <a:latin typeface="Gill Sans MT"/>
                <a:cs typeface="Gill Sans MT"/>
              </a:rPr>
              <a:t>often</a:t>
            </a:r>
            <a:r>
              <a:rPr sz="1200" spc="-79" dirty="0">
                <a:solidFill>
                  <a:srgbClr val="565963"/>
                </a:solidFill>
                <a:latin typeface="Gill Sans MT"/>
                <a:cs typeface="Gill Sans MT"/>
              </a:rPr>
              <a:t> than</a:t>
            </a:r>
            <a:r>
              <a:rPr sz="1200" spc="-75" dirty="0">
                <a:solidFill>
                  <a:srgbClr val="565963"/>
                </a:solidFill>
                <a:latin typeface="Gill Sans MT"/>
                <a:cs typeface="Gill Sans MT"/>
              </a:rPr>
              <a:t> </a:t>
            </a:r>
            <a:r>
              <a:rPr sz="1200" spc="-18" dirty="0">
                <a:solidFill>
                  <a:srgbClr val="565963"/>
                </a:solidFill>
                <a:latin typeface="Gill Sans MT"/>
                <a:cs typeface="Gill Sans MT"/>
              </a:rPr>
              <a:t>not.</a:t>
            </a:r>
            <a:endParaRPr sz="1200" dirty="0">
              <a:latin typeface="Gill Sans MT"/>
              <a:cs typeface="Gill Sans MT"/>
            </a:endParaRPr>
          </a:p>
        </p:txBody>
      </p:sp>
      <p:grpSp>
        <p:nvGrpSpPr>
          <p:cNvPr id="9" name="object 9"/>
          <p:cNvGrpSpPr/>
          <p:nvPr/>
        </p:nvGrpSpPr>
        <p:grpSpPr>
          <a:xfrm>
            <a:off x="2030186" y="2936994"/>
            <a:ext cx="8135471" cy="2082053"/>
            <a:chOff x="421278" y="3166668"/>
            <a:chExt cx="9220200" cy="2359660"/>
          </a:xfrm>
        </p:grpSpPr>
        <p:pic>
          <p:nvPicPr>
            <p:cNvPr id="10" name="object 10"/>
            <p:cNvPicPr/>
            <p:nvPr/>
          </p:nvPicPr>
          <p:blipFill>
            <a:blip r:embed="rId2" cstate="print"/>
            <a:stretch>
              <a:fillRect/>
            </a:stretch>
          </p:blipFill>
          <p:spPr>
            <a:xfrm>
              <a:off x="1332635" y="4097832"/>
              <a:ext cx="106668" cy="400812"/>
            </a:xfrm>
            <a:prstGeom prst="rect">
              <a:avLst/>
            </a:prstGeom>
          </p:spPr>
        </p:pic>
        <p:pic>
          <p:nvPicPr>
            <p:cNvPr id="11" name="object 11"/>
            <p:cNvPicPr/>
            <p:nvPr/>
          </p:nvPicPr>
          <p:blipFill>
            <a:blip r:embed="rId3" cstate="print"/>
            <a:stretch>
              <a:fillRect/>
            </a:stretch>
          </p:blipFill>
          <p:spPr>
            <a:xfrm>
              <a:off x="1975763" y="4079544"/>
              <a:ext cx="106668" cy="1011936"/>
            </a:xfrm>
            <a:prstGeom prst="rect">
              <a:avLst/>
            </a:prstGeom>
          </p:spPr>
        </p:pic>
        <p:pic>
          <p:nvPicPr>
            <p:cNvPr id="12" name="object 12"/>
            <p:cNvPicPr/>
            <p:nvPr/>
          </p:nvPicPr>
          <p:blipFill>
            <a:blip r:embed="rId4" cstate="print"/>
            <a:stretch>
              <a:fillRect/>
            </a:stretch>
          </p:blipFill>
          <p:spPr>
            <a:xfrm>
              <a:off x="689501" y="4137456"/>
              <a:ext cx="106674" cy="522731"/>
            </a:xfrm>
            <a:prstGeom prst="rect">
              <a:avLst/>
            </a:prstGeom>
          </p:spPr>
        </p:pic>
        <p:pic>
          <p:nvPicPr>
            <p:cNvPr id="13" name="object 13"/>
            <p:cNvPicPr/>
            <p:nvPr/>
          </p:nvPicPr>
          <p:blipFill>
            <a:blip r:embed="rId5" cstate="print"/>
            <a:stretch>
              <a:fillRect/>
            </a:stretch>
          </p:blipFill>
          <p:spPr>
            <a:xfrm>
              <a:off x="3476903" y="4137456"/>
              <a:ext cx="106668" cy="254508"/>
            </a:xfrm>
            <a:prstGeom prst="rect">
              <a:avLst/>
            </a:prstGeom>
          </p:spPr>
        </p:pic>
        <p:pic>
          <p:nvPicPr>
            <p:cNvPr id="14" name="object 14"/>
            <p:cNvPicPr/>
            <p:nvPr/>
          </p:nvPicPr>
          <p:blipFill>
            <a:blip r:embed="rId6" cstate="print"/>
            <a:stretch>
              <a:fillRect/>
            </a:stretch>
          </p:blipFill>
          <p:spPr>
            <a:xfrm>
              <a:off x="2618891" y="4137456"/>
              <a:ext cx="106668" cy="566928"/>
            </a:xfrm>
            <a:prstGeom prst="rect">
              <a:avLst/>
            </a:prstGeom>
          </p:spPr>
        </p:pic>
        <p:pic>
          <p:nvPicPr>
            <p:cNvPr id="15" name="object 15"/>
            <p:cNvPicPr/>
            <p:nvPr/>
          </p:nvPicPr>
          <p:blipFill>
            <a:blip r:embed="rId7" cstate="print"/>
            <a:stretch>
              <a:fillRect/>
            </a:stretch>
          </p:blipFill>
          <p:spPr>
            <a:xfrm>
              <a:off x="902861" y="3716832"/>
              <a:ext cx="108198" cy="893064"/>
            </a:xfrm>
            <a:prstGeom prst="rect">
              <a:avLst/>
            </a:prstGeom>
          </p:spPr>
        </p:pic>
        <p:pic>
          <p:nvPicPr>
            <p:cNvPr id="16" name="object 16"/>
            <p:cNvPicPr/>
            <p:nvPr/>
          </p:nvPicPr>
          <p:blipFill>
            <a:blip r:embed="rId8" cstate="print"/>
            <a:stretch>
              <a:fillRect/>
            </a:stretch>
          </p:blipFill>
          <p:spPr>
            <a:xfrm>
              <a:off x="474616" y="3404412"/>
              <a:ext cx="106674" cy="1219199"/>
            </a:xfrm>
            <a:prstGeom prst="rect">
              <a:avLst/>
            </a:prstGeom>
          </p:spPr>
        </p:pic>
        <p:pic>
          <p:nvPicPr>
            <p:cNvPr id="17" name="object 17"/>
            <p:cNvPicPr/>
            <p:nvPr/>
          </p:nvPicPr>
          <p:blipFill>
            <a:blip r:embed="rId9" cstate="print"/>
            <a:stretch>
              <a:fillRect/>
            </a:stretch>
          </p:blipFill>
          <p:spPr>
            <a:xfrm>
              <a:off x="3047135" y="4010964"/>
              <a:ext cx="108192" cy="304800"/>
            </a:xfrm>
            <a:prstGeom prst="rect">
              <a:avLst/>
            </a:prstGeom>
          </p:spPr>
        </p:pic>
        <p:pic>
          <p:nvPicPr>
            <p:cNvPr id="18" name="object 18"/>
            <p:cNvPicPr/>
            <p:nvPr/>
          </p:nvPicPr>
          <p:blipFill>
            <a:blip r:embed="rId10" cstate="print"/>
            <a:stretch>
              <a:fillRect/>
            </a:stretch>
          </p:blipFill>
          <p:spPr>
            <a:xfrm>
              <a:off x="7122310" y="4137456"/>
              <a:ext cx="106680" cy="553212"/>
            </a:xfrm>
            <a:prstGeom prst="rect">
              <a:avLst/>
            </a:prstGeom>
          </p:spPr>
        </p:pic>
        <p:pic>
          <p:nvPicPr>
            <p:cNvPr id="19" name="object 19"/>
            <p:cNvPicPr/>
            <p:nvPr/>
          </p:nvPicPr>
          <p:blipFill>
            <a:blip r:embed="rId11" cstate="print"/>
            <a:stretch>
              <a:fillRect/>
            </a:stretch>
          </p:blipFill>
          <p:spPr>
            <a:xfrm>
              <a:off x="1760879" y="3721404"/>
              <a:ext cx="108192" cy="684276"/>
            </a:xfrm>
            <a:prstGeom prst="rect">
              <a:avLst/>
            </a:prstGeom>
          </p:spPr>
        </p:pic>
        <p:pic>
          <p:nvPicPr>
            <p:cNvPr id="20" name="object 20"/>
            <p:cNvPicPr/>
            <p:nvPr/>
          </p:nvPicPr>
          <p:blipFill>
            <a:blip r:embed="rId12" cstate="print"/>
            <a:stretch>
              <a:fillRect/>
            </a:stretch>
          </p:blipFill>
          <p:spPr>
            <a:xfrm>
              <a:off x="1117745" y="3646728"/>
              <a:ext cx="106674" cy="687324"/>
            </a:xfrm>
            <a:prstGeom prst="rect">
              <a:avLst/>
            </a:prstGeom>
          </p:spPr>
        </p:pic>
        <p:pic>
          <p:nvPicPr>
            <p:cNvPr id="21" name="object 21"/>
            <p:cNvPicPr/>
            <p:nvPr/>
          </p:nvPicPr>
          <p:blipFill>
            <a:blip r:embed="rId13" cstate="print"/>
            <a:stretch>
              <a:fillRect/>
            </a:stretch>
          </p:blipFill>
          <p:spPr>
            <a:xfrm>
              <a:off x="4978043" y="4137456"/>
              <a:ext cx="106668" cy="845819"/>
            </a:xfrm>
            <a:prstGeom prst="rect">
              <a:avLst/>
            </a:prstGeom>
          </p:spPr>
        </p:pic>
        <p:pic>
          <p:nvPicPr>
            <p:cNvPr id="22" name="object 22"/>
            <p:cNvPicPr/>
            <p:nvPr/>
          </p:nvPicPr>
          <p:blipFill>
            <a:blip r:embed="rId14" cstate="print"/>
            <a:stretch>
              <a:fillRect/>
            </a:stretch>
          </p:blipFill>
          <p:spPr>
            <a:xfrm>
              <a:off x="2190647" y="3785412"/>
              <a:ext cx="106668" cy="568451"/>
            </a:xfrm>
            <a:prstGeom prst="rect">
              <a:avLst/>
            </a:prstGeom>
          </p:spPr>
        </p:pic>
        <p:pic>
          <p:nvPicPr>
            <p:cNvPr id="23" name="object 23"/>
            <p:cNvPicPr/>
            <p:nvPr/>
          </p:nvPicPr>
          <p:blipFill>
            <a:blip r:embed="rId15" cstate="print"/>
            <a:stretch>
              <a:fillRect/>
            </a:stretch>
          </p:blipFill>
          <p:spPr>
            <a:xfrm>
              <a:off x="4763159" y="4137456"/>
              <a:ext cx="108192" cy="480060"/>
            </a:xfrm>
            <a:prstGeom prst="rect">
              <a:avLst/>
            </a:prstGeom>
          </p:spPr>
        </p:pic>
        <p:pic>
          <p:nvPicPr>
            <p:cNvPr id="24" name="object 24"/>
            <p:cNvPicPr/>
            <p:nvPr/>
          </p:nvPicPr>
          <p:blipFill>
            <a:blip r:embed="rId16" cstate="print"/>
            <a:stretch>
              <a:fillRect/>
            </a:stretch>
          </p:blipFill>
          <p:spPr>
            <a:xfrm>
              <a:off x="7980323" y="4137456"/>
              <a:ext cx="106668" cy="352044"/>
            </a:xfrm>
            <a:prstGeom prst="rect">
              <a:avLst/>
            </a:prstGeom>
          </p:spPr>
        </p:pic>
        <p:pic>
          <p:nvPicPr>
            <p:cNvPr id="25" name="object 25"/>
            <p:cNvPicPr/>
            <p:nvPr/>
          </p:nvPicPr>
          <p:blipFill>
            <a:blip r:embed="rId17" cstate="print"/>
            <a:stretch>
              <a:fillRect/>
            </a:stretch>
          </p:blipFill>
          <p:spPr>
            <a:xfrm>
              <a:off x="5836055" y="4052112"/>
              <a:ext cx="106668" cy="289559"/>
            </a:xfrm>
            <a:prstGeom prst="rect">
              <a:avLst/>
            </a:prstGeom>
          </p:spPr>
        </p:pic>
        <p:pic>
          <p:nvPicPr>
            <p:cNvPr id="26" name="object 26"/>
            <p:cNvPicPr/>
            <p:nvPr/>
          </p:nvPicPr>
          <p:blipFill>
            <a:blip r:embed="rId18" cstate="print"/>
            <a:stretch>
              <a:fillRect/>
            </a:stretch>
          </p:blipFill>
          <p:spPr>
            <a:xfrm>
              <a:off x="6264299" y="4036872"/>
              <a:ext cx="106668" cy="388620"/>
            </a:xfrm>
            <a:prstGeom prst="rect">
              <a:avLst/>
            </a:prstGeom>
          </p:spPr>
        </p:pic>
        <p:pic>
          <p:nvPicPr>
            <p:cNvPr id="27" name="object 27"/>
            <p:cNvPicPr/>
            <p:nvPr/>
          </p:nvPicPr>
          <p:blipFill>
            <a:blip r:embed="rId19" cstate="print"/>
            <a:stretch>
              <a:fillRect/>
            </a:stretch>
          </p:blipFill>
          <p:spPr>
            <a:xfrm>
              <a:off x="3262019" y="3936288"/>
              <a:ext cx="108192" cy="344424"/>
            </a:xfrm>
            <a:prstGeom prst="rect">
              <a:avLst/>
            </a:prstGeom>
          </p:spPr>
        </p:pic>
        <p:pic>
          <p:nvPicPr>
            <p:cNvPr id="28" name="object 28"/>
            <p:cNvPicPr/>
            <p:nvPr/>
          </p:nvPicPr>
          <p:blipFill>
            <a:blip r:embed="rId20" cstate="print"/>
            <a:stretch>
              <a:fillRect/>
            </a:stretch>
          </p:blipFill>
          <p:spPr>
            <a:xfrm>
              <a:off x="1547519" y="3387648"/>
              <a:ext cx="106668" cy="967739"/>
            </a:xfrm>
            <a:prstGeom prst="rect">
              <a:avLst/>
            </a:prstGeom>
          </p:spPr>
        </p:pic>
        <p:pic>
          <p:nvPicPr>
            <p:cNvPr id="29" name="object 29"/>
            <p:cNvPicPr/>
            <p:nvPr/>
          </p:nvPicPr>
          <p:blipFill>
            <a:blip r:embed="rId21" cstate="print"/>
            <a:stretch>
              <a:fillRect/>
            </a:stretch>
          </p:blipFill>
          <p:spPr>
            <a:xfrm>
              <a:off x="5192927" y="4137456"/>
              <a:ext cx="106668" cy="961644"/>
            </a:xfrm>
            <a:prstGeom prst="rect">
              <a:avLst/>
            </a:prstGeom>
          </p:spPr>
        </p:pic>
        <p:pic>
          <p:nvPicPr>
            <p:cNvPr id="30" name="object 30"/>
            <p:cNvPicPr/>
            <p:nvPr/>
          </p:nvPicPr>
          <p:blipFill>
            <a:blip r:embed="rId22" cstate="print"/>
            <a:stretch>
              <a:fillRect/>
            </a:stretch>
          </p:blipFill>
          <p:spPr>
            <a:xfrm>
              <a:off x="4334915" y="3378504"/>
              <a:ext cx="106668" cy="1310639"/>
            </a:xfrm>
            <a:prstGeom prst="rect">
              <a:avLst/>
            </a:prstGeom>
          </p:spPr>
        </p:pic>
        <p:pic>
          <p:nvPicPr>
            <p:cNvPr id="31" name="object 31"/>
            <p:cNvPicPr/>
            <p:nvPr/>
          </p:nvPicPr>
          <p:blipFill>
            <a:blip r:embed="rId23" cstate="print"/>
            <a:stretch>
              <a:fillRect/>
            </a:stretch>
          </p:blipFill>
          <p:spPr>
            <a:xfrm>
              <a:off x="2404007" y="3361740"/>
              <a:ext cx="108192" cy="990600"/>
            </a:xfrm>
            <a:prstGeom prst="rect">
              <a:avLst/>
            </a:prstGeom>
          </p:spPr>
        </p:pic>
        <p:pic>
          <p:nvPicPr>
            <p:cNvPr id="32" name="object 32"/>
            <p:cNvPicPr/>
            <p:nvPr/>
          </p:nvPicPr>
          <p:blipFill>
            <a:blip r:embed="rId24" cstate="print"/>
            <a:stretch>
              <a:fillRect/>
            </a:stretch>
          </p:blipFill>
          <p:spPr>
            <a:xfrm>
              <a:off x="4548275" y="3581196"/>
              <a:ext cx="108192" cy="900684"/>
            </a:xfrm>
            <a:prstGeom prst="rect">
              <a:avLst/>
            </a:prstGeom>
          </p:spPr>
        </p:pic>
        <p:pic>
          <p:nvPicPr>
            <p:cNvPr id="33" name="object 33"/>
            <p:cNvPicPr/>
            <p:nvPr/>
          </p:nvPicPr>
          <p:blipFill>
            <a:blip r:embed="rId25" cstate="print"/>
            <a:stretch>
              <a:fillRect/>
            </a:stretch>
          </p:blipFill>
          <p:spPr>
            <a:xfrm>
              <a:off x="6479182" y="4137456"/>
              <a:ext cx="106669" cy="1388364"/>
            </a:xfrm>
            <a:prstGeom prst="rect">
              <a:avLst/>
            </a:prstGeom>
          </p:spPr>
        </p:pic>
        <p:pic>
          <p:nvPicPr>
            <p:cNvPr id="34" name="object 34"/>
            <p:cNvPicPr/>
            <p:nvPr/>
          </p:nvPicPr>
          <p:blipFill>
            <a:blip r:embed="rId26" cstate="print"/>
            <a:stretch>
              <a:fillRect/>
            </a:stretch>
          </p:blipFill>
          <p:spPr>
            <a:xfrm>
              <a:off x="5621171" y="3881424"/>
              <a:ext cx="106668" cy="489203"/>
            </a:xfrm>
            <a:prstGeom prst="rect">
              <a:avLst/>
            </a:prstGeom>
          </p:spPr>
        </p:pic>
        <p:pic>
          <p:nvPicPr>
            <p:cNvPr id="35" name="object 35"/>
            <p:cNvPicPr/>
            <p:nvPr/>
          </p:nvPicPr>
          <p:blipFill>
            <a:blip r:embed="rId27" cstate="print"/>
            <a:stretch>
              <a:fillRect/>
            </a:stretch>
          </p:blipFill>
          <p:spPr>
            <a:xfrm>
              <a:off x="2833775" y="3389172"/>
              <a:ext cx="106668" cy="909828"/>
            </a:xfrm>
            <a:prstGeom prst="rect">
              <a:avLst/>
            </a:prstGeom>
          </p:spPr>
        </p:pic>
        <p:pic>
          <p:nvPicPr>
            <p:cNvPr id="36" name="object 36"/>
            <p:cNvPicPr/>
            <p:nvPr/>
          </p:nvPicPr>
          <p:blipFill>
            <a:blip r:embed="rId28" cstate="print"/>
            <a:stretch>
              <a:fillRect/>
            </a:stretch>
          </p:blipFill>
          <p:spPr>
            <a:xfrm>
              <a:off x="3905147" y="3561384"/>
              <a:ext cx="108192" cy="794004"/>
            </a:xfrm>
            <a:prstGeom prst="rect">
              <a:avLst/>
            </a:prstGeom>
          </p:spPr>
        </p:pic>
        <p:pic>
          <p:nvPicPr>
            <p:cNvPr id="37" name="object 37"/>
            <p:cNvPicPr/>
            <p:nvPr/>
          </p:nvPicPr>
          <p:blipFill>
            <a:blip r:embed="rId29" cstate="print"/>
            <a:stretch>
              <a:fillRect/>
            </a:stretch>
          </p:blipFill>
          <p:spPr>
            <a:xfrm>
              <a:off x="8623451" y="4137456"/>
              <a:ext cx="106667" cy="563880"/>
            </a:xfrm>
            <a:prstGeom prst="rect">
              <a:avLst/>
            </a:prstGeom>
          </p:spPr>
        </p:pic>
        <p:pic>
          <p:nvPicPr>
            <p:cNvPr id="38" name="object 38"/>
            <p:cNvPicPr/>
            <p:nvPr/>
          </p:nvPicPr>
          <p:blipFill>
            <a:blip r:embed="rId30" cstate="print"/>
            <a:stretch>
              <a:fillRect/>
            </a:stretch>
          </p:blipFill>
          <p:spPr>
            <a:xfrm>
              <a:off x="6694066" y="3469944"/>
              <a:ext cx="106669" cy="1453896"/>
            </a:xfrm>
            <a:prstGeom prst="rect">
              <a:avLst/>
            </a:prstGeom>
          </p:spPr>
        </p:pic>
        <p:pic>
          <p:nvPicPr>
            <p:cNvPr id="39" name="object 39"/>
            <p:cNvPicPr/>
            <p:nvPr/>
          </p:nvPicPr>
          <p:blipFill>
            <a:blip r:embed="rId31" cstate="print"/>
            <a:stretch>
              <a:fillRect/>
            </a:stretch>
          </p:blipFill>
          <p:spPr>
            <a:xfrm>
              <a:off x="4120031" y="3255060"/>
              <a:ext cx="106668" cy="1190244"/>
            </a:xfrm>
            <a:prstGeom prst="rect">
              <a:avLst/>
            </a:prstGeom>
          </p:spPr>
        </p:pic>
        <p:pic>
          <p:nvPicPr>
            <p:cNvPr id="40" name="object 40"/>
            <p:cNvPicPr/>
            <p:nvPr/>
          </p:nvPicPr>
          <p:blipFill>
            <a:blip r:embed="rId32" cstate="print"/>
            <a:stretch>
              <a:fillRect/>
            </a:stretch>
          </p:blipFill>
          <p:spPr>
            <a:xfrm>
              <a:off x="6907427" y="3773220"/>
              <a:ext cx="108191" cy="819912"/>
            </a:xfrm>
            <a:prstGeom prst="rect">
              <a:avLst/>
            </a:prstGeom>
          </p:spPr>
        </p:pic>
        <p:pic>
          <p:nvPicPr>
            <p:cNvPr id="41" name="object 41"/>
            <p:cNvPicPr/>
            <p:nvPr/>
          </p:nvPicPr>
          <p:blipFill>
            <a:blip r:embed="rId33" cstate="print"/>
            <a:stretch>
              <a:fillRect/>
            </a:stretch>
          </p:blipFill>
          <p:spPr>
            <a:xfrm>
              <a:off x="5406287" y="3386124"/>
              <a:ext cx="108192" cy="1152143"/>
            </a:xfrm>
            <a:prstGeom prst="rect">
              <a:avLst/>
            </a:prstGeom>
          </p:spPr>
        </p:pic>
        <p:pic>
          <p:nvPicPr>
            <p:cNvPr id="42" name="object 42"/>
            <p:cNvPicPr/>
            <p:nvPr/>
          </p:nvPicPr>
          <p:blipFill>
            <a:blip r:embed="rId34" cstate="print"/>
            <a:stretch>
              <a:fillRect/>
            </a:stretch>
          </p:blipFill>
          <p:spPr>
            <a:xfrm>
              <a:off x="9051694" y="3674160"/>
              <a:ext cx="108192" cy="1429512"/>
            </a:xfrm>
            <a:prstGeom prst="rect">
              <a:avLst/>
            </a:prstGeom>
          </p:spPr>
        </p:pic>
        <p:pic>
          <p:nvPicPr>
            <p:cNvPr id="43" name="object 43"/>
            <p:cNvPicPr/>
            <p:nvPr/>
          </p:nvPicPr>
          <p:blipFill>
            <a:blip r:embed="rId35" cstate="print"/>
            <a:stretch>
              <a:fillRect/>
            </a:stretch>
          </p:blipFill>
          <p:spPr>
            <a:xfrm>
              <a:off x="6049415" y="3750360"/>
              <a:ext cx="108192" cy="606552"/>
            </a:xfrm>
            <a:prstGeom prst="rect">
              <a:avLst/>
            </a:prstGeom>
          </p:spPr>
        </p:pic>
        <p:pic>
          <p:nvPicPr>
            <p:cNvPr id="44" name="object 44"/>
            <p:cNvPicPr/>
            <p:nvPr/>
          </p:nvPicPr>
          <p:blipFill>
            <a:blip r:embed="rId36" cstate="print"/>
            <a:stretch>
              <a:fillRect/>
            </a:stretch>
          </p:blipFill>
          <p:spPr>
            <a:xfrm>
              <a:off x="3691787" y="3166668"/>
              <a:ext cx="106668" cy="1043939"/>
            </a:xfrm>
            <a:prstGeom prst="rect">
              <a:avLst/>
            </a:prstGeom>
          </p:spPr>
        </p:pic>
        <p:pic>
          <p:nvPicPr>
            <p:cNvPr id="45" name="object 45"/>
            <p:cNvPicPr/>
            <p:nvPr/>
          </p:nvPicPr>
          <p:blipFill>
            <a:blip r:embed="rId37" cstate="print"/>
            <a:stretch>
              <a:fillRect/>
            </a:stretch>
          </p:blipFill>
          <p:spPr>
            <a:xfrm>
              <a:off x="8195205" y="3866184"/>
              <a:ext cx="106670" cy="571500"/>
            </a:xfrm>
            <a:prstGeom prst="rect">
              <a:avLst/>
            </a:prstGeom>
          </p:spPr>
        </p:pic>
        <p:pic>
          <p:nvPicPr>
            <p:cNvPr id="46" name="object 46"/>
            <p:cNvPicPr/>
            <p:nvPr/>
          </p:nvPicPr>
          <p:blipFill>
            <a:blip r:embed="rId38" cstate="print"/>
            <a:stretch>
              <a:fillRect/>
            </a:stretch>
          </p:blipFill>
          <p:spPr>
            <a:xfrm>
              <a:off x="7337194" y="3756456"/>
              <a:ext cx="106668" cy="664463"/>
            </a:xfrm>
            <a:prstGeom prst="rect">
              <a:avLst/>
            </a:prstGeom>
          </p:spPr>
        </p:pic>
        <p:pic>
          <p:nvPicPr>
            <p:cNvPr id="47" name="object 47"/>
            <p:cNvPicPr/>
            <p:nvPr/>
          </p:nvPicPr>
          <p:blipFill>
            <a:blip r:embed="rId39" cstate="print"/>
            <a:stretch>
              <a:fillRect/>
            </a:stretch>
          </p:blipFill>
          <p:spPr>
            <a:xfrm>
              <a:off x="7765438" y="3812844"/>
              <a:ext cx="106669" cy="536448"/>
            </a:xfrm>
            <a:prstGeom prst="rect">
              <a:avLst/>
            </a:prstGeom>
          </p:spPr>
        </p:pic>
        <p:pic>
          <p:nvPicPr>
            <p:cNvPr id="48" name="object 48"/>
            <p:cNvPicPr/>
            <p:nvPr/>
          </p:nvPicPr>
          <p:blipFill>
            <a:blip r:embed="rId40" cstate="print"/>
            <a:stretch>
              <a:fillRect/>
            </a:stretch>
          </p:blipFill>
          <p:spPr>
            <a:xfrm>
              <a:off x="9481462" y="4137456"/>
              <a:ext cx="106669" cy="719328"/>
            </a:xfrm>
            <a:prstGeom prst="rect">
              <a:avLst/>
            </a:prstGeom>
          </p:spPr>
        </p:pic>
        <p:pic>
          <p:nvPicPr>
            <p:cNvPr id="49" name="object 49"/>
            <p:cNvPicPr/>
            <p:nvPr/>
          </p:nvPicPr>
          <p:blipFill>
            <a:blip r:embed="rId41" cstate="print"/>
            <a:stretch>
              <a:fillRect/>
            </a:stretch>
          </p:blipFill>
          <p:spPr>
            <a:xfrm>
              <a:off x="7550552" y="3294684"/>
              <a:ext cx="108194" cy="1007364"/>
            </a:xfrm>
            <a:prstGeom prst="rect">
              <a:avLst/>
            </a:prstGeom>
          </p:spPr>
        </p:pic>
        <p:pic>
          <p:nvPicPr>
            <p:cNvPr id="50" name="object 50"/>
            <p:cNvPicPr/>
            <p:nvPr/>
          </p:nvPicPr>
          <p:blipFill>
            <a:blip r:embed="rId42" cstate="print"/>
            <a:stretch>
              <a:fillRect/>
            </a:stretch>
          </p:blipFill>
          <p:spPr>
            <a:xfrm>
              <a:off x="8838334" y="3316020"/>
              <a:ext cx="106669" cy="1016508"/>
            </a:xfrm>
            <a:prstGeom prst="rect">
              <a:avLst/>
            </a:prstGeom>
          </p:spPr>
        </p:pic>
        <p:pic>
          <p:nvPicPr>
            <p:cNvPr id="51" name="object 51"/>
            <p:cNvPicPr/>
            <p:nvPr/>
          </p:nvPicPr>
          <p:blipFill>
            <a:blip r:embed="rId43" cstate="print"/>
            <a:stretch>
              <a:fillRect/>
            </a:stretch>
          </p:blipFill>
          <p:spPr>
            <a:xfrm>
              <a:off x="8408566" y="3584244"/>
              <a:ext cx="108193" cy="633984"/>
            </a:xfrm>
            <a:prstGeom prst="rect">
              <a:avLst/>
            </a:prstGeom>
          </p:spPr>
        </p:pic>
        <p:pic>
          <p:nvPicPr>
            <p:cNvPr id="52" name="object 52"/>
            <p:cNvPicPr/>
            <p:nvPr/>
          </p:nvPicPr>
          <p:blipFill>
            <a:blip r:embed="rId44" cstate="print"/>
            <a:stretch>
              <a:fillRect/>
            </a:stretch>
          </p:blipFill>
          <p:spPr>
            <a:xfrm>
              <a:off x="9266576" y="3372408"/>
              <a:ext cx="106670" cy="914400"/>
            </a:xfrm>
            <a:prstGeom prst="rect">
              <a:avLst/>
            </a:prstGeom>
          </p:spPr>
        </p:pic>
        <p:sp>
          <p:nvSpPr>
            <p:cNvPr id="53" name="object 53"/>
            <p:cNvSpPr/>
            <p:nvPr/>
          </p:nvSpPr>
          <p:spPr>
            <a:xfrm>
              <a:off x="421278" y="4137455"/>
              <a:ext cx="9220200" cy="0"/>
            </a:xfrm>
            <a:custGeom>
              <a:avLst/>
              <a:gdLst/>
              <a:ahLst/>
              <a:cxnLst/>
              <a:rect l="l" t="t" r="r" b="b"/>
              <a:pathLst>
                <a:path w="9220200">
                  <a:moveTo>
                    <a:pt x="0" y="0"/>
                  </a:moveTo>
                  <a:lnTo>
                    <a:pt x="9220200" y="0"/>
                  </a:lnTo>
                </a:path>
              </a:pathLst>
            </a:custGeom>
            <a:ln w="6350">
              <a:solidFill>
                <a:srgbClr val="7F7F7F"/>
              </a:solidFill>
            </a:ln>
          </p:spPr>
          <p:txBody>
            <a:bodyPr wrap="square" lIns="0" tIns="0" rIns="0" bIns="0" rtlCol="0"/>
            <a:lstStyle/>
            <a:p>
              <a:endParaRPr/>
            </a:p>
          </p:txBody>
        </p:sp>
      </p:grpSp>
      <p:sp>
        <p:nvSpPr>
          <p:cNvPr id="54" name="object 54"/>
          <p:cNvSpPr txBox="1"/>
          <p:nvPr/>
        </p:nvSpPr>
        <p:spPr>
          <a:xfrm>
            <a:off x="2010379" y="4255415"/>
            <a:ext cx="417419" cy="126732"/>
          </a:xfrm>
          <a:prstGeom prst="rect">
            <a:avLst/>
          </a:prstGeom>
        </p:spPr>
        <p:txBody>
          <a:bodyPr vert="horz" wrap="square" lIns="0" tIns="11206" rIns="0" bIns="0" rtlCol="0">
            <a:spAutoFit/>
          </a:bodyPr>
          <a:lstStyle/>
          <a:p>
            <a:pPr marL="33619">
              <a:lnSpc>
                <a:spcPct val="100000"/>
              </a:lnSpc>
              <a:spcBef>
                <a:spcPts val="88"/>
              </a:spcBef>
            </a:pPr>
            <a:r>
              <a:rPr sz="750" spc="-40" dirty="0">
                <a:solidFill>
                  <a:srgbClr val="C55A11"/>
                </a:solidFill>
                <a:latin typeface="Gill Sans MT"/>
                <a:cs typeface="Gill Sans MT"/>
              </a:rPr>
              <a:t>-</a:t>
            </a:r>
            <a:r>
              <a:rPr sz="750" spc="-71" dirty="0">
                <a:solidFill>
                  <a:srgbClr val="C55A11"/>
                </a:solidFill>
                <a:latin typeface="Gill Sans MT"/>
                <a:cs typeface="Gill Sans MT"/>
              </a:rPr>
              <a:t>17%</a:t>
            </a:r>
            <a:r>
              <a:rPr sz="750" spc="26" dirty="0">
                <a:solidFill>
                  <a:srgbClr val="C55A11"/>
                </a:solidFill>
                <a:latin typeface="Gill Sans MT"/>
                <a:cs typeface="Gill Sans MT"/>
              </a:rPr>
              <a:t> </a:t>
            </a:r>
            <a:r>
              <a:rPr sz="1125" spc="-59" baseline="-19607" dirty="0">
                <a:solidFill>
                  <a:srgbClr val="C55A11"/>
                </a:solidFill>
                <a:latin typeface="Gill Sans MT"/>
                <a:cs typeface="Gill Sans MT"/>
              </a:rPr>
              <a:t>-</a:t>
            </a:r>
            <a:r>
              <a:rPr sz="1125" spc="-33" baseline="-19607" dirty="0">
                <a:solidFill>
                  <a:srgbClr val="C55A11"/>
                </a:solidFill>
                <a:latin typeface="Gill Sans MT"/>
                <a:cs typeface="Gill Sans MT"/>
              </a:rPr>
              <a:t>18%</a:t>
            </a:r>
            <a:endParaRPr sz="1125" baseline="-19607">
              <a:latin typeface="Gill Sans MT"/>
              <a:cs typeface="Gill Sans MT"/>
            </a:endParaRPr>
          </a:p>
        </p:txBody>
      </p:sp>
      <p:sp>
        <p:nvSpPr>
          <p:cNvPr id="55" name="object 55"/>
          <p:cNvSpPr txBox="1"/>
          <p:nvPr/>
        </p:nvSpPr>
        <p:spPr>
          <a:xfrm>
            <a:off x="2411251" y="4242430"/>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17%</a:t>
            </a:r>
            <a:endParaRPr sz="750">
              <a:latin typeface="Gill Sans MT"/>
              <a:cs typeface="Gill Sans MT"/>
            </a:endParaRPr>
          </a:p>
        </p:txBody>
      </p:sp>
      <p:sp>
        <p:nvSpPr>
          <p:cNvPr id="56" name="object 56"/>
          <p:cNvSpPr txBox="1"/>
          <p:nvPr/>
        </p:nvSpPr>
        <p:spPr>
          <a:xfrm>
            <a:off x="2618047" y="4000021"/>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-7%</a:t>
            </a:r>
            <a:endParaRPr sz="750">
              <a:latin typeface="Gill Sans MT"/>
              <a:cs typeface="Gill Sans MT"/>
            </a:endParaRPr>
          </a:p>
        </p:txBody>
      </p:sp>
      <p:sp>
        <p:nvSpPr>
          <p:cNvPr id="57" name="object 57"/>
          <p:cNvSpPr txBox="1"/>
          <p:nvPr/>
        </p:nvSpPr>
        <p:spPr>
          <a:xfrm>
            <a:off x="2789806" y="4145047"/>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13%</a:t>
            </a:r>
            <a:endParaRPr sz="750">
              <a:latin typeface="Gill Sans MT"/>
              <a:cs typeface="Gill Sans MT"/>
            </a:endParaRPr>
          </a:p>
        </p:txBody>
      </p:sp>
      <p:sp>
        <p:nvSpPr>
          <p:cNvPr id="58" name="object 58"/>
          <p:cNvSpPr txBox="1"/>
          <p:nvPr/>
        </p:nvSpPr>
        <p:spPr>
          <a:xfrm>
            <a:off x="2974189" y="4019021"/>
            <a:ext cx="381000" cy="126732"/>
          </a:xfrm>
          <a:prstGeom prst="rect">
            <a:avLst/>
          </a:prstGeom>
        </p:spPr>
        <p:txBody>
          <a:bodyPr vert="horz" wrap="square" lIns="0" tIns="11206" rIns="0" bIns="0" rtlCol="0">
            <a:spAutoFit/>
          </a:bodyPr>
          <a:lstStyle/>
          <a:p>
            <a:pPr marL="33619">
              <a:lnSpc>
                <a:spcPct val="100000"/>
              </a:lnSpc>
              <a:spcBef>
                <a:spcPts val="88"/>
              </a:spcBef>
            </a:pPr>
            <a:r>
              <a:rPr sz="750" spc="-40" dirty="0">
                <a:solidFill>
                  <a:srgbClr val="C55A11"/>
                </a:solidFill>
                <a:latin typeface="Gill Sans MT"/>
                <a:cs typeface="Gill Sans MT"/>
              </a:rPr>
              <a:t>-</a:t>
            </a:r>
            <a:r>
              <a:rPr sz="750" dirty="0">
                <a:solidFill>
                  <a:srgbClr val="C55A11"/>
                </a:solidFill>
                <a:latin typeface="Gill Sans MT"/>
                <a:cs typeface="Gill Sans MT"/>
              </a:rPr>
              <a:t>8%</a:t>
            </a:r>
            <a:r>
              <a:rPr sz="750" spc="185" dirty="0">
                <a:solidFill>
                  <a:srgbClr val="C55A11"/>
                </a:solidFill>
                <a:latin typeface="Gill Sans MT"/>
                <a:cs typeface="Gill Sans MT"/>
              </a:rPr>
              <a:t> </a:t>
            </a:r>
            <a:r>
              <a:rPr sz="1125" spc="-59" baseline="-26143" dirty="0">
                <a:solidFill>
                  <a:srgbClr val="C55A11"/>
                </a:solidFill>
                <a:latin typeface="Gill Sans MT"/>
                <a:cs typeface="Gill Sans MT"/>
              </a:rPr>
              <a:t>-</a:t>
            </a:r>
            <a:r>
              <a:rPr sz="1125" spc="-33" baseline="-26143" dirty="0">
                <a:solidFill>
                  <a:srgbClr val="C55A11"/>
                </a:solidFill>
                <a:latin typeface="Gill Sans MT"/>
                <a:cs typeface="Gill Sans MT"/>
              </a:rPr>
              <a:t>9%</a:t>
            </a:r>
            <a:endParaRPr sz="1125" baseline="-26143">
              <a:latin typeface="Gill Sans MT"/>
              <a:cs typeface="Gill Sans MT"/>
            </a:endParaRPr>
          </a:p>
        </p:txBody>
      </p:sp>
      <p:sp>
        <p:nvSpPr>
          <p:cNvPr id="59" name="object 59"/>
          <p:cNvSpPr txBox="1"/>
          <p:nvPr/>
        </p:nvSpPr>
        <p:spPr>
          <a:xfrm>
            <a:off x="3357590" y="4668532"/>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34%</a:t>
            </a:r>
            <a:endParaRPr sz="750">
              <a:latin typeface="Gill Sans MT"/>
              <a:cs typeface="Gill Sans MT"/>
            </a:endParaRPr>
          </a:p>
        </p:txBody>
      </p:sp>
      <p:sp>
        <p:nvSpPr>
          <p:cNvPr id="60" name="object 60"/>
          <p:cNvSpPr txBox="1"/>
          <p:nvPr/>
        </p:nvSpPr>
        <p:spPr>
          <a:xfrm>
            <a:off x="3564387" y="4016730"/>
            <a:ext cx="33617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dirty="0">
                <a:solidFill>
                  <a:srgbClr val="C55A11"/>
                </a:solidFill>
                <a:latin typeface="Gill Sans MT"/>
                <a:cs typeface="Gill Sans MT"/>
              </a:rPr>
              <a:t>8%</a:t>
            </a:r>
            <a:r>
              <a:rPr sz="750" spc="185" dirty="0">
                <a:solidFill>
                  <a:srgbClr val="C55A11"/>
                </a:solidFill>
                <a:latin typeface="Gill Sans MT"/>
                <a:cs typeface="Gill Sans MT"/>
              </a:rPr>
              <a:t> </a:t>
            </a:r>
            <a:r>
              <a:rPr sz="750" spc="-40" dirty="0">
                <a:solidFill>
                  <a:srgbClr val="C55A11"/>
                </a:solidFill>
                <a:latin typeface="Gill Sans MT"/>
                <a:cs typeface="Gill Sans MT"/>
              </a:rPr>
              <a:t>-</a:t>
            </a:r>
            <a:r>
              <a:rPr sz="750" spc="-31" dirty="0">
                <a:solidFill>
                  <a:srgbClr val="C55A11"/>
                </a:solidFill>
                <a:latin typeface="Gill Sans MT"/>
                <a:cs typeface="Gill Sans MT"/>
              </a:rPr>
              <a:t>8%</a:t>
            </a:r>
            <a:endParaRPr sz="750">
              <a:latin typeface="Gill Sans MT"/>
              <a:cs typeface="Gill Sans MT"/>
            </a:endParaRPr>
          </a:p>
        </p:txBody>
      </p:sp>
      <p:sp>
        <p:nvSpPr>
          <p:cNvPr id="61" name="object 61"/>
          <p:cNvSpPr txBox="1"/>
          <p:nvPr/>
        </p:nvSpPr>
        <p:spPr>
          <a:xfrm>
            <a:off x="3925374" y="4327020"/>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20%</a:t>
            </a:r>
            <a:endParaRPr sz="750">
              <a:latin typeface="Gill Sans MT"/>
              <a:cs typeface="Gill Sans MT"/>
            </a:endParaRPr>
          </a:p>
        </p:txBody>
      </p:sp>
      <p:sp>
        <p:nvSpPr>
          <p:cNvPr id="62" name="object 62"/>
          <p:cNvSpPr txBox="1"/>
          <p:nvPr/>
        </p:nvSpPr>
        <p:spPr>
          <a:xfrm>
            <a:off x="4109759" y="3972239"/>
            <a:ext cx="570379" cy="126732"/>
          </a:xfrm>
          <a:prstGeom prst="rect">
            <a:avLst/>
          </a:prstGeom>
        </p:spPr>
        <p:txBody>
          <a:bodyPr vert="horz" wrap="square" lIns="0" tIns="11206" rIns="0" bIns="0" rtlCol="0">
            <a:spAutoFit/>
          </a:bodyPr>
          <a:lstStyle/>
          <a:p>
            <a:pPr marL="33619">
              <a:lnSpc>
                <a:spcPct val="100000"/>
              </a:lnSpc>
              <a:spcBef>
                <a:spcPts val="88"/>
              </a:spcBef>
            </a:pPr>
            <a:r>
              <a:rPr sz="1125" spc="-59" baseline="3267" dirty="0">
                <a:solidFill>
                  <a:srgbClr val="C55A11"/>
                </a:solidFill>
                <a:latin typeface="Gill Sans MT"/>
                <a:cs typeface="Gill Sans MT"/>
              </a:rPr>
              <a:t>-</a:t>
            </a:r>
            <a:r>
              <a:rPr sz="1125" baseline="3267" dirty="0">
                <a:solidFill>
                  <a:srgbClr val="C55A11"/>
                </a:solidFill>
                <a:latin typeface="Gill Sans MT"/>
                <a:cs typeface="Gill Sans MT"/>
              </a:rPr>
              <a:t>6%</a:t>
            </a:r>
            <a:r>
              <a:rPr sz="1125" spc="271" baseline="3267" dirty="0">
                <a:solidFill>
                  <a:srgbClr val="C55A11"/>
                </a:solidFill>
                <a:latin typeface="Gill Sans MT"/>
                <a:cs typeface="Gill Sans MT"/>
              </a:rPr>
              <a:t> </a:t>
            </a:r>
            <a:r>
              <a:rPr sz="750" spc="-40" dirty="0">
                <a:solidFill>
                  <a:srgbClr val="C55A11"/>
                </a:solidFill>
                <a:latin typeface="Gill Sans MT"/>
                <a:cs typeface="Gill Sans MT"/>
              </a:rPr>
              <a:t>-</a:t>
            </a:r>
            <a:r>
              <a:rPr sz="750" dirty="0">
                <a:solidFill>
                  <a:srgbClr val="C55A11"/>
                </a:solidFill>
                <a:latin typeface="Gill Sans MT"/>
                <a:cs typeface="Gill Sans MT"/>
              </a:rPr>
              <a:t>6%</a:t>
            </a:r>
            <a:r>
              <a:rPr sz="750" spc="185" dirty="0">
                <a:solidFill>
                  <a:srgbClr val="C55A11"/>
                </a:solidFill>
                <a:latin typeface="Gill Sans MT"/>
                <a:cs typeface="Gill Sans MT"/>
              </a:rPr>
              <a:t> </a:t>
            </a:r>
            <a:r>
              <a:rPr sz="1125" spc="-59" baseline="13071" dirty="0">
                <a:solidFill>
                  <a:srgbClr val="C55A11"/>
                </a:solidFill>
                <a:latin typeface="Gill Sans MT"/>
                <a:cs typeface="Gill Sans MT"/>
              </a:rPr>
              <a:t>-</a:t>
            </a:r>
            <a:r>
              <a:rPr sz="1125" spc="-33" baseline="13071" dirty="0">
                <a:solidFill>
                  <a:srgbClr val="C55A11"/>
                </a:solidFill>
                <a:latin typeface="Gill Sans MT"/>
                <a:cs typeface="Gill Sans MT"/>
              </a:rPr>
              <a:t>5%</a:t>
            </a:r>
            <a:endParaRPr sz="1125" baseline="13071">
              <a:latin typeface="Gill Sans MT"/>
              <a:cs typeface="Gill Sans MT"/>
            </a:endParaRPr>
          </a:p>
        </p:txBody>
      </p:sp>
      <p:sp>
        <p:nvSpPr>
          <p:cNvPr id="63" name="object 63"/>
          <p:cNvSpPr txBox="1"/>
          <p:nvPr/>
        </p:nvSpPr>
        <p:spPr>
          <a:xfrm>
            <a:off x="4699860" y="4051100"/>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-9%</a:t>
            </a:r>
            <a:endParaRPr sz="750">
              <a:latin typeface="Gill Sans MT"/>
              <a:cs typeface="Gill Sans MT"/>
            </a:endParaRPr>
          </a:p>
        </p:txBody>
      </p:sp>
      <p:sp>
        <p:nvSpPr>
          <p:cNvPr id="64" name="object 64"/>
          <p:cNvSpPr txBox="1"/>
          <p:nvPr/>
        </p:nvSpPr>
        <p:spPr>
          <a:xfrm>
            <a:off x="4889089" y="3890130"/>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-3%</a:t>
            </a:r>
            <a:endParaRPr sz="750">
              <a:latin typeface="Gill Sans MT"/>
              <a:cs typeface="Gill Sans MT"/>
            </a:endParaRPr>
          </a:p>
        </p:txBody>
      </p:sp>
      <p:sp>
        <p:nvSpPr>
          <p:cNvPr id="65" name="object 65"/>
          <p:cNvSpPr txBox="1"/>
          <p:nvPr/>
        </p:nvSpPr>
        <p:spPr>
          <a:xfrm>
            <a:off x="5078319" y="4018543"/>
            <a:ext cx="355226" cy="216274"/>
          </a:xfrm>
          <a:prstGeom prst="rect">
            <a:avLst/>
          </a:prstGeom>
        </p:spPr>
        <p:txBody>
          <a:bodyPr vert="horz" wrap="square" lIns="0" tIns="11206" rIns="0" bIns="0" rtlCol="0">
            <a:spAutoFit/>
          </a:bodyPr>
          <a:lstStyle/>
          <a:p>
            <a:pPr marL="11206">
              <a:lnSpc>
                <a:spcPts val="763"/>
              </a:lnSpc>
              <a:spcBef>
                <a:spcPts val="88"/>
              </a:spcBef>
            </a:pPr>
            <a:r>
              <a:rPr sz="750" spc="-40" dirty="0">
                <a:solidFill>
                  <a:srgbClr val="C55A11"/>
                </a:solidFill>
                <a:latin typeface="Gill Sans MT"/>
                <a:cs typeface="Gill Sans MT"/>
              </a:rPr>
              <a:t>-</a:t>
            </a:r>
            <a:r>
              <a:rPr sz="750" spc="-22" dirty="0">
                <a:solidFill>
                  <a:srgbClr val="C55A11"/>
                </a:solidFill>
                <a:latin typeface="Gill Sans MT"/>
                <a:cs typeface="Gill Sans MT"/>
              </a:rPr>
              <a:t>8%</a:t>
            </a:r>
            <a:endParaRPr sz="750">
              <a:latin typeface="Gill Sans MT"/>
              <a:cs typeface="Gill Sans MT"/>
            </a:endParaRPr>
          </a:p>
          <a:p>
            <a:pPr marL="182666">
              <a:lnSpc>
                <a:spcPts val="763"/>
              </a:lnSpc>
            </a:pPr>
            <a:r>
              <a:rPr sz="750" spc="-40" dirty="0">
                <a:solidFill>
                  <a:srgbClr val="C55A11"/>
                </a:solidFill>
                <a:latin typeface="Gill Sans MT"/>
                <a:cs typeface="Gill Sans MT"/>
              </a:rPr>
              <a:t>-</a:t>
            </a:r>
            <a:r>
              <a:rPr sz="750" spc="-57" dirty="0">
                <a:solidFill>
                  <a:srgbClr val="C55A11"/>
                </a:solidFill>
                <a:latin typeface="Gill Sans MT"/>
                <a:cs typeface="Gill Sans MT"/>
              </a:rPr>
              <a:t>11%</a:t>
            </a:r>
            <a:endParaRPr sz="750">
              <a:latin typeface="Gill Sans MT"/>
              <a:cs typeface="Gill Sans MT"/>
            </a:endParaRPr>
          </a:p>
        </p:txBody>
      </p:sp>
      <p:sp>
        <p:nvSpPr>
          <p:cNvPr id="66" name="object 66"/>
          <p:cNvSpPr txBox="1"/>
          <p:nvPr/>
        </p:nvSpPr>
        <p:spPr>
          <a:xfrm>
            <a:off x="5439308" y="4312413"/>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19%</a:t>
            </a:r>
            <a:endParaRPr sz="750">
              <a:latin typeface="Gill Sans MT"/>
              <a:cs typeface="Gill Sans MT"/>
            </a:endParaRPr>
          </a:p>
        </p:txBody>
      </p:sp>
      <p:sp>
        <p:nvSpPr>
          <p:cNvPr id="67" name="object 67"/>
          <p:cNvSpPr txBox="1"/>
          <p:nvPr/>
        </p:nvSpPr>
        <p:spPr>
          <a:xfrm>
            <a:off x="5628537" y="4130057"/>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12%</a:t>
            </a:r>
            <a:endParaRPr sz="750">
              <a:latin typeface="Gill Sans MT"/>
              <a:cs typeface="Gill Sans MT"/>
            </a:endParaRPr>
          </a:p>
        </p:txBody>
      </p:sp>
      <p:sp>
        <p:nvSpPr>
          <p:cNvPr id="68" name="object 68"/>
          <p:cNvSpPr txBox="1"/>
          <p:nvPr/>
        </p:nvSpPr>
        <p:spPr>
          <a:xfrm>
            <a:off x="5817766" y="4249590"/>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17%</a:t>
            </a:r>
            <a:endParaRPr sz="750">
              <a:latin typeface="Gill Sans MT"/>
              <a:cs typeface="Gill Sans MT"/>
            </a:endParaRPr>
          </a:p>
        </p:txBody>
      </p:sp>
      <p:sp>
        <p:nvSpPr>
          <p:cNvPr id="69" name="object 69"/>
          <p:cNvSpPr txBox="1"/>
          <p:nvPr/>
        </p:nvSpPr>
        <p:spPr>
          <a:xfrm>
            <a:off x="6006997" y="4572675"/>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30%</a:t>
            </a:r>
            <a:endParaRPr sz="750">
              <a:latin typeface="Gill Sans MT"/>
              <a:cs typeface="Gill Sans MT"/>
            </a:endParaRPr>
          </a:p>
        </p:txBody>
      </p:sp>
      <p:sp>
        <p:nvSpPr>
          <p:cNvPr id="70" name="object 70"/>
          <p:cNvSpPr txBox="1"/>
          <p:nvPr/>
        </p:nvSpPr>
        <p:spPr>
          <a:xfrm>
            <a:off x="6196226" y="4674642"/>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34%</a:t>
            </a:r>
            <a:endParaRPr sz="750">
              <a:latin typeface="Gill Sans MT"/>
              <a:cs typeface="Gill Sans MT"/>
            </a:endParaRPr>
          </a:p>
        </p:txBody>
      </p:sp>
      <p:sp>
        <p:nvSpPr>
          <p:cNvPr id="71" name="object 71"/>
          <p:cNvSpPr txBox="1"/>
          <p:nvPr/>
        </p:nvSpPr>
        <p:spPr>
          <a:xfrm>
            <a:off x="6385456" y="4179704"/>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14%</a:t>
            </a:r>
            <a:endParaRPr sz="750">
              <a:latin typeface="Gill Sans MT"/>
              <a:cs typeface="Gill Sans MT"/>
            </a:endParaRPr>
          </a:p>
        </p:txBody>
      </p:sp>
      <p:sp>
        <p:nvSpPr>
          <p:cNvPr id="72" name="object 72"/>
          <p:cNvSpPr txBox="1"/>
          <p:nvPr/>
        </p:nvSpPr>
        <p:spPr>
          <a:xfrm>
            <a:off x="6569841" y="4080029"/>
            <a:ext cx="778249" cy="126732"/>
          </a:xfrm>
          <a:prstGeom prst="rect">
            <a:avLst/>
          </a:prstGeom>
        </p:spPr>
        <p:txBody>
          <a:bodyPr vert="horz" wrap="square" lIns="0" tIns="11206" rIns="0" bIns="0" rtlCol="0">
            <a:spAutoFit/>
          </a:bodyPr>
          <a:lstStyle/>
          <a:p>
            <a:pPr marL="33619">
              <a:lnSpc>
                <a:spcPct val="100000"/>
              </a:lnSpc>
              <a:spcBef>
                <a:spcPts val="88"/>
              </a:spcBef>
            </a:pPr>
            <a:r>
              <a:rPr sz="1125" spc="-59" baseline="29411" dirty="0">
                <a:solidFill>
                  <a:srgbClr val="C55A11"/>
                </a:solidFill>
                <a:latin typeface="Gill Sans MT"/>
                <a:cs typeface="Gill Sans MT"/>
              </a:rPr>
              <a:t>-</a:t>
            </a:r>
            <a:r>
              <a:rPr sz="1125" baseline="29411" dirty="0">
                <a:solidFill>
                  <a:srgbClr val="C55A11"/>
                </a:solidFill>
                <a:latin typeface="Gill Sans MT"/>
                <a:cs typeface="Gill Sans MT"/>
              </a:rPr>
              <a:t>8%</a:t>
            </a:r>
            <a:r>
              <a:rPr sz="1125" spc="258" baseline="29411" dirty="0">
                <a:solidFill>
                  <a:srgbClr val="C55A11"/>
                </a:solidFill>
                <a:latin typeface="Gill Sans MT"/>
                <a:cs typeface="Gill Sans MT"/>
              </a:rPr>
              <a:t> </a:t>
            </a:r>
            <a:r>
              <a:rPr sz="1125" spc="-59" baseline="42483" dirty="0">
                <a:solidFill>
                  <a:srgbClr val="C55A11"/>
                </a:solidFill>
                <a:latin typeface="Gill Sans MT"/>
                <a:cs typeface="Gill Sans MT"/>
              </a:rPr>
              <a:t>-</a:t>
            </a:r>
            <a:r>
              <a:rPr sz="1125" baseline="42483" dirty="0">
                <a:solidFill>
                  <a:srgbClr val="C55A11"/>
                </a:solidFill>
                <a:latin typeface="Gill Sans MT"/>
                <a:cs typeface="Gill Sans MT"/>
              </a:rPr>
              <a:t>7%</a:t>
            </a:r>
            <a:r>
              <a:rPr sz="1125" spc="258" baseline="42483" dirty="0">
                <a:solidFill>
                  <a:srgbClr val="C55A11"/>
                </a:solidFill>
                <a:latin typeface="Gill Sans MT"/>
                <a:cs typeface="Gill Sans MT"/>
              </a:rPr>
              <a:t> </a:t>
            </a:r>
            <a:r>
              <a:rPr sz="1125" spc="-59" baseline="35947" dirty="0">
                <a:solidFill>
                  <a:srgbClr val="C55A11"/>
                </a:solidFill>
                <a:latin typeface="Gill Sans MT"/>
                <a:cs typeface="Gill Sans MT"/>
              </a:rPr>
              <a:t>-</a:t>
            </a:r>
            <a:r>
              <a:rPr sz="1125" baseline="35947" dirty="0">
                <a:solidFill>
                  <a:srgbClr val="C55A11"/>
                </a:solidFill>
                <a:latin typeface="Gill Sans MT"/>
                <a:cs typeface="Gill Sans MT"/>
              </a:rPr>
              <a:t>8%</a:t>
            </a:r>
            <a:r>
              <a:rPr sz="1125" spc="106" baseline="35947" dirty="0">
                <a:solidFill>
                  <a:srgbClr val="C55A11"/>
                </a:solidFill>
                <a:latin typeface="Gill Sans MT"/>
                <a:cs typeface="Gill Sans MT"/>
              </a:rPr>
              <a:t> </a:t>
            </a:r>
            <a:r>
              <a:rPr sz="750" spc="-40" dirty="0">
                <a:solidFill>
                  <a:srgbClr val="C55A11"/>
                </a:solidFill>
                <a:latin typeface="Gill Sans MT"/>
                <a:cs typeface="Gill Sans MT"/>
              </a:rPr>
              <a:t>-</a:t>
            </a:r>
            <a:r>
              <a:rPr sz="750" spc="-22" dirty="0">
                <a:solidFill>
                  <a:srgbClr val="C55A11"/>
                </a:solidFill>
                <a:latin typeface="Gill Sans MT"/>
                <a:cs typeface="Gill Sans MT"/>
              </a:rPr>
              <a:t>10%</a:t>
            </a:r>
            <a:endParaRPr sz="750">
              <a:latin typeface="Gill Sans MT"/>
              <a:cs typeface="Gill Sans MT"/>
            </a:endParaRPr>
          </a:p>
        </p:txBody>
      </p:sp>
      <p:sp>
        <p:nvSpPr>
          <p:cNvPr id="73" name="object 73"/>
          <p:cNvSpPr txBox="1"/>
          <p:nvPr/>
        </p:nvSpPr>
        <p:spPr>
          <a:xfrm>
            <a:off x="7331700" y="5051573"/>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49%</a:t>
            </a:r>
            <a:endParaRPr sz="750">
              <a:latin typeface="Gill Sans MT"/>
              <a:cs typeface="Gill Sans MT"/>
            </a:endParaRPr>
          </a:p>
        </p:txBody>
      </p:sp>
      <p:sp>
        <p:nvSpPr>
          <p:cNvPr id="74" name="object 74"/>
          <p:cNvSpPr txBox="1"/>
          <p:nvPr/>
        </p:nvSpPr>
        <p:spPr>
          <a:xfrm>
            <a:off x="7520930" y="4520451"/>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28%</a:t>
            </a:r>
            <a:endParaRPr sz="750">
              <a:latin typeface="Gill Sans MT"/>
              <a:cs typeface="Gill Sans MT"/>
            </a:endParaRPr>
          </a:p>
        </p:txBody>
      </p:sp>
      <p:sp>
        <p:nvSpPr>
          <p:cNvPr id="75" name="object 75"/>
          <p:cNvSpPr txBox="1"/>
          <p:nvPr/>
        </p:nvSpPr>
        <p:spPr>
          <a:xfrm>
            <a:off x="7710159" y="4228300"/>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16%</a:t>
            </a:r>
            <a:endParaRPr sz="750">
              <a:latin typeface="Gill Sans MT"/>
              <a:cs typeface="Gill Sans MT"/>
            </a:endParaRPr>
          </a:p>
        </p:txBody>
      </p:sp>
      <p:sp>
        <p:nvSpPr>
          <p:cNvPr id="76" name="object 76"/>
          <p:cNvSpPr txBox="1"/>
          <p:nvPr/>
        </p:nvSpPr>
        <p:spPr>
          <a:xfrm>
            <a:off x="7899389" y="4313558"/>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19%</a:t>
            </a:r>
            <a:endParaRPr sz="750">
              <a:latin typeface="Gill Sans MT"/>
              <a:cs typeface="Gill Sans MT"/>
            </a:endParaRPr>
          </a:p>
        </p:txBody>
      </p:sp>
      <p:sp>
        <p:nvSpPr>
          <p:cNvPr id="77" name="object 77"/>
          <p:cNvSpPr txBox="1"/>
          <p:nvPr/>
        </p:nvSpPr>
        <p:spPr>
          <a:xfrm>
            <a:off x="8088618" y="4076019"/>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10%</a:t>
            </a:r>
            <a:endParaRPr sz="750">
              <a:latin typeface="Gill Sans MT"/>
              <a:cs typeface="Gill Sans MT"/>
            </a:endParaRPr>
          </a:p>
        </p:txBody>
      </p:sp>
      <p:sp>
        <p:nvSpPr>
          <p:cNvPr id="78" name="object 78"/>
          <p:cNvSpPr txBox="1"/>
          <p:nvPr/>
        </p:nvSpPr>
        <p:spPr>
          <a:xfrm>
            <a:off x="8295416" y="3970997"/>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-6%</a:t>
            </a:r>
            <a:endParaRPr sz="750">
              <a:latin typeface="Gill Sans MT"/>
              <a:cs typeface="Gill Sans MT"/>
            </a:endParaRPr>
          </a:p>
        </p:txBody>
      </p:sp>
      <p:sp>
        <p:nvSpPr>
          <p:cNvPr id="79" name="object 79"/>
          <p:cNvSpPr txBox="1"/>
          <p:nvPr/>
        </p:nvSpPr>
        <p:spPr>
          <a:xfrm>
            <a:off x="8484644" y="4012338"/>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-7%</a:t>
            </a:r>
            <a:endParaRPr sz="750">
              <a:latin typeface="Gill Sans MT"/>
              <a:cs typeface="Gill Sans MT"/>
            </a:endParaRPr>
          </a:p>
        </p:txBody>
      </p:sp>
      <p:sp>
        <p:nvSpPr>
          <p:cNvPr id="80" name="object 80"/>
          <p:cNvSpPr txBox="1"/>
          <p:nvPr/>
        </p:nvSpPr>
        <p:spPr>
          <a:xfrm>
            <a:off x="8656403" y="4136740"/>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12%</a:t>
            </a:r>
            <a:endParaRPr sz="750">
              <a:latin typeface="Gill Sans MT"/>
              <a:cs typeface="Gill Sans MT"/>
            </a:endParaRPr>
          </a:p>
        </p:txBody>
      </p:sp>
      <p:sp>
        <p:nvSpPr>
          <p:cNvPr id="81" name="object 81"/>
          <p:cNvSpPr txBox="1"/>
          <p:nvPr/>
        </p:nvSpPr>
        <p:spPr>
          <a:xfrm>
            <a:off x="8856803" y="4090531"/>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11%</a:t>
            </a:r>
            <a:endParaRPr sz="750">
              <a:latin typeface="Gill Sans MT"/>
              <a:cs typeface="Gill Sans MT"/>
            </a:endParaRPr>
          </a:p>
        </p:txBody>
      </p:sp>
      <p:sp>
        <p:nvSpPr>
          <p:cNvPr id="82" name="object 82"/>
          <p:cNvSpPr txBox="1"/>
          <p:nvPr/>
        </p:nvSpPr>
        <p:spPr>
          <a:xfrm>
            <a:off x="9052334" y="3896624"/>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-3%</a:t>
            </a:r>
            <a:endParaRPr sz="750">
              <a:latin typeface="Gill Sans MT"/>
              <a:cs typeface="Gill Sans MT"/>
            </a:endParaRPr>
          </a:p>
        </p:txBody>
      </p:sp>
      <p:sp>
        <p:nvSpPr>
          <p:cNvPr id="83" name="object 83"/>
          <p:cNvSpPr txBox="1"/>
          <p:nvPr/>
        </p:nvSpPr>
        <p:spPr>
          <a:xfrm>
            <a:off x="9224093" y="4323297"/>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20%</a:t>
            </a:r>
            <a:endParaRPr sz="750">
              <a:latin typeface="Gill Sans MT"/>
              <a:cs typeface="Gill Sans MT"/>
            </a:endParaRPr>
          </a:p>
        </p:txBody>
      </p:sp>
      <p:sp>
        <p:nvSpPr>
          <p:cNvPr id="84" name="object 84"/>
          <p:cNvSpPr txBox="1"/>
          <p:nvPr/>
        </p:nvSpPr>
        <p:spPr>
          <a:xfrm>
            <a:off x="9430412" y="3993530"/>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-7%</a:t>
            </a:r>
            <a:endParaRPr sz="750">
              <a:latin typeface="Gill Sans MT"/>
              <a:cs typeface="Gill Sans MT"/>
            </a:endParaRPr>
          </a:p>
        </p:txBody>
      </p:sp>
      <p:sp>
        <p:nvSpPr>
          <p:cNvPr id="85" name="object 85"/>
          <p:cNvSpPr txBox="1"/>
          <p:nvPr/>
        </p:nvSpPr>
        <p:spPr>
          <a:xfrm>
            <a:off x="9602551" y="4678747"/>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34%</a:t>
            </a:r>
            <a:endParaRPr sz="750">
              <a:latin typeface="Gill Sans MT"/>
              <a:cs typeface="Gill Sans MT"/>
            </a:endParaRPr>
          </a:p>
        </p:txBody>
      </p:sp>
      <p:sp>
        <p:nvSpPr>
          <p:cNvPr id="86" name="object 86"/>
          <p:cNvSpPr txBox="1"/>
          <p:nvPr/>
        </p:nvSpPr>
        <p:spPr>
          <a:xfrm>
            <a:off x="9809348" y="3957249"/>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-5%</a:t>
            </a:r>
            <a:endParaRPr sz="750">
              <a:latin typeface="Gill Sans MT"/>
              <a:cs typeface="Gill Sans MT"/>
            </a:endParaRPr>
          </a:p>
        </p:txBody>
      </p:sp>
      <p:sp>
        <p:nvSpPr>
          <p:cNvPr id="87" name="object 87"/>
          <p:cNvSpPr txBox="1"/>
          <p:nvPr/>
        </p:nvSpPr>
        <p:spPr>
          <a:xfrm>
            <a:off x="9981106" y="4460685"/>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C55A11"/>
                </a:solidFill>
                <a:latin typeface="Gill Sans MT"/>
                <a:cs typeface="Gill Sans MT"/>
              </a:rPr>
              <a:t>-</a:t>
            </a:r>
            <a:r>
              <a:rPr sz="750" spc="-57" dirty="0">
                <a:solidFill>
                  <a:srgbClr val="C55A11"/>
                </a:solidFill>
                <a:latin typeface="Gill Sans MT"/>
                <a:cs typeface="Gill Sans MT"/>
              </a:rPr>
              <a:t>25%</a:t>
            </a:r>
            <a:endParaRPr sz="750">
              <a:latin typeface="Gill Sans MT"/>
              <a:cs typeface="Gill Sans MT"/>
            </a:endParaRPr>
          </a:p>
        </p:txBody>
      </p:sp>
      <p:sp>
        <p:nvSpPr>
          <p:cNvPr id="88" name="object 88"/>
          <p:cNvSpPr txBox="1"/>
          <p:nvPr/>
        </p:nvSpPr>
        <p:spPr>
          <a:xfrm>
            <a:off x="2047590" y="2964986"/>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26%</a:t>
            </a:r>
            <a:endParaRPr sz="750">
              <a:latin typeface="Gill Sans MT"/>
              <a:cs typeface="Gill Sans MT"/>
            </a:endParaRPr>
          </a:p>
        </p:txBody>
      </p:sp>
      <p:sp>
        <p:nvSpPr>
          <p:cNvPr id="89" name="object 89"/>
          <p:cNvSpPr txBox="1"/>
          <p:nvPr/>
        </p:nvSpPr>
        <p:spPr>
          <a:xfrm>
            <a:off x="2223357" y="3636934"/>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a:t>
            </a:r>
            <a:r>
              <a:rPr sz="750" spc="-57" dirty="0">
                <a:solidFill>
                  <a:srgbClr val="333F50"/>
                </a:solidFill>
                <a:latin typeface="Gill Sans MT"/>
                <a:cs typeface="Gill Sans MT"/>
              </a:rPr>
              <a:t>10%</a:t>
            </a:r>
            <a:endParaRPr sz="750">
              <a:latin typeface="Gill Sans MT"/>
              <a:cs typeface="Gill Sans MT"/>
            </a:endParaRPr>
          </a:p>
        </p:txBody>
      </p:sp>
      <p:sp>
        <p:nvSpPr>
          <p:cNvPr id="90" name="object 90"/>
          <p:cNvSpPr txBox="1"/>
          <p:nvPr/>
        </p:nvSpPr>
        <p:spPr>
          <a:xfrm>
            <a:off x="2426048" y="3241671"/>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15%</a:t>
            </a:r>
            <a:endParaRPr sz="750">
              <a:latin typeface="Gill Sans MT"/>
              <a:cs typeface="Gill Sans MT"/>
            </a:endParaRPr>
          </a:p>
        </p:txBody>
      </p:sp>
      <p:sp>
        <p:nvSpPr>
          <p:cNvPr id="91" name="object 91"/>
          <p:cNvSpPr txBox="1"/>
          <p:nvPr/>
        </p:nvSpPr>
        <p:spPr>
          <a:xfrm>
            <a:off x="2615279" y="3178562"/>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17%</a:t>
            </a:r>
            <a:endParaRPr sz="750">
              <a:latin typeface="Gill Sans MT"/>
              <a:cs typeface="Gill Sans MT"/>
            </a:endParaRPr>
          </a:p>
        </p:txBody>
      </p:sp>
      <p:sp>
        <p:nvSpPr>
          <p:cNvPr id="92" name="object 92"/>
          <p:cNvSpPr txBox="1"/>
          <p:nvPr/>
        </p:nvSpPr>
        <p:spPr>
          <a:xfrm>
            <a:off x="2821979" y="3588433"/>
            <a:ext cx="119903"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1%</a:t>
            </a:r>
            <a:endParaRPr sz="750">
              <a:latin typeface="Gill Sans MT"/>
              <a:cs typeface="Gill Sans MT"/>
            </a:endParaRPr>
          </a:p>
        </p:txBody>
      </p:sp>
      <p:sp>
        <p:nvSpPr>
          <p:cNvPr id="93" name="object 93"/>
          <p:cNvSpPr txBox="1"/>
          <p:nvPr/>
        </p:nvSpPr>
        <p:spPr>
          <a:xfrm>
            <a:off x="2993642" y="2950856"/>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26%</a:t>
            </a:r>
            <a:endParaRPr sz="750">
              <a:latin typeface="Gill Sans MT"/>
              <a:cs typeface="Gill Sans MT"/>
            </a:endParaRPr>
          </a:p>
        </p:txBody>
      </p:sp>
      <p:sp>
        <p:nvSpPr>
          <p:cNvPr id="94" name="object 94"/>
          <p:cNvSpPr txBox="1"/>
          <p:nvPr/>
        </p:nvSpPr>
        <p:spPr>
          <a:xfrm>
            <a:off x="3182872" y="3245204"/>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15%</a:t>
            </a:r>
            <a:endParaRPr sz="750">
              <a:latin typeface="Gill Sans MT"/>
              <a:cs typeface="Gill Sans MT"/>
            </a:endParaRPr>
          </a:p>
        </p:txBody>
      </p:sp>
      <p:sp>
        <p:nvSpPr>
          <p:cNvPr id="95" name="object 95"/>
          <p:cNvSpPr txBox="1"/>
          <p:nvPr/>
        </p:nvSpPr>
        <p:spPr>
          <a:xfrm>
            <a:off x="3389573" y="3572775"/>
            <a:ext cx="119903"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2%</a:t>
            </a:r>
            <a:endParaRPr sz="750">
              <a:latin typeface="Gill Sans MT"/>
              <a:cs typeface="Gill Sans MT"/>
            </a:endParaRPr>
          </a:p>
        </p:txBody>
      </p:sp>
      <p:sp>
        <p:nvSpPr>
          <p:cNvPr id="96" name="object 96"/>
          <p:cNvSpPr txBox="1"/>
          <p:nvPr/>
        </p:nvSpPr>
        <p:spPr>
          <a:xfrm>
            <a:off x="3561236" y="3300960"/>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12%</a:t>
            </a:r>
            <a:endParaRPr sz="750">
              <a:latin typeface="Gill Sans MT"/>
              <a:cs typeface="Gill Sans MT"/>
            </a:endParaRPr>
          </a:p>
        </p:txBody>
      </p:sp>
      <p:sp>
        <p:nvSpPr>
          <p:cNvPr id="97" name="object 97"/>
          <p:cNvSpPr txBox="1"/>
          <p:nvPr/>
        </p:nvSpPr>
        <p:spPr>
          <a:xfrm>
            <a:off x="3750465" y="2927847"/>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27%</a:t>
            </a:r>
            <a:endParaRPr sz="750">
              <a:latin typeface="Gill Sans MT"/>
              <a:cs typeface="Gill Sans MT"/>
            </a:endParaRPr>
          </a:p>
        </p:txBody>
      </p:sp>
      <p:sp>
        <p:nvSpPr>
          <p:cNvPr id="98" name="object 98"/>
          <p:cNvSpPr txBox="1"/>
          <p:nvPr/>
        </p:nvSpPr>
        <p:spPr>
          <a:xfrm>
            <a:off x="3943705" y="3646194"/>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-7%</a:t>
            </a:r>
            <a:endParaRPr sz="750">
              <a:latin typeface="Gill Sans MT"/>
              <a:cs typeface="Gill Sans MT"/>
            </a:endParaRPr>
          </a:p>
        </p:txBody>
      </p:sp>
      <p:sp>
        <p:nvSpPr>
          <p:cNvPr id="99" name="object 99"/>
          <p:cNvSpPr txBox="1"/>
          <p:nvPr/>
        </p:nvSpPr>
        <p:spPr>
          <a:xfrm>
            <a:off x="4128925" y="2951525"/>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26%</a:t>
            </a:r>
            <a:endParaRPr sz="750">
              <a:latin typeface="Gill Sans MT"/>
              <a:cs typeface="Gill Sans MT"/>
            </a:endParaRPr>
          </a:p>
        </p:txBody>
      </p:sp>
      <p:sp>
        <p:nvSpPr>
          <p:cNvPr id="100" name="object 100"/>
          <p:cNvSpPr txBox="1"/>
          <p:nvPr/>
        </p:nvSpPr>
        <p:spPr>
          <a:xfrm>
            <a:off x="4335626" y="3500406"/>
            <a:ext cx="119903"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4%</a:t>
            </a:r>
            <a:endParaRPr sz="750">
              <a:latin typeface="Gill Sans MT"/>
              <a:cs typeface="Gill Sans MT"/>
            </a:endParaRPr>
          </a:p>
        </p:txBody>
      </p:sp>
      <p:sp>
        <p:nvSpPr>
          <p:cNvPr id="101" name="object 101"/>
          <p:cNvSpPr txBox="1"/>
          <p:nvPr/>
        </p:nvSpPr>
        <p:spPr>
          <a:xfrm>
            <a:off x="4524856" y="3435293"/>
            <a:ext cx="119903"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7%</a:t>
            </a:r>
            <a:endParaRPr sz="750">
              <a:latin typeface="Gill Sans MT"/>
              <a:cs typeface="Gill Sans MT"/>
            </a:endParaRPr>
          </a:p>
        </p:txBody>
      </p:sp>
      <p:sp>
        <p:nvSpPr>
          <p:cNvPr id="102" name="object 102"/>
          <p:cNvSpPr txBox="1"/>
          <p:nvPr/>
        </p:nvSpPr>
        <p:spPr>
          <a:xfrm>
            <a:off x="4700624" y="3653641"/>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-2%</a:t>
            </a:r>
            <a:endParaRPr sz="750">
              <a:latin typeface="Gill Sans MT"/>
              <a:cs typeface="Gill Sans MT"/>
            </a:endParaRPr>
          </a:p>
        </p:txBody>
      </p:sp>
      <p:sp>
        <p:nvSpPr>
          <p:cNvPr id="103" name="object 103"/>
          <p:cNvSpPr txBox="1"/>
          <p:nvPr/>
        </p:nvSpPr>
        <p:spPr>
          <a:xfrm>
            <a:off x="4885844" y="2755516"/>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34%</a:t>
            </a:r>
            <a:endParaRPr sz="750">
              <a:latin typeface="Gill Sans MT"/>
              <a:cs typeface="Gill Sans MT"/>
            </a:endParaRPr>
          </a:p>
        </p:txBody>
      </p:sp>
      <p:sp>
        <p:nvSpPr>
          <p:cNvPr id="104" name="object 104"/>
          <p:cNvSpPr txBox="1"/>
          <p:nvPr/>
        </p:nvSpPr>
        <p:spPr>
          <a:xfrm>
            <a:off x="5075074" y="3103424"/>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20%</a:t>
            </a:r>
            <a:endParaRPr sz="750">
              <a:latin typeface="Gill Sans MT"/>
              <a:cs typeface="Gill Sans MT"/>
            </a:endParaRPr>
          </a:p>
        </p:txBody>
      </p:sp>
      <p:sp>
        <p:nvSpPr>
          <p:cNvPr id="105" name="object 105"/>
          <p:cNvSpPr txBox="1"/>
          <p:nvPr/>
        </p:nvSpPr>
        <p:spPr>
          <a:xfrm>
            <a:off x="5264304" y="2833423"/>
            <a:ext cx="345701" cy="246529"/>
          </a:xfrm>
          <a:prstGeom prst="rect">
            <a:avLst/>
          </a:prstGeom>
        </p:spPr>
        <p:txBody>
          <a:bodyPr vert="horz" wrap="square" lIns="0" tIns="11206" rIns="0" bIns="0" rtlCol="0">
            <a:spAutoFit/>
          </a:bodyPr>
          <a:lstStyle/>
          <a:p>
            <a:pPr marL="11206">
              <a:lnSpc>
                <a:spcPts val="877"/>
              </a:lnSpc>
              <a:spcBef>
                <a:spcPts val="88"/>
              </a:spcBef>
            </a:pPr>
            <a:r>
              <a:rPr sz="750" spc="-22" dirty="0">
                <a:solidFill>
                  <a:srgbClr val="333F50"/>
                </a:solidFill>
                <a:latin typeface="Gill Sans MT"/>
                <a:cs typeface="Gill Sans MT"/>
              </a:rPr>
              <a:t>31%</a:t>
            </a:r>
            <a:endParaRPr sz="750">
              <a:latin typeface="Gill Sans MT"/>
              <a:cs typeface="Gill Sans MT"/>
            </a:endParaRPr>
          </a:p>
          <a:p>
            <a:pPr marL="200036">
              <a:lnSpc>
                <a:spcPts val="877"/>
              </a:lnSpc>
            </a:pPr>
            <a:r>
              <a:rPr sz="750" spc="-57" dirty="0">
                <a:solidFill>
                  <a:srgbClr val="333F50"/>
                </a:solidFill>
                <a:latin typeface="Gill Sans MT"/>
                <a:cs typeface="Gill Sans MT"/>
              </a:rPr>
              <a:t>27%</a:t>
            </a:r>
            <a:endParaRPr sz="750">
              <a:latin typeface="Gill Sans MT"/>
              <a:cs typeface="Gill Sans MT"/>
            </a:endParaRPr>
          </a:p>
        </p:txBody>
      </p:sp>
      <p:sp>
        <p:nvSpPr>
          <p:cNvPr id="106" name="object 106"/>
          <p:cNvSpPr txBox="1"/>
          <p:nvPr/>
        </p:nvSpPr>
        <p:spPr>
          <a:xfrm>
            <a:off x="5642762" y="3121946"/>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20%</a:t>
            </a:r>
            <a:endParaRPr sz="750">
              <a:latin typeface="Gill Sans MT"/>
              <a:cs typeface="Gill Sans MT"/>
            </a:endParaRPr>
          </a:p>
        </p:txBody>
      </p:sp>
      <p:sp>
        <p:nvSpPr>
          <p:cNvPr id="107" name="object 107"/>
          <p:cNvSpPr txBox="1"/>
          <p:nvPr/>
        </p:nvSpPr>
        <p:spPr>
          <a:xfrm>
            <a:off x="5818530" y="3647149"/>
            <a:ext cx="573181"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a:t>
            </a:r>
            <a:r>
              <a:rPr sz="750" spc="-71" dirty="0">
                <a:solidFill>
                  <a:srgbClr val="333F50"/>
                </a:solidFill>
                <a:latin typeface="Gill Sans MT"/>
                <a:cs typeface="Gill Sans MT"/>
              </a:rPr>
              <a:t>10%</a:t>
            </a:r>
            <a:r>
              <a:rPr sz="750" spc="13" dirty="0">
                <a:solidFill>
                  <a:srgbClr val="333F50"/>
                </a:solidFill>
                <a:latin typeface="Gill Sans MT"/>
                <a:cs typeface="Gill Sans MT"/>
              </a:rPr>
              <a:t> </a:t>
            </a:r>
            <a:r>
              <a:rPr sz="1125" spc="-59" baseline="3267" dirty="0">
                <a:solidFill>
                  <a:srgbClr val="333F50"/>
                </a:solidFill>
                <a:latin typeface="Gill Sans MT"/>
                <a:cs typeface="Gill Sans MT"/>
              </a:rPr>
              <a:t>-13%</a:t>
            </a:r>
            <a:r>
              <a:rPr sz="1125" spc="33" baseline="3267" dirty="0">
                <a:solidFill>
                  <a:srgbClr val="333F50"/>
                </a:solidFill>
                <a:latin typeface="Gill Sans MT"/>
                <a:cs typeface="Gill Sans MT"/>
              </a:rPr>
              <a:t> </a:t>
            </a:r>
            <a:r>
              <a:rPr sz="750" spc="-40" dirty="0">
                <a:solidFill>
                  <a:srgbClr val="333F50"/>
                </a:solidFill>
                <a:latin typeface="Gill Sans MT"/>
                <a:cs typeface="Gill Sans MT"/>
              </a:rPr>
              <a:t>-</a:t>
            </a:r>
            <a:r>
              <a:rPr sz="750" spc="-49" dirty="0">
                <a:solidFill>
                  <a:srgbClr val="333F50"/>
                </a:solidFill>
                <a:latin typeface="Gill Sans MT"/>
                <a:cs typeface="Gill Sans MT"/>
              </a:rPr>
              <a:t>23%</a:t>
            </a:r>
            <a:endParaRPr sz="750">
              <a:latin typeface="Gill Sans MT"/>
              <a:cs typeface="Gill Sans MT"/>
            </a:endParaRPr>
          </a:p>
        </p:txBody>
      </p:sp>
      <p:sp>
        <p:nvSpPr>
          <p:cNvPr id="108" name="object 108"/>
          <p:cNvSpPr txBox="1"/>
          <p:nvPr/>
        </p:nvSpPr>
        <p:spPr>
          <a:xfrm>
            <a:off x="6399682" y="2949711"/>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26%</a:t>
            </a:r>
            <a:endParaRPr sz="750">
              <a:latin typeface="Gill Sans MT"/>
              <a:cs typeface="Gill Sans MT"/>
            </a:endParaRPr>
          </a:p>
        </p:txBody>
      </p:sp>
      <p:sp>
        <p:nvSpPr>
          <p:cNvPr id="109" name="object 109"/>
          <p:cNvSpPr txBox="1"/>
          <p:nvPr/>
        </p:nvSpPr>
        <p:spPr>
          <a:xfrm>
            <a:off x="6606383" y="3386601"/>
            <a:ext cx="119903"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9%</a:t>
            </a:r>
            <a:endParaRPr sz="750">
              <a:latin typeface="Gill Sans MT"/>
              <a:cs typeface="Gill Sans MT"/>
            </a:endParaRPr>
          </a:p>
        </p:txBody>
      </p:sp>
      <p:sp>
        <p:nvSpPr>
          <p:cNvPr id="110" name="object 110"/>
          <p:cNvSpPr txBox="1"/>
          <p:nvPr/>
        </p:nvSpPr>
        <p:spPr>
          <a:xfrm>
            <a:off x="6795612" y="3537163"/>
            <a:ext cx="119903"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3%</a:t>
            </a:r>
            <a:endParaRPr sz="750">
              <a:latin typeface="Gill Sans MT"/>
              <a:cs typeface="Gill Sans MT"/>
            </a:endParaRPr>
          </a:p>
        </p:txBody>
      </p:sp>
      <p:sp>
        <p:nvSpPr>
          <p:cNvPr id="111" name="object 111"/>
          <p:cNvSpPr txBox="1"/>
          <p:nvPr/>
        </p:nvSpPr>
        <p:spPr>
          <a:xfrm>
            <a:off x="6967275" y="3270313"/>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14%</a:t>
            </a:r>
            <a:endParaRPr sz="750">
              <a:latin typeface="Gill Sans MT"/>
              <a:cs typeface="Gill Sans MT"/>
            </a:endParaRPr>
          </a:p>
        </p:txBody>
      </p:sp>
      <p:sp>
        <p:nvSpPr>
          <p:cNvPr id="112" name="object 112"/>
          <p:cNvSpPr txBox="1"/>
          <p:nvPr/>
        </p:nvSpPr>
        <p:spPr>
          <a:xfrm>
            <a:off x="7173976" y="3523892"/>
            <a:ext cx="119903"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4%</a:t>
            </a:r>
            <a:endParaRPr sz="750">
              <a:latin typeface="Gill Sans MT"/>
              <a:cs typeface="Gill Sans MT"/>
            </a:endParaRPr>
          </a:p>
        </p:txBody>
      </p:sp>
      <p:sp>
        <p:nvSpPr>
          <p:cNvPr id="113" name="object 113"/>
          <p:cNvSpPr txBox="1"/>
          <p:nvPr/>
        </p:nvSpPr>
        <p:spPr>
          <a:xfrm>
            <a:off x="7343443" y="3658511"/>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a:t>
            </a:r>
            <a:r>
              <a:rPr sz="750" spc="-57" dirty="0">
                <a:solidFill>
                  <a:srgbClr val="333F50"/>
                </a:solidFill>
                <a:latin typeface="Gill Sans MT"/>
                <a:cs typeface="Gill Sans MT"/>
              </a:rPr>
              <a:t>38%</a:t>
            </a:r>
            <a:endParaRPr sz="750">
              <a:latin typeface="Gill Sans MT"/>
              <a:cs typeface="Gill Sans MT"/>
            </a:endParaRPr>
          </a:p>
        </p:txBody>
      </p:sp>
      <p:sp>
        <p:nvSpPr>
          <p:cNvPr id="114" name="object 114"/>
          <p:cNvSpPr txBox="1"/>
          <p:nvPr/>
        </p:nvSpPr>
        <p:spPr>
          <a:xfrm>
            <a:off x="7534965" y="3023226"/>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23%</a:t>
            </a:r>
            <a:endParaRPr sz="750">
              <a:latin typeface="Gill Sans MT"/>
              <a:cs typeface="Gill Sans MT"/>
            </a:endParaRPr>
          </a:p>
        </p:txBody>
      </p:sp>
      <p:sp>
        <p:nvSpPr>
          <p:cNvPr id="115" name="object 115"/>
          <p:cNvSpPr txBox="1"/>
          <p:nvPr/>
        </p:nvSpPr>
        <p:spPr>
          <a:xfrm>
            <a:off x="7724194" y="3291413"/>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13%</a:t>
            </a:r>
            <a:endParaRPr sz="750">
              <a:latin typeface="Gill Sans MT"/>
              <a:cs typeface="Gill Sans MT"/>
            </a:endParaRPr>
          </a:p>
        </p:txBody>
      </p:sp>
      <p:sp>
        <p:nvSpPr>
          <p:cNvPr id="116" name="object 116"/>
          <p:cNvSpPr txBox="1"/>
          <p:nvPr/>
        </p:nvSpPr>
        <p:spPr>
          <a:xfrm>
            <a:off x="7930895" y="3637316"/>
            <a:ext cx="119903"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0%</a:t>
            </a:r>
            <a:endParaRPr sz="750">
              <a:latin typeface="Gill Sans MT"/>
              <a:cs typeface="Gill Sans MT"/>
            </a:endParaRPr>
          </a:p>
        </p:txBody>
      </p:sp>
      <p:sp>
        <p:nvSpPr>
          <p:cNvPr id="117" name="object 117"/>
          <p:cNvSpPr txBox="1"/>
          <p:nvPr/>
        </p:nvSpPr>
        <p:spPr>
          <a:xfrm>
            <a:off x="8102558" y="3275755"/>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13%</a:t>
            </a:r>
            <a:endParaRPr sz="750">
              <a:latin typeface="Gill Sans MT"/>
              <a:cs typeface="Gill Sans MT"/>
            </a:endParaRPr>
          </a:p>
        </p:txBody>
      </p:sp>
      <p:sp>
        <p:nvSpPr>
          <p:cNvPr id="118" name="object 118"/>
          <p:cNvSpPr txBox="1"/>
          <p:nvPr/>
        </p:nvSpPr>
        <p:spPr>
          <a:xfrm>
            <a:off x="8291787" y="2868844"/>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30%</a:t>
            </a:r>
            <a:endParaRPr sz="750">
              <a:latin typeface="Gill Sans MT"/>
              <a:cs typeface="Gill Sans MT"/>
            </a:endParaRPr>
          </a:p>
        </p:txBody>
      </p:sp>
      <p:sp>
        <p:nvSpPr>
          <p:cNvPr id="119" name="object 119"/>
          <p:cNvSpPr txBox="1"/>
          <p:nvPr/>
        </p:nvSpPr>
        <p:spPr>
          <a:xfrm>
            <a:off x="8481017" y="3326452"/>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11%</a:t>
            </a:r>
            <a:endParaRPr sz="750">
              <a:latin typeface="Gill Sans MT"/>
              <a:cs typeface="Gill Sans MT"/>
            </a:endParaRPr>
          </a:p>
        </p:txBody>
      </p:sp>
      <p:sp>
        <p:nvSpPr>
          <p:cNvPr id="120" name="object 120"/>
          <p:cNvSpPr txBox="1"/>
          <p:nvPr/>
        </p:nvSpPr>
        <p:spPr>
          <a:xfrm>
            <a:off x="8674257" y="3644380"/>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-1%</a:t>
            </a:r>
            <a:endParaRPr sz="750">
              <a:latin typeface="Gill Sans MT"/>
              <a:cs typeface="Gill Sans MT"/>
            </a:endParaRPr>
          </a:p>
        </p:txBody>
      </p:sp>
      <p:sp>
        <p:nvSpPr>
          <p:cNvPr id="121" name="object 121"/>
          <p:cNvSpPr txBox="1"/>
          <p:nvPr/>
        </p:nvSpPr>
        <p:spPr>
          <a:xfrm>
            <a:off x="8859476" y="3373043"/>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10%</a:t>
            </a:r>
            <a:endParaRPr sz="750">
              <a:latin typeface="Gill Sans MT"/>
              <a:cs typeface="Gill Sans MT"/>
            </a:endParaRPr>
          </a:p>
        </p:txBody>
      </p:sp>
      <p:sp>
        <p:nvSpPr>
          <p:cNvPr id="122" name="object 122"/>
          <p:cNvSpPr txBox="1"/>
          <p:nvPr/>
        </p:nvSpPr>
        <p:spPr>
          <a:xfrm>
            <a:off x="9048706" y="3124620"/>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19%</a:t>
            </a:r>
            <a:endParaRPr sz="750">
              <a:latin typeface="Gill Sans MT"/>
              <a:cs typeface="Gill Sans MT"/>
            </a:endParaRPr>
          </a:p>
        </p:txBody>
      </p:sp>
      <p:sp>
        <p:nvSpPr>
          <p:cNvPr id="123" name="object 123"/>
          <p:cNvSpPr txBox="1"/>
          <p:nvPr/>
        </p:nvSpPr>
        <p:spPr>
          <a:xfrm>
            <a:off x="9241946" y="3638175"/>
            <a:ext cx="146797"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-6%</a:t>
            </a:r>
            <a:endParaRPr sz="750">
              <a:latin typeface="Gill Sans MT"/>
              <a:cs typeface="Gill Sans MT"/>
            </a:endParaRPr>
          </a:p>
        </p:txBody>
      </p:sp>
      <p:sp>
        <p:nvSpPr>
          <p:cNvPr id="124" name="object 124"/>
          <p:cNvSpPr txBox="1"/>
          <p:nvPr/>
        </p:nvSpPr>
        <p:spPr>
          <a:xfrm>
            <a:off x="9427166" y="2886984"/>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29%</a:t>
            </a:r>
            <a:endParaRPr sz="750">
              <a:latin typeface="Gill Sans MT"/>
              <a:cs typeface="Gill Sans MT"/>
            </a:endParaRPr>
          </a:p>
        </p:txBody>
      </p:sp>
      <p:sp>
        <p:nvSpPr>
          <p:cNvPr id="125" name="object 125"/>
          <p:cNvSpPr txBox="1"/>
          <p:nvPr/>
        </p:nvSpPr>
        <p:spPr>
          <a:xfrm>
            <a:off x="9616395" y="3204053"/>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16%</a:t>
            </a:r>
            <a:endParaRPr sz="750">
              <a:latin typeface="Gill Sans MT"/>
              <a:cs typeface="Gill Sans MT"/>
            </a:endParaRPr>
          </a:p>
        </p:txBody>
      </p:sp>
      <p:sp>
        <p:nvSpPr>
          <p:cNvPr id="126" name="object 126"/>
          <p:cNvSpPr txBox="1"/>
          <p:nvPr/>
        </p:nvSpPr>
        <p:spPr>
          <a:xfrm>
            <a:off x="9805625" y="2936821"/>
            <a:ext cx="156322" cy="126732"/>
          </a:xfrm>
          <a:prstGeom prst="rect">
            <a:avLst/>
          </a:prstGeom>
        </p:spPr>
        <p:txBody>
          <a:bodyPr vert="horz" wrap="square" lIns="0" tIns="11206" rIns="0" bIns="0" rtlCol="0">
            <a:spAutoFit/>
          </a:bodyPr>
          <a:lstStyle/>
          <a:p>
            <a:pPr marL="11206">
              <a:lnSpc>
                <a:spcPct val="100000"/>
              </a:lnSpc>
              <a:spcBef>
                <a:spcPts val="88"/>
              </a:spcBef>
            </a:pPr>
            <a:r>
              <a:rPr sz="750" spc="-57" dirty="0">
                <a:solidFill>
                  <a:srgbClr val="333F50"/>
                </a:solidFill>
                <a:latin typeface="Gill Sans MT"/>
                <a:cs typeface="Gill Sans MT"/>
              </a:rPr>
              <a:t>27%</a:t>
            </a:r>
            <a:endParaRPr sz="750">
              <a:latin typeface="Gill Sans MT"/>
              <a:cs typeface="Gill Sans MT"/>
            </a:endParaRPr>
          </a:p>
        </p:txBody>
      </p:sp>
      <p:sp>
        <p:nvSpPr>
          <p:cNvPr id="127" name="object 127"/>
          <p:cNvSpPr txBox="1"/>
          <p:nvPr/>
        </p:nvSpPr>
        <p:spPr>
          <a:xfrm>
            <a:off x="9992754" y="3645431"/>
            <a:ext cx="183216" cy="126732"/>
          </a:xfrm>
          <a:prstGeom prst="rect">
            <a:avLst/>
          </a:prstGeom>
        </p:spPr>
        <p:txBody>
          <a:bodyPr vert="horz" wrap="square" lIns="0" tIns="11206" rIns="0" bIns="0" rtlCol="0">
            <a:spAutoFit/>
          </a:bodyPr>
          <a:lstStyle/>
          <a:p>
            <a:pPr marL="11206">
              <a:lnSpc>
                <a:spcPct val="100000"/>
              </a:lnSpc>
              <a:spcBef>
                <a:spcPts val="88"/>
              </a:spcBef>
            </a:pPr>
            <a:r>
              <a:rPr sz="750" spc="-40" dirty="0">
                <a:solidFill>
                  <a:srgbClr val="333F50"/>
                </a:solidFill>
                <a:latin typeface="Gill Sans MT"/>
                <a:cs typeface="Gill Sans MT"/>
              </a:rPr>
              <a:t>-</a:t>
            </a:r>
            <a:r>
              <a:rPr sz="750" spc="-57" dirty="0">
                <a:solidFill>
                  <a:srgbClr val="333F50"/>
                </a:solidFill>
                <a:latin typeface="Gill Sans MT"/>
                <a:cs typeface="Gill Sans MT"/>
              </a:rPr>
              <a:t>25%</a:t>
            </a:r>
            <a:endParaRPr sz="750">
              <a:latin typeface="Gill Sans MT"/>
              <a:cs typeface="Gill Sans MT"/>
            </a:endParaRPr>
          </a:p>
        </p:txBody>
      </p:sp>
      <p:sp>
        <p:nvSpPr>
          <p:cNvPr id="128" name="object 128"/>
          <p:cNvSpPr txBox="1"/>
          <p:nvPr/>
        </p:nvSpPr>
        <p:spPr>
          <a:xfrm>
            <a:off x="2060610" y="5353507"/>
            <a:ext cx="2586878" cy="146493"/>
          </a:xfrm>
          <a:prstGeom prst="rect">
            <a:avLst/>
          </a:prstGeom>
        </p:spPr>
        <p:txBody>
          <a:bodyPr vert="horz" wrap="square" lIns="0" tIns="10646" rIns="0" bIns="0" rtlCol="0">
            <a:spAutoFit/>
          </a:bodyPr>
          <a:lstStyle/>
          <a:p>
            <a:pPr marL="11206">
              <a:lnSpc>
                <a:spcPct val="100000"/>
              </a:lnSpc>
              <a:spcBef>
                <a:spcPts val="84"/>
              </a:spcBef>
            </a:pPr>
            <a:r>
              <a:rPr sz="882" spc="-9" dirty="0">
                <a:solidFill>
                  <a:srgbClr val="595959"/>
                </a:solidFill>
                <a:latin typeface="Gill Sans MT"/>
                <a:cs typeface="Gill Sans MT"/>
              </a:rPr>
              <a:t>'80</a:t>
            </a:r>
            <a:r>
              <a:rPr sz="882" spc="207" dirty="0">
                <a:solidFill>
                  <a:srgbClr val="595959"/>
                </a:solidFill>
                <a:latin typeface="Gill Sans MT"/>
                <a:cs typeface="Gill Sans MT"/>
              </a:rPr>
              <a:t> </a:t>
            </a:r>
            <a:r>
              <a:rPr sz="882" spc="-9" dirty="0">
                <a:solidFill>
                  <a:srgbClr val="595959"/>
                </a:solidFill>
                <a:latin typeface="Gill Sans MT"/>
                <a:cs typeface="Gill Sans MT"/>
              </a:rPr>
              <a:t>'81</a:t>
            </a:r>
            <a:r>
              <a:rPr sz="882" spc="207" dirty="0">
                <a:solidFill>
                  <a:srgbClr val="595959"/>
                </a:solidFill>
                <a:latin typeface="Gill Sans MT"/>
                <a:cs typeface="Gill Sans MT"/>
              </a:rPr>
              <a:t> </a:t>
            </a:r>
            <a:r>
              <a:rPr sz="882" spc="-9" dirty="0">
                <a:solidFill>
                  <a:srgbClr val="595959"/>
                </a:solidFill>
                <a:latin typeface="Gill Sans MT"/>
                <a:cs typeface="Gill Sans MT"/>
              </a:rPr>
              <a:t>'82</a:t>
            </a:r>
            <a:r>
              <a:rPr sz="882" spc="212" dirty="0">
                <a:solidFill>
                  <a:srgbClr val="595959"/>
                </a:solidFill>
                <a:latin typeface="Gill Sans MT"/>
                <a:cs typeface="Gill Sans MT"/>
              </a:rPr>
              <a:t> </a:t>
            </a:r>
            <a:r>
              <a:rPr sz="882" spc="-9" dirty="0">
                <a:solidFill>
                  <a:srgbClr val="595959"/>
                </a:solidFill>
                <a:latin typeface="Gill Sans MT"/>
                <a:cs typeface="Gill Sans MT"/>
              </a:rPr>
              <a:t>'83</a:t>
            </a:r>
            <a:r>
              <a:rPr sz="882" spc="207" dirty="0">
                <a:solidFill>
                  <a:srgbClr val="595959"/>
                </a:solidFill>
                <a:latin typeface="Gill Sans MT"/>
                <a:cs typeface="Gill Sans MT"/>
              </a:rPr>
              <a:t> </a:t>
            </a:r>
            <a:r>
              <a:rPr sz="882" spc="-9" dirty="0">
                <a:solidFill>
                  <a:srgbClr val="595959"/>
                </a:solidFill>
                <a:latin typeface="Gill Sans MT"/>
                <a:cs typeface="Gill Sans MT"/>
              </a:rPr>
              <a:t>'84</a:t>
            </a:r>
            <a:r>
              <a:rPr sz="882" spc="212" dirty="0">
                <a:solidFill>
                  <a:srgbClr val="595959"/>
                </a:solidFill>
                <a:latin typeface="Gill Sans MT"/>
                <a:cs typeface="Gill Sans MT"/>
              </a:rPr>
              <a:t> </a:t>
            </a:r>
            <a:r>
              <a:rPr sz="882" spc="-9" dirty="0">
                <a:solidFill>
                  <a:srgbClr val="595959"/>
                </a:solidFill>
                <a:latin typeface="Gill Sans MT"/>
                <a:cs typeface="Gill Sans MT"/>
              </a:rPr>
              <a:t>'85</a:t>
            </a:r>
            <a:r>
              <a:rPr sz="882" spc="207" dirty="0">
                <a:solidFill>
                  <a:srgbClr val="595959"/>
                </a:solidFill>
                <a:latin typeface="Gill Sans MT"/>
                <a:cs typeface="Gill Sans MT"/>
              </a:rPr>
              <a:t> </a:t>
            </a:r>
            <a:r>
              <a:rPr sz="882" spc="-9" dirty="0">
                <a:solidFill>
                  <a:srgbClr val="595959"/>
                </a:solidFill>
                <a:latin typeface="Gill Sans MT"/>
                <a:cs typeface="Gill Sans MT"/>
              </a:rPr>
              <a:t>'86</a:t>
            </a:r>
            <a:r>
              <a:rPr sz="882" spc="212" dirty="0">
                <a:solidFill>
                  <a:srgbClr val="595959"/>
                </a:solidFill>
                <a:latin typeface="Gill Sans MT"/>
                <a:cs typeface="Gill Sans MT"/>
              </a:rPr>
              <a:t> </a:t>
            </a:r>
            <a:r>
              <a:rPr sz="882" spc="-9" dirty="0">
                <a:solidFill>
                  <a:srgbClr val="595959"/>
                </a:solidFill>
                <a:latin typeface="Gill Sans MT"/>
                <a:cs typeface="Gill Sans MT"/>
              </a:rPr>
              <a:t>'87</a:t>
            </a:r>
            <a:r>
              <a:rPr sz="882" spc="207" dirty="0">
                <a:solidFill>
                  <a:srgbClr val="595959"/>
                </a:solidFill>
                <a:latin typeface="Gill Sans MT"/>
                <a:cs typeface="Gill Sans MT"/>
              </a:rPr>
              <a:t> </a:t>
            </a:r>
            <a:r>
              <a:rPr sz="882" spc="-9" dirty="0">
                <a:solidFill>
                  <a:srgbClr val="595959"/>
                </a:solidFill>
                <a:latin typeface="Gill Sans MT"/>
                <a:cs typeface="Gill Sans MT"/>
              </a:rPr>
              <a:t>'88</a:t>
            </a:r>
            <a:r>
              <a:rPr sz="882" spc="212" dirty="0">
                <a:solidFill>
                  <a:srgbClr val="595959"/>
                </a:solidFill>
                <a:latin typeface="Gill Sans MT"/>
                <a:cs typeface="Gill Sans MT"/>
              </a:rPr>
              <a:t> </a:t>
            </a:r>
            <a:r>
              <a:rPr sz="882" spc="-9" dirty="0">
                <a:solidFill>
                  <a:srgbClr val="595959"/>
                </a:solidFill>
                <a:latin typeface="Gill Sans MT"/>
                <a:cs typeface="Gill Sans MT"/>
              </a:rPr>
              <a:t>'89</a:t>
            </a:r>
            <a:r>
              <a:rPr sz="882" spc="207" dirty="0">
                <a:solidFill>
                  <a:srgbClr val="595959"/>
                </a:solidFill>
                <a:latin typeface="Gill Sans MT"/>
                <a:cs typeface="Gill Sans MT"/>
              </a:rPr>
              <a:t> </a:t>
            </a:r>
            <a:r>
              <a:rPr sz="882" spc="-9" dirty="0">
                <a:solidFill>
                  <a:srgbClr val="595959"/>
                </a:solidFill>
                <a:latin typeface="Gill Sans MT"/>
                <a:cs typeface="Gill Sans MT"/>
              </a:rPr>
              <a:t>'90</a:t>
            </a:r>
            <a:r>
              <a:rPr sz="882" spc="212" dirty="0">
                <a:solidFill>
                  <a:srgbClr val="595959"/>
                </a:solidFill>
                <a:latin typeface="Gill Sans MT"/>
                <a:cs typeface="Gill Sans MT"/>
              </a:rPr>
              <a:t> </a:t>
            </a:r>
            <a:r>
              <a:rPr sz="882" spc="-9" dirty="0">
                <a:solidFill>
                  <a:srgbClr val="595959"/>
                </a:solidFill>
                <a:latin typeface="Gill Sans MT"/>
                <a:cs typeface="Gill Sans MT"/>
              </a:rPr>
              <a:t>'91</a:t>
            </a:r>
            <a:r>
              <a:rPr sz="882" spc="207" dirty="0">
                <a:solidFill>
                  <a:srgbClr val="595959"/>
                </a:solidFill>
                <a:latin typeface="Gill Sans MT"/>
                <a:cs typeface="Gill Sans MT"/>
              </a:rPr>
              <a:t> </a:t>
            </a:r>
            <a:r>
              <a:rPr sz="882" spc="-9" dirty="0">
                <a:solidFill>
                  <a:srgbClr val="595959"/>
                </a:solidFill>
                <a:latin typeface="Gill Sans MT"/>
                <a:cs typeface="Gill Sans MT"/>
              </a:rPr>
              <a:t>'92</a:t>
            </a:r>
            <a:r>
              <a:rPr sz="882" spc="212" dirty="0">
                <a:solidFill>
                  <a:srgbClr val="595959"/>
                </a:solidFill>
                <a:latin typeface="Gill Sans MT"/>
                <a:cs typeface="Gill Sans MT"/>
              </a:rPr>
              <a:t> </a:t>
            </a:r>
            <a:r>
              <a:rPr sz="882" spc="-22" dirty="0">
                <a:solidFill>
                  <a:srgbClr val="595959"/>
                </a:solidFill>
                <a:latin typeface="Gill Sans MT"/>
                <a:cs typeface="Gill Sans MT"/>
              </a:rPr>
              <a:t>'93</a:t>
            </a:r>
            <a:endParaRPr sz="882">
              <a:latin typeface="Gill Sans MT"/>
              <a:cs typeface="Gill Sans MT"/>
            </a:endParaRPr>
          </a:p>
        </p:txBody>
      </p:sp>
      <p:sp>
        <p:nvSpPr>
          <p:cNvPr id="129" name="object 129"/>
          <p:cNvSpPr txBox="1"/>
          <p:nvPr/>
        </p:nvSpPr>
        <p:spPr>
          <a:xfrm>
            <a:off x="8492728" y="5353507"/>
            <a:ext cx="1661832" cy="146493"/>
          </a:xfrm>
          <a:prstGeom prst="rect">
            <a:avLst/>
          </a:prstGeom>
        </p:spPr>
        <p:txBody>
          <a:bodyPr vert="horz" wrap="square" lIns="0" tIns="10646" rIns="0" bIns="0" rtlCol="0">
            <a:spAutoFit/>
          </a:bodyPr>
          <a:lstStyle/>
          <a:p>
            <a:pPr marL="11206">
              <a:lnSpc>
                <a:spcPct val="100000"/>
              </a:lnSpc>
              <a:spcBef>
                <a:spcPts val="84"/>
              </a:spcBef>
            </a:pPr>
            <a:r>
              <a:rPr sz="882" spc="-9" dirty="0">
                <a:solidFill>
                  <a:srgbClr val="595959"/>
                </a:solidFill>
                <a:latin typeface="Gill Sans MT"/>
                <a:cs typeface="Gill Sans MT"/>
              </a:rPr>
              <a:t>'14</a:t>
            </a:r>
            <a:r>
              <a:rPr sz="882" spc="207" dirty="0">
                <a:solidFill>
                  <a:srgbClr val="595959"/>
                </a:solidFill>
                <a:latin typeface="Gill Sans MT"/>
                <a:cs typeface="Gill Sans MT"/>
              </a:rPr>
              <a:t> </a:t>
            </a:r>
            <a:r>
              <a:rPr sz="882" spc="-9" dirty="0">
                <a:solidFill>
                  <a:srgbClr val="595959"/>
                </a:solidFill>
                <a:latin typeface="Gill Sans MT"/>
                <a:cs typeface="Gill Sans MT"/>
              </a:rPr>
              <a:t>'15</a:t>
            </a:r>
            <a:r>
              <a:rPr sz="882" spc="212" dirty="0">
                <a:solidFill>
                  <a:srgbClr val="595959"/>
                </a:solidFill>
                <a:latin typeface="Gill Sans MT"/>
                <a:cs typeface="Gill Sans MT"/>
              </a:rPr>
              <a:t> </a:t>
            </a:r>
            <a:r>
              <a:rPr sz="882" spc="-9" dirty="0">
                <a:solidFill>
                  <a:srgbClr val="595959"/>
                </a:solidFill>
                <a:latin typeface="Gill Sans MT"/>
                <a:cs typeface="Gill Sans MT"/>
              </a:rPr>
              <a:t>'16</a:t>
            </a:r>
            <a:r>
              <a:rPr sz="882" spc="207" dirty="0">
                <a:solidFill>
                  <a:srgbClr val="595959"/>
                </a:solidFill>
                <a:latin typeface="Gill Sans MT"/>
                <a:cs typeface="Gill Sans MT"/>
              </a:rPr>
              <a:t> </a:t>
            </a:r>
            <a:r>
              <a:rPr sz="882" spc="-9" dirty="0">
                <a:solidFill>
                  <a:srgbClr val="595959"/>
                </a:solidFill>
                <a:latin typeface="Gill Sans MT"/>
                <a:cs typeface="Gill Sans MT"/>
              </a:rPr>
              <a:t>'17</a:t>
            </a:r>
            <a:r>
              <a:rPr sz="882" spc="212" dirty="0">
                <a:solidFill>
                  <a:srgbClr val="595959"/>
                </a:solidFill>
                <a:latin typeface="Gill Sans MT"/>
                <a:cs typeface="Gill Sans MT"/>
              </a:rPr>
              <a:t> </a:t>
            </a:r>
            <a:r>
              <a:rPr sz="882" spc="-9" dirty="0">
                <a:solidFill>
                  <a:srgbClr val="595959"/>
                </a:solidFill>
                <a:latin typeface="Gill Sans MT"/>
                <a:cs typeface="Gill Sans MT"/>
              </a:rPr>
              <a:t>'18</a:t>
            </a:r>
            <a:r>
              <a:rPr sz="882" spc="207" dirty="0">
                <a:solidFill>
                  <a:srgbClr val="595959"/>
                </a:solidFill>
                <a:latin typeface="Gill Sans MT"/>
                <a:cs typeface="Gill Sans MT"/>
              </a:rPr>
              <a:t> </a:t>
            </a:r>
            <a:r>
              <a:rPr sz="882" spc="-9" dirty="0">
                <a:solidFill>
                  <a:srgbClr val="595959"/>
                </a:solidFill>
                <a:latin typeface="Gill Sans MT"/>
                <a:cs typeface="Gill Sans MT"/>
              </a:rPr>
              <a:t>'19</a:t>
            </a:r>
            <a:r>
              <a:rPr sz="882" spc="212" dirty="0">
                <a:solidFill>
                  <a:srgbClr val="595959"/>
                </a:solidFill>
                <a:latin typeface="Gill Sans MT"/>
                <a:cs typeface="Gill Sans MT"/>
              </a:rPr>
              <a:t> </a:t>
            </a:r>
            <a:r>
              <a:rPr sz="882" spc="-9" dirty="0">
                <a:solidFill>
                  <a:srgbClr val="595959"/>
                </a:solidFill>
                <a:latin typeface="Gill Sans MT"/>
                <a:cs typeface="Gill Sans MT"/>
              </a:rPr>
              <a:t>'20</a:t>
            </a:r>
            <a:r>
              <a:rPr sz="882" spc="207" dirty="0">
                <a:solidFill>
                  <a:srgbClr val="595959"/>
                </a:solidFill>
                <a:latin typeface="Gill Sans MT"/>
                <a:cs typeface="Gill Sans MT"/>
              </a:rPr>
              <a:t> </a:t>
            </a:r>
            <a:r>
              <a:rPr sz="882" spc="-26" dirty="0">
                <a:solidFill>
                  <a:srgbClr val="595959"/>
                </a:solidFill>
                <a:latin typeface="Gill Sans MT"/>
                <a:cs typeface="Gill Sans MT"/>
              </a:rPr>
              <a:t>'21</a:t>
            </a:r>
            <a:r>
              <a:rPr sz="882" spc="97" dirty="0">
                <a:solidFill>
                  <a:srgbClr val="595959"/>
                </a:solidFill>
                <a:latin typeface="Gill Sans MT"/>
                <a:cs typeface="Gill Sans MT"/>
              </a:rPr>
              <a:t> </a:t>
            </a:r>
            <a:r>
              <a:rPr sz="882" spc="-35" dirty="0">
                <a:solidFill>
                  <a:srgbClr val="595959"/>
                </a:solidFill>
                <a:latin typeface="Gill Sans MT"/>
                <a:cs typeface="Gill Sans MT"/>
              </a:rPr>
              <a:t>'22*</a:t>
            </a:r>
            <a:endParaRPr sz="882">
              <a:latin typeface="Gill Sans MT"/>
              <a:cs typeface="Gill Sans MT"/>
            </a:endParaRPr>
          </a:p>
        </p:txBody>
      </p:sp>
      <p:pic>
        <p:nvPicPr>
          <p:cNvPr id="130" name="object 130"/>
          <p:cNvPicPr/>
          <p:nvPr/>
        </p:nvPicPr>
        <p:blipFill>
          <a:blip r:embed="rId45" cstate="print"/>
          <a:stretch>
            <a:fillRect/>
          </a:stretch>
        </p:blipFill>
        <p:spPr>
          <a:xfrm>
            <a:off x="5141840" y="5619682"/>
            <a:ext cx="57812" cy="56478"/>
          </a:xfrm>
          <a:prstGeom prst="rect">
            <a:avLst/>
          </a:prstGeom>
        </p:spPr>
      </p:pic>
      <p:pic>
        <p:nvPicPr>
          <p:cNvPr id="131" name="object 131"/>
          <p:cNvPicPr/>
          <p:nvPr/>
        </p:nvPicPr>
        <p:blipFill>
          <a:blip r:embed="rId46" cstate="print"/>
          <a:stretch>
            <a:fillRect/>
          </a:stretch>
        </p:blipFill>
        <p:spPr>
          <a:xfrm>
            <a:off x="6112718" y="5619682"/>
            <a:ext cx="56467" cy="56478"/>
          </a:xfrm>
          <a:prstGeom prst="rect">
            <a:avLst/>
          </a:prstGeom>
        </p:spPr>
      </p:pic>
      <p:sp>
        <p:nvSpPr>
          <p:cNvPr id="132" name="object 132"/>
          <p:cNvSpPr txBox="1"/>
          <p:nvPr/>
        </p:nvSpPr>
        <p:spPr>
          <a:xfrm>
            <a:off x="4709129" y="5284186"/>
            <a:ext cx="3722034" cy="429184"/>
          </a:xfrm>
          <a:prstGeom prst="rect">
            <a:avLst/>
          </a:prstGeom>
        </p:spPr>
        <p:txBody>
          <a:bodyPr vert="horz" wrap="square" lIns="0" tIns="80122" rIns="0" bIns="0" rtlCol="0">
            <a:spAutoFit/>
          </a:bodyPr>
          <a:lstStyle/>
          <a:p>
            <a:pPr marL="11206">
              <a:lnSpc>
                <a:spcPct val="100000"/>
              </a:lnSpc>
              <a:spcBef>
                <a:spcPts val="631"/>
              </a:spcBef>
            </a:pPr>
            <a:r>
              <a:rPr sz="882" spc="-9" dirty="0">
                <a:solidFill>
                  <a:srgbClr val="595959"/>
                </a:solidFill>
                <a:latin typeface="Gill Sans MT"/>
                <a:cs typeface="Gill Sans MT"/>
              </a:rPr>
              <a:t>'94</a:t>
            </a:r>
            <a:r>
              <a:rPr sz="882" spc="207" dirty="0">
                <a:solidFill>
                  <a:srgbClr val="595959"/>
                </a:solidFill>
                <a:latin typeface="Gill Sans MT"/>
                <a:cs typeface="Gill Sans MT"/>
              </a:rPr>
              <a:t> </a:t>
            </a:r>
            <a:r>
              <a:rPr sz="882" spc="-9" dirty="0">
                <a:solidFill>
                  <a:srgbClr val="595959"/>
                </a:solidFill>
                <a:latin typeface="Gill Sans MT"/>
                <a:cs typeface="Gill Sans MT"/>
              </a:rPr>
              <a:t>'95</a:t>
            </a:r>
            <a:r>
              <a:rPr sz="882" spc="207" dirty="0">
                <a:solidFill>
                  <a:srgbClr val="595959"/>
                </a:solidFill>
                <a:latin typeface="Gill Sans MT"/>
                <a:cs typeface="Gill Sans MT"/>
              </a:rPr>
              <a:t> </a:t>
            </a:r>
            <a:r>
              <a:rPr sz="882" spc="-9" dirty="0">
                <a:solidFill>
                  <a:srgbClr val="595959"/>
                </a:solidFill>
                <a:latin typeface="Gill Sans MT"/>
                <a:cs typeface="Gill Sans MT"/>
              </a:rPr>
              <a:t>'96</a:t>
            </a:r>
            <a:r>
              <a:rPr sz="882" spc="212" dirty="0">
                <a:solidFill>
                  <a:srgbClr val="595959"/>
                </a:solidFill>
                <a:latin typeface="Gill Sans MT"/>
                <a:cs typeface="Gill Sans MT"/>
              </a:rPr>
              <a:t> </a:t>
            </a:r>
            <a:r>
              <a:rPr sz="882" spc="-9" dirty="0">
                <a:solidFill>
                  <a:srgbClr val="595959"/>
                </a:solidFill>
                <a:latin typeface="Gill Sans MT"/>
                <a:cs typeface="Gill Sans MT"/>
              </a:rPr>
              <a:t>'97</a:t>
            </a:r>
            <a:r>
              <a:rPr sz="882" spc="207" dirty="0">
                <a:solidFill>
                  <a:srgbClr val="595959"/>
                </a:solidFill>
                <a:latin typeface="Gill Sans MT"/>
                <a:cs typeface="Gill Sans MT"/>
              </a:rPr>
              <a:t> </a:t>
            </a:r>
            <a:r>
              <a:rPr sz="882" spc="-9" dirty="0">
                <a:solidFill>
                  <a:srgbClr val="595959"/>
                </a:solidFill>
                <a:latin typeface="Gill Sans MT"/>
                <a:cs typeface="Gill Sans MT"/>
              </a:rPr>
              <a:t>'98</a:t>
            </a:r>
            <a:r>
              <a:rPr sz="882" spc="212" dirty="0">
                <a:solidFill>
                  <a:srgbClr val="595959"/>
                </a:solidFill>
                <a:latin typeface="Gill Sans MT"/>
                <a:cs typeface="Gill Sans MT"/>
              </a:rPr>
              <a:t> </a:t>
            </a:r>
            <a:r>
              <a:rPr sz="882" spc="-9" dirty="0">
                <a:solidFill>
                  <a:srgbClr val="595959"/>
                </a:solidFill>
                <a:latin typeface="Gill Sans MT"/>
                <a:cs typeface="Gill Sans MT"/>
              </a:rPr>
              <a:t>'99</a:t>
            </a:r>
            <a:r>
              <a:rPr sz="882" spc="207" dirty="0">
                <a:solidFill>
                  <a:srgbClr val="595959"/>
                </a:solidFill>
                <a:latin typeface="Gill Sans MT"/>
                <a:cs typeface="Gill Sans MT"/>
              </a:rPr>
              <a:t> </a:t>
            </a:r>
            <a:r>
              <a:rPr sz="882" spc="-9" dirty="0">
                <a:solidFill>
                  <a:srgbClr val="595959"/>
                </a:solidFill>
                <a:latin typeface="Gill Sans MT"/>
                <a:cs typeface="Gill Sans MT"/>
              </a:rPr>
              <a:t>'00</a:t>
            </a:r>
            <a:r>
              <a:rPr sz="882" spc="212" dirty="0">
                <a:solidFill>
                  <a:srgbClr val="595959"/>
                </a:solidFill>
                <a:latin typeface="Gill Sans MT"/>
                <a:cs typeface="Gill Sans MT"/>
              </a:rPr>
              <a:t> </a:t>
            </a:r>
            <a:r>
              <a:rPr sz="882" spc="-9" dirty="0">
                <a:solidFill>
                  <a:srgbClr val="595959"/>
                </a:solidFill>
                <a:latin typeface="Gill Sans MT"/>
                <a:cs typeface="Gill Sans MT"/>
              </a:rPr>
              <a:t>'01</a:t>
            </a:r>
            <a:r>
              <a:rPr sz="882" spc="207" dirty="0">
                <a:solidFill>
                  <a:srgbClr val="595959"/>
                </a:solidFill>
                <a:latin typeface="Gill Sans MT"/>
                <a:cs typeface="Gill Sans MT"/>
              </a:rPr>
              <a:t> </a:t>
            </a:r>
            <a:r>
              <a:rPr sz="882" spc="-9" dirty="0">
                <a:solidFill>
                  <a:srgbClr val="595959"/>
                </a:solidFill>
                <a:latin typeface="Gill Sans MT"/>
                <a:cs typeface="Gill Sans MT"/>
              </a:rPr>
              <a:t>'02</a:t>
            </a:r>
            <a:r>
              <a:rPr sz="882" spc="212" dirty="0">
                <a:solidFill>
                  <a:srgbClr val="595959"/>
                </a:solidFill>
                <a:latin typeface="Gill Sans MT"/>
                <a:cs typeface="Gill Sans MT"/>
              </a:rPr>
              <a:t> </a:t>
            </a:r>
            <a:r>
              <a:rPr sz="882" spc="-9" dirty="0">
                <a:solidFill>
                  <a:srgbClr val="595959"/>
                </a:solidFill>
                <a:latin typeface="Gill Sans MT"/>
                <a:cs typeface="Gill Sans MT"/>
              </a:rPr>
              <a:t>'03</a:t>
            </a:r>
            <a:r>
              <a:rPr sz="882" spc="207" dirty="0">
                <a:solidFill>
                  <a:srgbClr val="595959"/>
                </a:solidFill>
                <a:latin typeface="Gill Sans MT"/>
                <a:cs typeface="Gill Sans MT"/>
              </a:rPr>
              <a:t> </a:t>
            </a:r>
            <a:r>
              <a:rPr sz="882" spc="-9" dirty="0">
                <a:solidFill>
                  <a:srgbClr val="595959"/>
                </a:solidFill>
                <a:latin typeface="Gill Sans MT"/>
                <a:cs typeface="Gill Sans MT"/>
              </a:rPr>
              <a:t>'04</a:t>
            </a:r>
            <a:r>
              <a:rPr sz="882" spc="212" dirty="0">
                <a:solidFill>
                  <a:srgbClr val="595959"/>
                </a:solidFill>
                <a:latin typeface="Gill Sans MT"/>
                <a:cs typeface="Gill Sans MT"/>
              </a:rPr>
              <a:t> </a:t>
            </a:r>
            <a:r>
              <a:rPr sz="882" spc="-9" dirty="0">
                <a:solidFill>
                  <a:srgbClr val="595959"/>
                </a:solidFill>
                <a:latin typeface="Gill Sans MT"/>
                <a:cs typeface="Gill Sans MT"/>
              </a:rPr>
              <a:t>'05</a:t>
            </a:r>
            <a:r>
              <a:rPr sz="882" spc="207" dirty="0">
                <a:solidFill>
                  <a:srgbClr val="595959"/>
                </a:solidFill>
                <a:latin typeface="Gill Sans MT"/>
                <a:cs typeface="Gill Sans MT"/>
              </a:rPr>
              <a:t> </a:t>
            </a:r>
            <a:r>
              <a:rPr sz="882" spc="-9" dirty="0">
                <a:solidFill>
                  <a:srgbClr val="595959"/>
                </a:solidFill>
                <a:latin typeface="Gill Sans MT"/>
                <a:cs typeface="Gill Sans MT"/>
              </a:rPr>
              <a:t>'06</a:t>
            </a:r>
            <a:r>
              <a:rPr sz="882" spc="212" dirty="0">
                <a:solidFill>
                  <a:srgbClr val="595959"/>
                </a:solidFill>
                <a:latin typeface="Gill Sans MT"/>
                <a:cs typeface="Gill Sans MT"/>
              </a:rPr>
              <a:t> </a:t>
            </a:r>
            <a:r>
              <a:rPr sz="882" spc="-9" dirty="0">
                <a:solidFill>
                  <a:srgbClr val="595959"/>
                </a:solidFill>
                <a:latin typeface="Gill Sans MT"/>
                <a:cs typeface="Gill Sans MT"/>
              </a:rPr>
              <a:t>'07</a:t>
            </a:r>
            <a:r>
              <a:rPr sz="882" spc="207" dirty="0">
                <a:solidFill>
                  <a:srgbClr val="595959"/>
                </a:solidFill>
                <a:latin typeface="Gill Sans MT"/>
                <a:cs typeface="Gill Sans MT"/>
              </a:rPr>
              <a:t> </a:t>
            </a:r>
            <a:r>
              <a:rPr sz="882" spc="-9" dirty="0">
                <a:solidFill>
                  <a:srgbClr val="595959"/>
                </a:solidFill>
                <a:latin typeface="Gill Sans MT"/>
                <a:cs typeface="Gill Sans MT"/>
              </a:rPr>
              <a:t>'08</a:t>
            </a:r>
            <a:r>
              <a:rPr sz="882" spc="212" dirty="0">
                <a:solidFill>
                  <a:srgbClr val="595959"/>
                </a:solidFill>
                <a:latin typeface="Gill Sans MT"/>
                <a:cs typeface="Gill Sans MT"/>
              </a:rPr>
              <a:t> </a:t>
            </a:r>
            <a:r>
              <a:rPr sz="882" spc="-9" dirty="0">
                <a:solidFill>
                  <a:srgbClr val="595959"/>
                </a:solidFill>
                <a:latin typeface="Gill Sans MT"/>
                <a:cs typeface="Gill Sans MT"/>
              </a:rPr>
              <a:t>'09</a:t>
            </a:r>
            <a:r>
              <a:rPr sz="882" spc="207" dirty="0">
                <a:solidFill>
                  <a:srgbClr val="595959"/>
                </a:solidFill>
                <a:latin typeface="Gill Sans MT"/>
                <a:cs typeface="Gill Sans MT"/>
              </a:rPr>
              <a:t> </a:t>
            </a:r>
            <a:r>
              <a:rPr sz="882" spc="-9" dirty="0">
                <a:solidFill>
                  <a:srgbClr val="595959"/>
                </a:solidFill>
                <a:latin typeface="Gill Sans MT"/>
                <a:cs typeface="Gill Sans MT"/>
              </a:rPr>
              <a:t>'10</a:t>
            </a:r>
            <a:r>
              <a:rPr sz="882" spc="212" dirty="0">
                <a:solidFill>
                  <a:srgbClr val="595959"/>
                </a:solidFill>
                <a:latin typeface="Gill Sans MT"/>
                <a:cs typeface="Gill Sans MT"/>
              </a:rPr>
              <a:t> </a:t>
            </a:r>
            <a:r>
              <a:rPr sz="882" spc="-9" dirty="0">
                <a:solidFill>
                  <a:srgbClr val="595959"/>
                </a:solidFill>
                <a:latin typeface="Gill Sans MT"/>
                <a:cs typeface="Gill Sans MT"/>
              </a:rPr>
              <a:t>'11</a:t>
            </a:r>
            <a:r>
              <a:rPr sz="882" spc="207" dirty="0">
                <a:solidFill>
                  <a:srgbClr val="595959"/>
                </a:solidFill>
                <a:latin typeface="Gill Sans MT"/>
                <a:cs typeface="Gill Sans MT"/>
              </a:rPr>
              <a:t> </a:t>
            </a:r>
            <a:r>
              <a:rPr sz="882" spc="-9" dirty="0">
                <a:solidFill>
                  <a:srgbClr val="595959"/>
                </a:solidFill>
                <a:latin typeface="Gill Sans MT"/>
                <a:cs typeface="Gill Sans MT"/>
              </a:rPr>
              <a:t>'12</a:t>
            </a:r>
            <a:r>
              <a:rPr sz="882" spc="212" dirty="0">
                <a:solidFill>
                  <a:srgbClr val="595959"/>
                </a:solidFill>
                <a:latin typeface="Gill Sans MT"/>
                <a:cs typeface="Gill Sans MT"/>
              </a:rPr>
              <a:t> </a:t>
            </a:r>
            <a:r>
              <a:rPr sz="882" spc="-22" dirty="0">
                <a:solidFill>
                  <a:srgbClr val="595959"/>
                </a:solidFill>
                <a:latin typeface="Gill Sans MT"/>
                <a:cs typeface="Gill Sans MT"/>
              </a:rPr>
              <a:t>'13</a:t>
            </a:r>
            <a:endParaRPr sz="882">
              <a:latin typeface="Gill Sans MT"/>
              <a:cs typeface="Gill Sans MT"/>
            </a:endParaRPr>
          </a:p>
          <a:p>
            <a:pPr marL="513817">
              <a:lnSpc>
                <a:spcPct val="100000"/>
              </a:lnSpc>
              <a:spcBef>
                <a:spcPts val="538"/>
              </a:spcBef>
              <a:tabLst>
                <a:tab pos="1484859" algn="l"/>
              </a:tabLst>
            </a:pPr>
            <a:r>
              <a:rPr sz="882" b="1" spc="-35" dirty="0">
                <a:solidFill>
                  <a:srgbClr val="595959"/>
                </a:solidFill>
                <a:latin typeface="Arial Narrow"/>
                <a:cs typeface="Arial Narrow"/>
              </a:rPr>
              <a:t>Intra-</a:t>
            </a:r>
            <a:r>
              <a:rPr sz="882" b="1" spc="-79" dirty="0">
                <a:solidFill>
                  <a:srgbClr val="595959"/>
                </a:solidFill>
                <a:latin typeface="Arial Narrow"/>
                <a:cs typeface="Arial Narrow"/>
              </a:rPr>
              <a:t>Year</a:t>
            </a:r>
            <a:r>
              <a:rPr sz="882" b="1" spc="4" dirty="0">
                <a:solidFill>
                  <a:srgbClr val="595959"/>
                </a:solidFill>
                <a:latin typeface="Arial Narrow"/>
                <a:cs typeface="Arial Narrow"/>
              </a:rPr>
              <a:t> </a:t>
            </a:r>
            <a:r>
              <a:rPr sz="882" b="1" spc="-9" dirty="0">
                <a:solidFill>
                  <a:srgbClr val="595959"/>
                </a:solidFill>
                <a:latin typeface="Arial Narrow"/>
                <a:cs typeface="Arial Narrow"/>
              </a:rPr>
              <a:t>Declines</a:t>
            </a:r>
            <a:r>
              <a:rPr sz="882" b="1" dirty="0">
                <a:solidFill>
                  <a:srgbClr val="595959"/>
                </a:solidFill>
                <a:latin typeface="Arial Narrow"/>
                <a:cs typeface="Arial Narrow"/>
              </a:rPr>
              <a:t>	</a:t>
            </a:r>
            <a:r>
              <a:rPr sz="882" b="1" spc="-75" dirty="0">
                <a:solidFill>
                  <a:srgbClr val="595959"/>
                </a:solidFill>
                <a:latin typeface="Arial Narrow"/>
                <a:cs typeface="Arial Narrow"/>
              </a:rPr>
              <a:t>Calendar</a:t>
            </a:r>
            <a:r>
              <a:rPr sz="882" b="1" spc="-26" dirty="0">
                <a:solidFill>
                  <a:srgbClr val="595959"/>
                </a:solidFill>
                <a:latin typeface="Arial Narrow"/>
                <a:cs typeface="Arial Narrow"/>
              </a:rPr>
              <a:t> </a:t>
            </a:r>
            <a:r>
              <a:rPr sz="882" b="1" spc="-79" dirty="0">
                <a:solidFill>
                  <a:srgbClr val="595959"/>
                </a:solidFill>
                <a:latin typeface="Arial Narrow"/>
                <a:cs typeface="Arial Narrow"/>
              </a:rPr>
              <a:t>Year</a:t>
            </a:r>
            <a:r>
              <a:rPr sz="882" b="1" spc="-26" dirty="0">
                <a:solidFill>
                  <a:srgbClr val="595959"/>
                </a:solidFill>
                <a:latin typeface="Arial Narrow"/>
                <a:cs typeface="Arial Narrow"/>
              </a:rPr>
              <a:t> </a:t>
            </a:r>
            <a:r>
              <a:rPr sz="882" b="1" spc="-9" dirty="0">
                <a:solidFill>
                  <a:srgbClr val="595959"/>
                </a:solidFill>
                <a:latin typeface="Arial Narrow"/>
                <a:cs typeface="Arial Narrow"/>
              </a:rPr>
              <a:t>Returns</a:t>
            </a:r>
            <a:endParaRPr sz="882">
              <a:latin typeface="Arial Narrow"/>
              <a:cs typeface="Arial Narrow"/>
            </a:endParaRPr>
          </a:p>
        </p:txBody>
      </p:sp>
      <p:sp>
        <p:nvSpPr>
          <p:cNvPr id="137" name="TextBox 136">
            <a:extLst>
              <a:ext uri="{FF2B5EF4-FFF2-40B4-BE49-F238E27FC236}">
                <a16:creationId xmlns:a16="http://schemas.microsoft.com/office/drawing/2014/main" id="{EF660AC4-935E-4966-B2F5-ECB5EC1C2CDC}"/>
              </a:ext>
            </a:extLst>
          </p:cNvPr>
          <p:cNvSpPr txBox="1"/>
          <p:nvPr/>
        </p:nvSpPr>
        <p:spPr>
          <a:xfrm>
            <a:off x="390843" y="563094"/>
            <a:ext cx="11699243" cy="1702646"/>
          </a:xfrm>
          <a:prstGeom prst="rect">
            <a:avLst/>
          </a:prstGeom>
          <a:noFill/>
        </p:spPr>
        <p:txBody>
          <a:bodyPr wrap="square">
            <a:spAutoFit/>
          </a:bodyPr>
          <a:lstStyle/>
          <a:p>
            <a:pPr marL="100858" marR="93014">
              <a:spcBef>
                <a:spcPts val="397"/>
              </a:spcBef>
            </a:pPr>
            <a:r>
              <a:rPr lang="en-US" sz="1050" spc="-101" dirty="0">
                <a:solidFill>
                  <a:srgbClr val="565963"/>
                </a:solidFill>
                <a:latin typeface="Montserrat" panose="00000500000000000000" pitchFamily="2" charset="0"/>
                <a:cs typeface="Gill Sans MT"/>
              </a:rPr>
              <a:t>Investors</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tend</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to</a:t>
            </a:r>
            <a:r>
              <a:rPr lang="en-US" sz="1050" spc="-79"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see</a:t>
            </a:r>
            <a:r>
              <a:rPr lang="en-US" sz="1050" spc="-79"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short-</a:t>
            </a:r>
            <a:r>
              <a:rPr lang="en-US" sz="1050" spc="-119" dirty="0">
                <a:solidFill>
                  <a:srgbClr val="565963"/>
                </a:solidFill>
                <a:latin typeface="Montserrat" panose="00000500000000000000" pitchFamily="2" charset="0"/>
                <a:cs typeface="Gill Sans MT"/>
              </a:rPr>
              <a:t>term</a:t>
            </a:r>
            <a:r>
              <a:rPr lang="en-US" sz="1050" spc="-79" dirty="0">
                <a:solidFill>
                  <a:srgbClr val="565963"/>
                </a:solidFill>
                <a:latin typeface="Montserrat" panose="00000500000000000000" pitchFamily="2" charset="0"/>
                <a:cs typeface="Gill Sans MT"/>
              </a:rPr>
              <a:t> </a:t>
            </a:r>
            <a:r>
              <a:rPr lang="en-US" sz="1050" spc="-71" dirty="0">
                <a:solidFill>
                  <a:srgbClr val="565963"/>
                </a:solidFill>
                <a:latin typeface="Montserrat" panose="00000500000000000000" pitchFamily="2" charset="0"/>
                <a:cs typeface="Gill Sans MT"/>
              </a:rPr>
              <a:t>volatility</a:t>
            </a:r>
            <a:r>
              <a:rPr lang="en-US" sz="1050" spc="-79" dirty="0">
                <a:solidFill>
                  <a:srgbClr val="565963"/>
                </a:solidFill>
                <a:latin typeface="Montserrat" panose="00000500000000000000" pitchFamily="2" charset="0"/>
                <a:cs typeface="Gill Sans MT"/>
              </a:rPr>
              <a:t> as </a:t>
            </a:r>
            <a:r>
              <a:rPr lang="en-US" sz="1050" spc="-97" dirty="0">
                <a:solidFill>
                  <a:srgbClr val="565963"/>
                </a:solidFill>
                <a:latin typeface="Montserrat" panose="00000500000000000000" pitchFamily="2" charset="0"/>
                <a:cs typeface="Gill Sans MT"/>
              </a:rPr>
              <a:t>the</a:t>
            </a:r>
            <a:r>
              <a:rPr lang="en-US" sz="1050" spc="-79"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enemy.</a:t>
            </a:r>
            <a:r>
              <a:rPr lang="en-US" sz="1050" spc="-119" dirty="0">
                <a:solidFill>
                  <a:srgbClr val="565963"/>
                </a:solidFill>
                <a:latin typeface="Montserrat" panose="00000500000000000000" pitchFamily="2" charset="0"/>
                <a:cs typeface="Gill Sans MT"/>
              </a:rPr>
              <a:t> </a:t>
            </a:r>
            <a:r>
              <a:rPr lang="en-US" sz="1050" spc="-84" dirty="0">
                <a:solidFill>
                  <a:srgbClr val="565963"/>
                </a:solidFill>
                <a:latin typeface="Montserrat" panose="00000500000000000000" pitchFamily="2" charset="0"/>
                <a:cs typeface="Gill Sans MT"/>
              </a:rPr>
              <a:t>Volatility</a:t>
            </a:r>
            <a:r>
              <a:rPr lang="en-US" sz="1050" spc="-79"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may</a:t>
            </a:r>
            <a:r>
              <a:rPr lang="en-US" sz="1050" spc="-79" dirty="0">
                <a:solidFill>
                  <a:srgbClr val="565963"/>
                </a:solidFill>
                <a:latin typeface="Montserrat" panose="00000500000000000000" pitchFamily="2" charset="0"/>
                <a:cs typeface="Gill Sans MT"/>
              </a:rPr>
              <a:t> lead </a:t>
            </a:r>
            <a:r>
              <a:rPr lang="en-US" sz="1050" spc="-101" dirty="0">
                <a:solidFill>
                  <a:srgbClr val="565963"/>
                </a:solidFill>
                <a:latin typeface="Montserrat" panose="00000500000000000000" pitchFamily="2" charset="0"/>
                <a:cs typeface="Gill Sans MT"/>
              </a:rPr>
              <a:t>many</a:t>
            </a:r>
            <a:r>
              <a:rPr lang="en-US" sz="1050" spc="-79"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investors</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to</a:t>
            </a:r>
            <a:r>
              <a:rPr lang="en-US" sz="1050" spc="-79" dirty="0">
                <a:solidFill>
                  <a:srgbClr val="565963"/>
                </a:solidFill>
                <a:latin typeface="Montserrat" panose="00000500000000000000" pitchFamily="2" charset="0"/>
                <a:cs typeface="Gill Sans MT"/>
              </a:rPr>
              <a:t> </a:t>
            </a:r>
            <a:r>
              <a:rPr lang="en-US" sz="1050" spc="-132" dirty="0">
                <a:solidFill>
                  <a:srgbClr val="565963"/>
                </a:solidFill>
                <a:latin typeface="Montserrat" panose="00000500000000000000" pitchFamily="2" charset="0"/>
                <a:cs typeface="Gill Sans MT"/>
              </a:rPr>
              <a:t>move</a:t>
            </a:r>
            <a:r>
              <a:rPr lang="en-US" sz="1050" spc="-79" dirty="0">
                <a:solidFill>
                  <a:srgbClr val="565963"/>
                </a:solidFill>
                <a:latin typeface="Montserrat" panose="00000500000000000000" pitchFamily="2" charset="0"/>
                <a:cs typeface="Gill Sans MT"/>
              </a:rPr>
              <a:t> </a:t>
            </a:r>
            <a:r>
              <a:rPr lang="en-US" sz="1050" spc="-119" dirty="0">
                <a:solidFill>
                  <a:srgbClr val="565963"/>
                </a:solidFill>
                <a:latin typeface="Montserrat" panose="00000500000000000000" pitchFamily="2" charset="0"/>
                <a:cs typeface="Gill Sans MT"/>
              </a:rPr>
              <a:t>money</a:t>
            </a:r>
            <a:r>
              <a:rPr lang="en-US" sz="1050" spc="-79" dirty="0">
                <a:solidFill>
                  <a:srgbClr val="565963"/>
                </a:solidFill>
                <a:latin typeface="Montserrat" panose="00000500000000000000" pitchFamily="2" charset="0"/>
                <a:cs typeface="Gill Sans MT"/>
              </a:rPr>
              <a:t> </a:t>
            </a:r>
            <a:r>
              <a:rPr lang="en-US" sz="1050" spc="-115" dirty="0">
                <a:solidFill>
                  <a:srgbClr val="565963"/>
                </a:solidFill>
                <a:latin typeface="Montserrat" panose="00000500000000000000" pitchFamily="2" charset="0"/>
                <a:cs typeface="Gill Sans MT"/>
              </a:rPr>
              <a:t>out</a:t>
            </a:r>
            <a:r>
              <a:rPr lang="en-US" sz="1050" spc="-79" dirty="0">
                <a:solidFill>
                  <a:srgbClr val="565963"/>
                </a:solidFill>
                <a:latin typeface="Montserrat" panose="00000500000000000000" pitchFamily="2" charset="0"/>
                <a:cs typeface="Gill Sans MT"/>
              </a:rPr>
              <a:t> </a:t>
            </a:r>
            <a:r>
              <a:rPr lang="en-US" sz="1050" spc="-93" dirty="0">
                <a:solidFill>
                  <a:srgbClr val="565963"/>
                </a:solidFill>
                <a:latin typeface="Montserrat" panose="00000500000000000000" pitchFamily="2" charset="0"/>
                <a:cs typeface="Gill Sans MT"/>
              </a:rPr>
              <a:t>of</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the</a:t>
            </a:r>
            <a:r>
              <a:rPr lang="en-US" sz="1050" spc="-79" dirty="0">
                <a:solidFill>
                  <a:srgbClr val="565963"/>
                </a:solidFill>
                <a:latin typeface="Montserrat" panose="00000500000000000000" pitchFamily="2" charset="0"/>
                <a:cs typeface="Gill Sans MT"/>
              </a:rPr>
              <a:t> </a:t>
            </a:r>
            <a:r>
              <a:rPr lang="en-US" sz="1050" spc="-110" dirty="0">
                <a:solidFill>
                  <a:srgbClr val="565963"/>
                </a:solidFill>
                <a:latin typeface="Montserrat" panose="00000500000000000000" pitchFamily="2" charset="0"/>
                <a:cs typeface="Gill Sans MT"/>
              </a:rPr>
              <a:t>market</a:t>
            </a:r>
            <a:r>
              <a:rPr lang="en-US" sz="1050" spc="-79" dirty="0">
                <a:solidFill>
                  <a:srgbClr val="565963"/>
                </a:solidFill>
                <a:latin typeface="Montserrat" panose="00000500000000000000" pitchFamily="2" charset="0"/>
                <a:cs typeface="Gill Sans MT"/>
              </a:rPr>
              <a:t> </a:t>
            </a:r>
            <a:r>
              <a:rPr lang="en-US" sz="1050" spc="-88" dirty="0">
                <a:solidFill>
                  <a:srgbClr val="565963"/>
                </a:solidFill>
                <a:latin typeface="Montserrat" panose="00000500000000000000" pitchFamily="2" charset="0"/>
                <a:cs typeface="Gill Sans MT"/>
              </a:rPr>
              <a:t>and</a:t>
            </a:r>
            <a:r>
              <a:rPr lang="en-US" sz="1050" spc="-150" dirty="0">
                <a:solidFill>
                  <a:srgbClr val="565963"/>
                </a:solidFill>
                <a:latin typeface="Montserrat" panose="00000500000000000000" pitchFamily="2" charset="0"/>
                <a:cs typeface="Gill Sans MT"/>
              </a:rPr>
              <a:t>  </a:t>
            </a:r>
            <a:r>
              <a:rPr lang="en-US" sz="1050" spc="-88" dirty="0">
                <a:solidFill>
                  <a:srgbClr val="565963"/>
                </a:solidFill>
                <a:latin typeface="Montserrat" panose="00000500000000000000" pitchFamily="2" charset="0"/>
                <a:cs typeface="Gill Sans MT"/>
              </a:rPr>
              <a:t>“sit</a:t>
            </a:r>
            <a:r>
              <a:rPr lang="en-US" sz="1050" spc="-79" dirty="0">
                <a:solidFill>
                  <a:srgbClr val="565963"/>
                </a:solidFill>
                <a:latin typeface="Montserrat" panose="00000500000000000000" pitchFamily="2" charset="0"/>
                <a:cs typeface="Gill Sans MT"/>
              </a:rPr>
              <a:t> </a:t>
            </a:r>
            <a:r>
              <a:rPr lang="en-US" sz="1050" spc="-128" dirty="0">
                <a:solidFill>
                  <a:srgbClr val="565963"/>
                </a:solidFill>
                <a:latin typeface="Montserrat" panose="00000500000000000000" pitchFamily="2" charset="0"/>
                <a:cs typeface="Gill Sans MT"/>
              </a:rPr>
              <a:t>on</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the</a:t>
            </a:r>
            <a:r>
              <a:rPr lang="en-US" sz="1050" spc="-79" dirty="0">
                <a:solidFill>
                  <a:srgbClr val="565963"/>
                </a:solidFill>
                <a:latin typeface="Montserrat" panose="00000500000000000000" pitchFamily="2" charset="0"/>
                <a:cs typeface="Gill Sans MT"/>
              </a:rPr>
              <a:t> </a:t>
            </a:r>
            <a:r>
              <a:rPr lang="en-US" sz="1050" spc="-84" dirty="0">
                <a:solidFill>
                  <a:srgbClr val="565963"/>
                </a:solidFill>
                <a:latin typeface="Montserrat" panose="00000500000000000000" pitchFamily="2" charset="0"/>
                <a:cs typeface="Gill Sans MT"/>
              </a:rPr>
              <a:t>sidelines”</a:t>
            </a:r>
            <a:r>
              <a:rPr lang="en-US" sz="1050" spc="-159" dirty="0">
                <a:solidFill>
                  <a:srgbClr val="565963"/>
                </a:solidFill>
                <a:latin typeface="Montserrat" panose="00000500000000000000" pitchFamily="2" charset="0"/>
                <a:cs typeface="Gill Sans MT"/>
              </a:rPr>
              <a:t> </a:t>
            </a:r>
            <a:r>
              <a:rPr lang="en-US" sz="1050" spc="-71" dirty="0">
                <a:solidFill>
                  <a:srgbClr val="565963"/>
                </a:solidFill>
                <a:latin typeface="Montserrat" panose="00000500000000000000" pitchFamily="2" charset="0"/>
                <a:cs typeface="Gill Sans MT"/>
              </a:rPr>
              <a:t>until</a:t>
            </a:r>
            <a:r>
              <a:rPr lang="en-US" sz="1050" spc="-79" dirty="0">
                <a:solidFill>
                  <a:srgbClr val="565963"/>
                </a:solidFill>
                <a:latin typeface="Montserrat" panose="00000500000000000000" pitchFamily="2" charset="0"/>
                <a:cs typeface="Gill Sans MT"/>
              </a:rPr>
              <a:t> </a:t>
            </a:r>
            <a:r>
              <a:rPr lang="en-US" sz="1050" spc="-71" dirty="0">
                <a:solidFill>
                  <a:srgbClr val="565963"/>
                </a:solidFill>
                <a:latin typeface="Montserrat" panose="00000500000000000000" pitchFamily="2" charset="0"/>
                <a:cs typeface="Gill Sans MT"/>
              </a:rPr>
              <a:t>things</a:t>
            </a:r>
            <a:r>
              <a:rPr lang="en-US" sz="1050" spc="-150" dirty="0">
                <a:solidFill>
                  <a:srgbClr val="565963"/>
                </a:solidFill>
                <a:latin typeface="Montserrat" panose="00000500000000000000" pitchFamily="2" charset="0"/>
                <a:cs typeface="Gill Sans MT"/>
              </a:rPr>
              <a:t> </a:t>
            </a:r>
            <a:r>
              <a:rPr lang="en-US" sz="1050" spc="-110" dirty="0">
                <a:solidFill>
                  <a:srgbClr val="565963"/>
                </a:solidFill>
                <a:latin typeface="Montserrat" panose="00000500000000000000" pitchFamily="2" charset="0"/>
                <a:cs typeface="Gill Sans MT"/>
              </a:rPr>
              <a:t>“calm</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down.”</a:t>
            </a:r>
            <a:r>
              <a:rPr lang="en-US" sz="1050" spc="-159"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Although</a:t>
            </a:r>
            <a:r>
              <a:rPr lang="en-US" sz="1050" spc="-79" dirty="0">
                <a:solidFill>
                  <a:srgbClr val="565963"/>
                </a:solidFill>
                <a:latin typeface="Montserrat" panose="00000500000000000000" pitchFamily="2" charset="0"/>
                <a:cs typeface="Gill Sans MT"/>
              </a:rPr>
              <a:t> </a:t>
            </a:r>
            <a:r>
              <a:rPr lang="en-US" sz="1050" spc="-75" dirty="0">
                <a:solidFill>
                  <a:srgbClr val="565963"/>
                </a:solidFill>
                <a:latin typeface="Montserrat" panose="00000500000000000000" pitchFamily="2" charset="0"/>
                <a:cs typeface="Gill Sans MT"/>
              </a:rPr>
              <a:t>this</a:t>
            </a:r>
            <a:r>
              <a:rPr lang="en-US" sz="1050" spc="-79"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approach</a:t>
            </a:r>
            <a:r>
              <a:rPr lang="en-US" sz="1050" spc="-79"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may</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appear</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to</a:t>
            </a:r>
            <a:r>
              <a:rPr lang="en-US" sz="1050" spc="-79"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solve</a:t>
            </a:r>
            <a:r>
              <a:rPr lang="en-US" sz="1050" spc="-79" dirty="0">
                <a:solidFill>
                  <a:srgbClr val="565963"/>
                </a:solidFill>
                <a:latin typeface="Montserrat" panose="00000500000000000000" pitchFamily="2" charset="0"/>
                <a:cs typeface="Gill Sans MT"/>
              </a:rPr>
              <a:t> </a:t>
            </a:r>
            <a:r>
              <a:rPr lang="en-US" sz="1050" spc="-119" dirty="0">
                <a:solidFill>
                  <a:srgbClr val="565963"/>
                </a:solidFill>
                <a:latin typeface="Montserrat" panose="00000500000000000000" pitchFamily="2" charset="0"/>
                <a:cs typeface="Gill Sans MT"/>
              </a:rPr>
              <a:t>one</a:t>
            </a:r>
            <a:r>
              <a:rPr lang="en-US" sz="1050" spc="-79"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problem,</a:t>
            </a:r>
            <a:r>
              <a:rPr lang="en-US" sz="1050" spc="-79" dirty="0">
                <a:solidFill>
                  <a:srgbClr val="565963"/>
                </a:solidFill>
                <a:latin typeface="Montserrat" panose="00000500000000000000" pitchFamily="2" charset="0"/>
                <a:cs typeface="Gill Sans MT"/>
              </a:rPr>
              <a:t> </a:t>
            </a:r>
            <a:r>
              <a:rPr lang="en-US" sz="1050" spc="-57" dirty="0">
                <a:solidFill>
                  <a:srgbClr val="565963"/>
                </a:solidFill>
                <a:latin typeface="Montserrat" panose="00000500000000000000" pitchFamily="2" charset="0"/>
                <a:cs typeface="Gill Sans MT"/>
              </a:rPr>
              <a:t>it</a:t>
            </a:r>
            <a:r>
              <a:rPr lang="en-US" sz="1050" spc="-79" dirty="0">
                <a:solidFill>
                  <a:srgbClr val="565963"/>
                </a:solidFill>
                <a:latin typeface="Montserrat" panose="00000500000000000000" pitchFamily="2" charset="0"/>
                <a:cs typeface="Gill Sans MT"/>
              </a:rPr>
              <a:t> </a:t>
            </a:r>
            <a:r>
              <a:rPr lang="en-US" sz="1050" spc="-31" dirty="0">
                <a:solidFill>
                  <a:srgbClr val="565963"/>
                </a:solidFill>
                <a:latin typeface="Montserrat" panose="00000500000000000000" pitchFamily="2" charset="0"/>
                <a:cs typeface="Gill Sans MT"/>
              </a:rPr>
              <a:t>creates </a:t>
            </a:r>
            <a:r>
              <a:rPr lang="en-US" sz="1050" spc="-97" dirty="0">
                <a:solidFill>
                  <a:srgbClr val="565963"/>
                </a:solidFill>
                <a:latin typeface="Montserrat" panose="00000500000000000000" pitchFamily="2" charset="0"/>
                <a:cs typeface="Gill Sans MT"/>
              </a:rPr>
              <a:t>several</a:t>
            </a:r>
            <a:r>
              <a:rPr lang="en-US" sz="1050" spc="-57" dirty="0">
                <a:solidFill>
                  <a:srgbClr val="565963"/>
                </a:solidFill>
                <a:latin typeface="Montserrat" panose="00000500000000000000" pitchFamily="2" charset="0"/>
                <a:cs typeface="Gill Sans MT"/>
              </a:rPr>
              <a:t> </a:t>
            </a:r>
            <a:r>
              <a:rPr lang="en-US" sz="1050" spc="-9" dirty="0">
                <a:solidFill>
                  <a:srgbClr val="565963"/>
                </a:solidFill>
                <a:latin typeface="Montserrat" panose="00000500000000000000" pitchFamily="2" charset="0"/>
                <a:cs typeface="Gill Sans MT"/>
              </a:rPr>
              <a:t>others:</a:t>
            </a:r>
            <a:endParaRPr lang="en-US" sz="1050" dirty="0">
              <a:latin typeface="Montserrat" panose="00000500000000000000" pitchFamily="2" charset="0"/>
              <a:cs typeface="Gill Sans MT"/>
            </a:endParaRPr>
          </a:p>
          <a:p>
            <a:pPr marL="302575" indent="-121030">
              <a:lnSpc>
                <a:spcPct val="150000"/>
              </a:lnSpc>
              <a:spcBef>
                <a:spcPts val="238"/>
              </a:spcBef>
              <a:buAutoNum type="arabicPeriod"/>
              <a:tabLst>
                <a:tab pos="302575" algn="l"/>
              </a:tabLst>
            </a:pPr>
            <a:r>
              <a:rPr lang="en-US" sz="1050" spc="-163" dirty="0">
                <a:solidFill>
                  <a:srgbClr val="565963"/>
                </a:solidFill>
                <a:latin typeface="Montserrat" panose="00000500000000000000" pitchFamily="2" charset="0"/>
                <a:cs typeface="Gill Sans MT"/>
              </a:rPr>
              <a:t>When</a:t>
            </a:r>
            <a:r>
              <a:rPr lang="en-US" sz="1050" spc="-84" dirty="0">
                <a:solidFill>
                  <a:srgbClr val="565963"/>
                </a:solidFill>
                <a:latin typeface="Montserrat" panose="00000500000000000000" pitchFamily="2" charset="0"/>
                <a:cs typeface="Gill Sans MT"/>
              </a:rPr>
              <a:t> </a:t>
            </a:r>
            <a:r>
              <a:rPr lang="en-US" sz="1050" spc="-132" dirty="0">
                <a:solidFill>
                  <a:srgbClr val="565963"/>
                </a:solidFill>
                <a:latin typeface="Montserrat" panose="00000500000000000000" pitchFamily="2" charset="0"/>
                <a:cs typeface="Gill Sans MT"/>
              </a:rPr>
              <a:t>do</a:t>
            </a:r>
            <a:r>
              <a:rPr lang="en-US" sz="1050" spc="-84" dirty="0">
                <a:solidFill>
                  <a:srgbClr val="565963"/>
                </a:solidFill>
                <a:latin typeface="Montserrat" panose="00000500000000000000" pitchFamily="2" charset="0"/>
                <a:cs typeface="Gill Sans MT"/>
              </a:rPr>
              <a:t> </a:t>
            </a:r>
            <a:r>
              <a:rPr lang="en-US" sz="1050" spc="-119" dirty="0">
                <a:solidFill>
                  <a:srgbClr val="565963"/>
                </a:solidFill>
                <a:latin typeface="Montserrat" panose="00000500000000000000" pitchFamily="2" charset="0"/>
                <a:cs typeface="Gill Sans MT"/>
              </a:rPr>
              <a:t>you</a:t>
            </a:r>
            <a:r>
              <a:rPr lang="en-US" sz="1050" spc="-79" dirty="0">
                <a:solidFill>
                  <a:srgbClr val="565963"/>
                </a:solidFill>
                <a:latin typeface="Montserrat" panose="00000500000000000000" pitchFamily="2" charset="0"/>
                <a:cs typeface="Gill Sans MT"/>
              </a:rPr>
              <a:t> </a:t>
            </a:r>
            <a:r>
              <a:rPr lang="en-US" sz="1050" spc="-71" dirty="0">
                <a:solidFill>
                  <a:srgbClr val="565963"/>
                </a:solidFill>
                <a:latin typeface="Montserrat" panose="00000500000000000000" pitchFamily="2" charset="0"/>
                <a:cs typeface="Gill Sans MT"/>
              </a:rPr>
              <a:t>get</a:t>
            </a:r>
            <a:r>
              <a:rPr lang="en-US" sz="1050" spc="-84"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back</a:t>
            </a:r>
            <a:r>
              <a:rPr lang="en-US" sz="1050" spc="-84" dirty="0">
                <a:solidFill>
                  <a:srgbClr val="565963"/>
                </a:solidFill>
                <a:latin typeface="Montserrat" panose="00000500000000000000" pitchFamily="2" charset="0"/>
                <a:cs typeface="Gill Sans MT"/>
              </a:rPr>
              <a:t> </a:t>
            </a:r>
            <a:r>
              <a:rPr lang="en-US" sz="1050" spc="-53" dirty="0">
                <a:solidFill>
                  <a:srgbClr val="565963"/>
                </a:solidFill>
                <a:latin typeface="Montserrat" panose="00000500000000000000" pitchFamily="2" charset="0"/>
                <a:cs typeface="Gill Sans MT"/>
              </a:rPr>
              <a:t>in?</a:t>
            </a:r>
            <a:r>
              <a:rPr lang="en-US" sz="1050" spc="-119" dirty="0">
                <a:solidFill>
                  <a:srgbClr val="565963"/>
                </a:solidFill>
                <a:latin typeface="Montserrat" panose="00000500000000000000" pitchFamily="2" charset="0"/>
                <a:cs typeface="Gill Sans MT"/>
              </a:rPr>
              <a:t> </a:t>
            </a:r>
            <a:r>
              <a:rPr lang="en-US" sz="1050" spc="-168" dirty="0">
                <a:solidFill>
                  <a:srgbClr val="565963"/>
                </a:solidFill>
                <a:latin typeface="Montserrat" panose="00000500000000000000" pitchFamily="2" charset="0"/>
                <a:cs typeface="Gill Sans MT"/>
              </a:rPr>
              <a:t>You</a:t>
            </a:r>
            <a:r>
              <a:rPr lang="en-US" sz="1050" spc="-84"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must</a:t>
            </a:r>
            <a:r>
              <a:rPr lang="en-US" sz="1050" spc="-79" dirty="0">
                <a:solidFill>
                  <a:srgbClr val="565963"/>
                </a:solidFill>
                <a:latin typeface="Montserrat" panose="00000500000000000000" pitchFamily="2" charset="0"/>
                <a:cs typeface="Gill Sans MT"/>
              </a:rPr>
              <a:t> </a:t>
            </a:r>
            <a:r>
              <a:rPr lang="en-US" sz="1050" spc="-115" dirty="0">
                <a:solidFill>
                  <a:srgbClr val="565963"/>
                </a:solidFill>
                <a:latin typeface="Montserrat" panose="00000500000000000000" pitchFamily="2" charset="0"/>
                <a:cs typeface="Gill Sans MT"/>
              </a:rPr>
              <a:t>make</a:t>
            </a:r>
            <a:r>
              <a:rPr lang="en-US" sz="1050" spc="-84" dirty="0">
                <a:solidFill>
                  <a:srgbClr val="565963"/>
                </a:solidFill>
                <a:latin typeface="Montserrat" panose="00000500000000000000" pitchFamily="2" charset="0"/>
                <a:cs typeface="Gill Sans MT"/>
              </a:rPr>
              <a:t> </a:t>
            </a:r>
            <a:r>
              <a:rPr lang="en-US" sz="1050" spc="-128" dirty="0">
                <a:solidFill>
                  <a:srgbClr val="565963"/>
                </a:solidFill>
                <a:latin typeface="Montserrat" panose="00000500000000000000" pitchFamily="2" charset="0"/>
                <a:cs typeface="Gill Sans MT"/>
              </a:rPr>
              <a:t>two</a:t>
            </a:r>
            <a:r>
              <a:rPr lang="en-US" sz="1050" spc="-84" dirty="0">
                <a:solidFill>
                  <a:srgbClr val="565963"/>
                </a:solidFill>
                <a:latin typeface="Montserrat" panose="00000500000000000000" pitchFamily="2" charset="0"/>
                <a:cs typeface="Gill Sans MT"/>
              </a:rPr>
              <a:t> </a:t>
            </a:r>
            <a:r>
              <a:rPr lang="en-US" sz="1050" spc="-128" dirty="0">
                <a:solidFill>
                  <a:srgbClr val="565963"/>
                </a:solidFill>
                <a:latin typeface="Montserrat" panose="00000500000000000000" pitchFamily="2" charset="0"/>
                <a:cs typeface="Gill Sans MT"/>
              </a:rPr>
              <a:t>correct</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decisions</a:t>
            </a:r>
            <a:r>
              <a:rPr lang="en-US" sz="1050" spc="-84"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back-to-</a:t>
            </a:r>
            <a:r>
              <a:rPr lang="en-US" sz="1050" spc="-88" dirty="0">
                <a:solidFill>
                  <a:srgbClr val="565963"/>
                </a:solidFill>
                <a:latin typeface="Montserrat" panose="00000500000000000000" pitchFamily="2" charset="0"/>
                <a:cs typeface="Gill Sans MT"/>
              </a:rPr>
              <a:t>back;</a:t>
            </a:r>
            <a:r>
              <a:rPr lang="en-US" sz="1050" spc="-84" dirty="0">
                <a:solidFill>
                  <a:srgbClr val="565963"/>
                </a:solidFill>
                <a:latin typeface="Montserrat" panose="00000500000000000000" pitchFamily="2" charset="0"/>
                <a:cs typeface="Gill Sans MT"/>
              </a:rPr>
              <a:t> </a:t>
            </a:r>
            <a:r>
              <a:rPr lang="en-US" sz="1050" spc="-110" dirty="0">
                <a:solidFill>
                  <a:srgbClr val="565963"/>
                </a:solidFill>
                <a:latin typeface="Montserrat" panose="00000500000000000000" pitchFamily="2" charset="0"/>
                <a:cs typeface="Gill Sans MT"/>
              </a:rPr>
              <a:t>when</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to</a:t>
            </a:r>
            <a:r>
              <a:rPr lang="en-US" sz="1050" spc="-84" dirty="0">
                <a:solidFill>
                  <a:srgbClr val="565963"/>
                </a:solidFill>
                <a:latin typeface="Montserrat" panose="00000500000000000000" pitchFamily="2" charset="0"/>
                <a:cs typeface="Gill Sans MT"/>
              </a:rPr>
              <a:t> </a:t>
            </a:r>
            <a:r>
              <a:rPr lang="en-US" sz="1050" spc="-71" dirty="0">
                <a:solidFill>
                  <a:srgbClr val="565963"/>
                </a:solidFill>
                <a:latin typeface="Montserrat" panose="00000500000000000000" pitchFamily="2" charset="0"/>
                <a:cs typeface="Gill Sans MT"/>
              </a:rPr>
              <a:t>get</a:t>
            </a:r>
            <a:r>
              <a:rPr lang="en-US" sz="1050" spc="-84" dirty="0">
                <a:solidFill>
                  <a:srgbClr val="565963"/>
                </a:solidFill>
                <a:latin typeface="Montserrat" panose="00000500000000000000" pitchFamily="2" charset="0"/>
                <a:cs typeface="Gill Sans MT"/>
              </a:rPr>
              <a:t> </a:t>
            </a:r>
            <a:r>
              <a:rPr lang="en-US" sz="1050" spc="-115" dirty="0">
                <a:solidFill>
                  <a:srgbClr val="565963"/>
                </a:solidFill>
                <a:latin typeface="Montserrat" panose="00000500000000000000" pitchFamily="2" charset="0"/>
                <a:cs typeface="Gill Sans MT"/>
              </a:rPr>
              <a:t>out</a:t>
            </a:r>
            <a:r>
              <a:rPr lang="en-US" sz="1050" spc="-79" dirty="0">
                <a:solidFill>
                  <a:srgbClr val="565963"/>
                </a:solidFill>
                <a:latin typeface="Montserrat" panose="00000500000000000000" pitchFamily="2" charset="0"/>
                <a:cs typeface="Gill Sans MT"/>
              </a:rPr>
              <a:t> </a:t>
            </a:r>
            <a:r>
              <a:rPr lang="en-US" sz="1050" spc="-88" dirty="0">
                <a:solidFill>
                  <a:srgbClr val="565963"/>
                </a:solidFill>
                <a:latin typeface="Montserrat" panose="00000500000000000000" pitchFamily="2" charset="0"/>
                <a:cs typeface="Gill Sans MT"/>
              </a:rPr>
              <a:t>and</a:t>
            </a:r>
            <a:r>
              <a:rPr lang="en-US" sz="1050" spc="-84" dirty="0">
                <a:solidFill>
                  <a:srgbClr val="565963"/>
                </a:solidFill>
                <a:latin typeface="Montserrat" panose="00000500000000000000" pitchFamily="2" charset="0"/>
                <a:cs typeface="Gill Sans MT"/>
              </a:rPr>
              <a:t> </a:t>
            </a:r>
            <a:r>
              <a:rPr lang="en-US" sz="1050" spc="-110" dirty="0">
                <a:solidFill>
                  <a:srgbClr val="565963"/>
                </a:solidFill>
                <a:latin typeface="Montserrat" panose="00000500000000000000" pitchFamily="2" charset="0"/>
                <a:cs typeface="Gill Sans MT"/>
              </a:rPr>
              <a:t>when</a:t>
            </a:r>
            <a:r>
              <a:rPr lang="en-US" sz="1050" spc="-84"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to</a:t>
            </a:r>
            <a:r>
              <a:rPr lang="en-US" sz="1050" spc="-79" dirty="0">
                <a:solidFill>
                  <a:srgbClr val="565963"/>
                </a:solidFill>
                <a:latin typeface="Montserrat" panose="00000500000000000000" pitchFamily="2" charset="0"/>
                <a:cs typeface="Gill Sans MT"/>
              </a:rPr>
              <a:t> </a:t>
            </a:r>
            <a:r>
              <a:rPr lang="en-US" sz="1050" spc="-71" dirty="0">
                <a:solidFill>
                  <a:srgbClr val="565963"/>
                </a:solidFill>
                <a:latin typeface="Montserrat" panose="00000500000000000000" pitchFamily="2" charset="0"/>
                <a:cs typeface="Gill Sans MT"/>
              </a:rPr>
              <a:t>get</a:t>
            </a:r>
            <a:r>
              <a:rPr lang="en-US" sz="1050" spc="-84"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back</a:t>
            </a:r>
            <a:r>
              <a:rPr lang="en-US" sz="1050" spc="-84" dirty="0">
                <a:solidFill>
                  <a:srgbClr val="565963"/>
                </a:solidFill>
                <a:latin typeface="Montserrat" panose="00000500000000000000" pitchFamily="2" charset="0"/>
                <a:cs typeface="Gill Sans MT"/>
              </a:rPr>
              <a:t> </a:t>
            </a:r>
            <a:r>
              <a:rPr lang="en-US" sz="1050" spc="-22" dirty="0">
                <a:solidFill>
                  <a:srgbClr val="565963"/>
                </a:solidFill>
                <a:latin typeface="Montserrat" panose="00000500000000000000" pitchFamily="2" charset="0"/>
                <a:cs typeface="Gill Sans MT"/>
              </a:rPr>
              <a:t>in.</a:t>
            </a:r>
            <a:endParaRPr lang="en-US" sz="1050" dirty="0">
              <a:latin typeface="Montserrat" panose="00000500000000000000" pitchFamily="2" charset="0"/>
              <a:cs typeface="Gill Sans MT"/>
            </a:endParaRPr>
          </a:p>
          <a:p>
            <a:pPr marL="302575" indent="-121030">
              <a:lnSpc>
                <a:spcPct val="150000"/>
              </a:lnSpc>
              <a:spcBef>
                <a:spcPts val="238"/>
              </a:spcBef>
              <a:buAutoNum type="arabicPeriod"/>
              <a:tabLst>
                <a:tab pos="302575" algn="l"/>
              </a:tabLst>
            </a:pPr>
            <a:r>
              <a:rPr lang="en-US" sz="1050" spc="-119" dirty="0">
                <a:solidFill>
                  <a:srgbClr val="565963"/>
                </a:solidFill>
                <a:latin typeface="Montserrat" panose="00000500000000000000" pitchFamily="2" charset="0"/>
                <a:cs typeface="Gill Sans MT"/>
              </a:rPr>
              <a:t>By</a:t>
            </a:r>
            <a:r>
              <a:rPr lang="en-US" sz="1050" spc="-75" dirty="0">
                <a:solidFill>
                  <a:srgbClr val="565963"/>
                </a:solidFill>
                <a:latin typeface="Montserrat" panose="00000500000000000000" pitchFamily="2" charset="0"/>
                <a:cs typeface="Gill Sans MT"/>
              </a:rPr>
              <a:t> </a:t>
            </a:r>
            <a:r>
              <a:rPr lang="en-US" sz="1050" spc="-71" dirty="0">
                <a:solidFill>
                  <a:srgbClr val="565963"/>
                </a:solidFill>
                <a:latin typeface="Montserrat" panose="00000500000000000000" pitchFamily="2" charset="0"/>
                <a:cs typeface="Gill Sans MT"/>
              </a:rPr>
              <a:t>going</a:t>
            </a:r>
            <a:r>
              <a:rPr lang="en-US" sz="1050" spc="-75"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to</a:t>
            </a:r>
            <a:r>
              <a:rPr lang="en-US" sz="1050" spc="-75"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the</a:t>
            </a:r>
            <a:r>
              <a:rPr lang="en-US" sz="1050" spc="-71" dirty="0">
                <a:solidFill>
                  <a:srgbClr val="565963"/>
                </a:solidFill>
                <a:latin typeface="Montserrat" panose="00000500000000000000" pitchFamily="2" charset="0"/>
                <a:cs typeface="Gill Sans MT"/>
              </a:rPr>
              <a:t> </a:t>
            </a:r>
            <a:r>
              <a:rPr lang="en-US" sz="1050" spc="-79" dirty="0">
                <a:solidFill>
                  <a:srgbClr val="565963"/>
                </a:solidFill>
                <a:latin typeface="Montserrat" panose="00000500000000000000" pitchFamily="2" charset="0"/>
                <a:cs typeface="Gill Sans MT"/>
              </a:rPr>
              <a:t>sidelines</a:t>
            </a:r>
            <a:r>
              <a:rPr lang="en-US" sz="1050" spc="-75" dirty="0">
                <a:solidFill>
                  <a:srgbClr val="565963"/>
                </a:solidFill>
                <a:latin typeface="Montserrat" panose="00000500000000000000" pitchFamily="2" charset="0"/>
                <a:cs typeface="Gill Sans MT"/>
              </a:rPr>
              <a:t> </a:t>
            </a:r>
            <a:r>
              <a:rPr lang="en-US" sz="1050" spc="-119" dirty="0">
                <a:solidFill>
                  <a:srgbClr val="565963"/>
                </a:solidFill>
                <a:latin typeface="Montserrat" panose="00000500000000000000" pitchFamily="2" charset="0"/>
                <a:cs typeface="Gill Sans MT"/>
              </a:rPr>
              <a:t>you</a:t>
            </a:r>
            <a:r>
              <a:rPr lang="en-US" sz="1050" spc="-75"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may</a:t>
            </a:r>
            <a:r>
              <a:rPr lang="en-US" sz="1050" spc="-75"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be</a:t>
            </a:r>
            <a:r>
              <a:rPr lang="en-US" sz="1050" spc="-71" dirty="0">
                <a:solidFill>
                  <a:srgbClr val="565963"/>
                </a:solidFill>
                <a:latin typeface="Montserrat" panose="00000500000000000000" pitchFamily="2" charset="0"/>
                <a:cs typeface="Gill Sans MT"/>
              </a:rPr>
              <a:t> </a:t>
            </a:r>
            <a:r>
              <a:rPr lang="en-US" sz="1050" spc="-75" dirty="0">
                <a:solidFill>
                  <a:srgbClr val="565963"/>
                </a:solidFill>
                <a:latin typeface="Montserrat" panose="00000500000000000000" pitchFamily="2" charset="0"/>
                <a:cs typeface="Gill Sans MT"/>
              </a:rPr>
              <a:t>missing </a:t>
            </a:r>
            <a:r>
              <a:rPr lang="en-US" sz="1050" spc="-62" dirty="0">
                <a:solidFill>
                  <a:srgbClr val="565963"/>
                </a:solidFill>
                <a:latin typeface="Montserrat" panose="00000500000000000000" pitchFamily="2" charset="0"/>
                <a:cs typeface="Gill Sans MT"/>
              </a:rPr>
              <a:t>a</a:t>
            </a:r>
            <a:r>
              <a:rPr lang="en-US" sz="1050" spc="-75" dirty="0">
                <a:solidFill>
                  <a:srgbClr val="565963"/>
                </a:solidFill>
                <a:latin typeface="Montserrat" panose="00000500000000000000" pitchFamily="2" charset="0"/>
                <a:cs typeface="Gill Sans MT"/>
              </a:rPr>
              <a:t> </a:t>
            </a:r>
            <a:r>
              <a:rPr lang="en-US" sz="1050" spc="-88" dirty="0">
                <a:solidFill>
                  <a:srgbClr val="565963"/>
                </a:solidFill>
                <a:latin typeface="Montserrat" panose="00000500000000000000" pitchFamily="2" charset="0"/>
                <a:cs typeface="Gill Sans MT"/>
              </a:rPr>
              <a:t>potential</a:t>
            </a:r>
            <a:r>
              <a:rPr lang="en-US" sz="1050" spc="-75"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rebound.</a:t>
            </a:r>
            <a:r>
              <a:rPr lang="en-US" sz="1050" spc="-110" dirty="0">
                <a:solidFill>
                  <a:srgbClr val="565963"/>
                </a:solidFill>
                <a:latin typeface="Montserrat" panose="00000500000000000000" pitchFamily="2" charset="0"/>
                <a:cs typeface="Gill Sans MT"/>
              </a:rPr>
              <a:t> </a:t>
            </a:r>
            <a:r>
              <a:rPr lang="en-US" sz="1050" spc="-119" dirty="0">
                <a:solidFill>
                  <a:srgbClr val="565963"/>
                </a:solidFill>
                <a:latin typeface="Montserrat" panose="00000500000000000000" pitchFamily="2" charset="0"/>
                <a:cs typeface="Gill Sans MT"/>
              </a:rPr>
              <a:t>This</a:t>
            </a:r>
            <a:r>
              <a:rPr lang="en-US" sz="1050" spc="-75" dirty="0">
                <a:solidFill>
                  <a:srgbClr val="565963"/>
                </a:solidFill>
                <a:latin typeface="Montserrat" panose="00000500000000000000" pitchFamily="2" charset="0"/>
                <a:cs typeface="Gill Sans MT"/>
              </a:rPr>
              <a:t> </a:t>
            </a:r>
            <a:r>
              <a:rPr lang="en-US" sz="1050" spc="-66" dirty="0">
                <a:solidFill>
                  <a:srgbClr val="565963"/>
                </a:solidFill>
                <a:latin typeface="Montserrat" panose="00000500000000000000" pitchFamily="2" charset="0"/>
                <a:cs typeface="Gill Sans MT"/>
              </a:rPr>
              <a:t>is</a:t>
            </a:r>
            <a:r>
              <a:rPr lang="en-US" sz="1050" spc="-75" dirty="0">
                <a:solidFill>
                  <a:srgbClr val="565963"/>
                </a:solidFill>
                <a:latin typeface="Montserrat" panose="00000500000000000000" pitchFamily="2" charset="0"/>
                <a:cs typeface="Gill Sans MT"/>
              </a:rPr>
              <a:t> </a:t>
            </a:r>
            <a:r>
              <a:rPr lang="en-US" sz="1050" spc="-110" dirty="0">
                <a:solidFill>
                  <a:srgbClr val="565963"/>
                </a:solidFill>
                <a:latin typeface="Montserrat" panose="00000500000000000000" pitchFamily="2" charset="0"/>
                <a:cs typeface="Gill Sans MT"/>
              </a:rPr>
              <a:t>not</a:t>
            </a:r>
            <a:r>
              <a:rPr lang="en-US" sz="1050" spc="-75" dirty="0">
                <a:solidFill>
                  <a:srgbClr val="565963"/>
                </a:solidFill>
                <a:latin typeface="Montserrat" panose="00000500000000000000" pitchFamily="2" charset="0"/>
                <a:cs typeface="Gill Sans MT"/>
              </a:rPr>
              <a:t> </a:t>
            </a:r>
            <a:r>
              <a:rPr lang="en-US" sz="1050" spc="-84" dirty="0">
                <a:solidFill>
                  <a:srgbClr val="565963"/>
                </a:solidFill>
                <a:latin typeface="Montserrat" panose="00000500000000000000" pitchFamily="2" charset="0"/>
                <a:cs typeface="Gill Sans MT"/>
              </a:rPr>
              <a:t>historically</a:t>
            </a:r>
            <a:r>
              <a:rPr lang="en-US" sz="1050" spc="-71"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unprecedented;</a:t>
            </a:r>
            <a:r>
              <a:rPr lang="en-US" sz="1050" spc="-75"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see</a:t>
            </a:r>
            <a:r>
              <a:rPr lang="en-US" sz="1050" spc="-75"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chart</a:t>
            </a:r>
            <a:r>
              <a:rPr lang="en-US" sz="1050" spc="-71" dirty="0">
                <a:solidFill>
                  <a:srgbClr val="565963"/>
                </a:solidFill>
                <a:latin typeface="Montserrat" panose="00000500000000000000" pitchFamily="2" charset="0"/>
                <a:cs typeface="Gill Sans MT"/>
              </a:rPr>
              <a:t> </a:t>
            </a:r>
            <a:r>
              <a:rPr lang="en-US" sz="1050" spc="-9" dirty="0">
                <a:solidFill>
                  <a:srgbClr val="565963"/>
                </a:solidFill>
                <a:latin typeface="Montserrat" panose="00000500000000000000" pitchFamily="2" charset="0"/>
                <a:cs typeface="Gill Sans MT"/>
              </a:rPr>
              <a:t>below.</a:t>
            </a:r>
            <a:endParaRPr lang="en-US" sz="1050" dirty="0">
              <a:latin typeface="Montserrat" panose="00000500000000000000" pitchFamily="2" charset="0"/>
              <a:cs typeface="Gill Sans MT"/>
            </a:endParaRPr>
          </a:p>
          <a:p>
            <a:pPr marL="302575" indent="-121030">
              <a:lnSpc>
                <a:spcPct val="150000"/>
              </a:lnSpc>
              <a:spcBef>
                <a:spcPts val="243"/>
              </a:spcBef>
              <a:buAutoNum type="arabicPeriod"/>
              <a:tabLst>
                <a:tab pos="302575" algn="l"/>
              </a:tabLst>
            </a:pPr>
            <a:r>
              <a:rPr lang="en-US" sz="1050" spc="-119" dirty="0">
                <a:solidFill>
                  <a:srgbClr val="565963"/>
                </a:solidFill>
                <a:latin typeface="Montserrat" panose="00000500000000000000" pitchFamily="2" charset="0"/>
                <a:cs typeface="Gill Sans MT"/>
              </a:rPr>
              <a:t>By</a:t>
            </a:r>
            <a:r>
              <a:rPr lang="en-US" sz="1050" spc="-79" dirty="0">
                <a:solidFill>
                  <a:srgbClr val="565963"/>
                </a:solidFill>
                <a:latin typeface="Montserrat" panose="00000500000000000000" pitchFamily="2" charset="0"/>
                <a:cs typeface="Gill Sans MT"/>
              </a:rPr>
              <a:t> </a:t>
            </a:r>
            <a:r>
              <a:rPr lang="en-US" sz="1050" spc="-71" dirty="0">
                <a:solidFill>
                  <a:srgbClr val="565963"/>
                </a:solidFill>
                <a:latin typeface="Montserrat" panose="00000500000000000000" pitchFamily="2" charset="0"/>
                <a:cs typeface="Gill Sans MT"/>
              </a:rPr>
              <a:t>going</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to</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the</a:t>
            </a:r>
            <a:r>
              <a:rPr lang="en-US" sz="1050" spc="-79" dirty="0">
                <a:solidFill>
                  <a:srgbClr val="565963"/>
                </a:solidFill>
                <a:latin typeface="Montserrat" panose="00000500000000000000" pitchFamily="2" charset="0"/>
                <a:cs typeface="Gill Sans MT"/>
              </a:rPr>
              <a:t> sidelines </a:t>
            </a:r>
            <a:r>
              <a:rPr lang="en-US" sz="1050" spc="-119" dirty="0">
                <a:solidFill>
                  <a:srgbClr val="565963"/>
                </a:solidFill>
                <a:latin typeface="Montserrat" panose="00000500000000000000" pitchFamily="2" charset="0"/>
                <a:cs typeface="Gill Sans MT"/>
              </a:rPr>
              <a:t>you</a:t>
            </a:r>
            <a:r>
              <a:rPr lang="en-US" sz="1050" spc="-75" dirty="0">
                <a:solidFill>
                  <a:srgbClr val="565963"/>
                </a:solidFill>
                <a:latin typeface="Montserrat" panose="00000500000000000000" pitchFamily="2" charset="0"/>
                <a:cs typeface="Gill Sans MT"/>
              </a:rPr>
              <a:t> </a:t>
            </a:r>
            <a:r>
              <a:rPr lang="en-US" sz="1050" spc="-110" dirty="0">
                <a:solidFill>
                  <a:srgbClr val="565963"/>
                </a:solidFill>
                <a:latin typeface="Montserrat" panose="00000500000000000000" pitchFamily="2" charset="0"/>
                <a:cs typeface="Gill Sans MT"/>
              </a:rPr>
              <a:t>could</a:t>
            </a:r>
            <a:r>
              <a:rPr lang="en-US" sz="1050" spc="-79"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be</a:t>
            </a:r>
            <a:r>
              <a:rPr lang="en-US" sz="1050" spc="-79" dirty="0">
                <a:solidFill>
                  <a:srgbClr val="565963"/>
                </a:solidFill>
                <a:latin typeface="Montserrat" panose="00000500000000000000" pitchFamily="2" charset="0"/>
                <a:cs typeface="Gill Sans MT"/>
              </a:rPr>
              <a:t> </a:t>
            </a:r>
            <a:r>
              <a:rPr lang="en-US" sz="1050" spc="-110" dirty="0">
                <a:solidFill>
                  <a:srgbClr val="565963"/>
                </a:solidFill>
                <a:latin typeface="Montserrat" panose="00000500000000000000" pitchFamily="2" charset="0"/>
                <a:cs typeface="Gill Sans MT"/>
              </a:rPr>
              <a:t>not</a:t>
            </a:r>
            <a:r>
              <a:rPr lang="en-US" sz="1050" spc="-79" dirty="0">
                <a:solidFill>
                  <a:srgbClr val="565963"/>
                </a:solidFill>
                <a:latin typeface="Montserrat" panose="00000500000000000000" pitchFamily="2" charset="0"/>
                <a:cs typeface="Gill Sans MT"/>
              </a:rPr>
              <a:t> </a:t>
            </a:r>
            <a:r>
              <a:rPr lang="en-US" sz="1050" spc="-93" dirty="0">
                <a:solidFill>
                  <a:srgbClr val="565963"/>
                </a:solidFill>
                <a:latin typeface="Montserrat" panose="00000500000000000000" pitchFamily="2" charset="0"/>
                <a:cs typeface="Gill Sans MT"/>
              </a:rPr>
              <a:t>only</a:t>
            </a:r>
            <a:r>
              <a:rPr lang="en-US" sz="1050" spc="-79" dirty="0">
                <a:solidFill>
                  <a:srgbClr val="565963"/>
                </a:solidFill>
                <a:latin typeface="Montserrat" panose="00000500000000000000" pitchFamily="2" charset="0"/>
                <a:cs typeface="Gill Sans MT"/>
              </a:rPr>
              <a:t> </a:t>
            </a:r>
            <a:r>
              <a:rPr lang="en-US" sz="1050" spc="-75" dirty="0">
                <a:solidFill>
                  <a:srgbClr val="565963"/>
                </a:solidFill>
                <a:latin typeface="Montserrat" panose="00000500000000000000" pitchFamily="2" charset="0"/>
                <a:cs typeface="Gill Sans MT"/>
              </a:rPr>
              <a:t>missing </a:t>
            </a:r>
            <a:r>
              <a:rPr lang="en-US" sz="1050" spc="-62" dirty="0">
                <a:solidFill>
                  <a:srgbClr val="565963"/>
                </a:solidFill>
                <a:latin typeface="Montserrat" panose="00000500000000000000" pitchFamily="2" charset="0"/>
                <a:cs typeface="Gill Sans MT"/>
              </a:rPr>
              <a:t>a</a:t>
            </a:r>
            <a:r>
              <a:rPr lang="en-US" sz="1050" spc="-79" dirty="0">
                <a:solidFill>
                  <a:srgbClr val="565963"/>
                </a:solidFill>
                <a:latin typeface="Montserrat" panose="00000500000000000000" pitchFamily="2" charset="0"/>
                <a:cs typeface="Gill Sans MT"/>
              </a:rPr>
              <a:t> </a:t>
            </a:r>
            <a:r>
              <a:rPr lang="en-US" sz="1050" spc="-88" dirty="0">
                <a:solidFill>
                  <a:srgbClr val="565963"/>
                </a:solidFill>
                <a:latin typeface="Montserrat" panose="00000500000000000000" pitchFamily="2" charset="0"/>
                <a:cs typeface="Gill Sans MT"/>
              </a:rPr>
              <a:t>potential</a:t>
            </a:r>
            <a:r>
              <a:rPr lang="en-US" sz="1050" spc="-79"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rebound,</a:t>
            </a:r>
            <a:r>
              <a:rPr lang="en-US" sz="1050" spc="-79" dirty="0">
                <a:solidFill>
                  <a:srgbClr val="565963"/>
                </a:solidFill>
                <a:latin typeface="Montserrat" panose="00000500000000000000" pitchFamily="2" charset="0"/>
                <a:cs typeface="Gill Sans MT"/>
              </a:rPr>
              <a:t> </a:t>
            </a:r>
            <a:r>
              <a:rPr lang="en-US" sz="1050" spc="-93" dirty="0">
                <a:solidFill>
                  <a:srgbClr val="565963"/>
                </a:solidFill>
                <a:latin typeface="Montserrat" panose="00000500000000000000" pitchFamily="2" charset="0"/>
                <a:cs typeface="Gill Sans MT"/>
              </a:rPr>
              <a:t>but</a:t>
            </a:r>
            <a:r>
              <a:rPr lang="en-US" sz="1050" spc="-79" dirty="0">
                <a:solidFill>
                  <a:srgbClr val="565963"/>
                </a:solidFill>
                <a:latin typeface="Montserrat" panose="00000500000000000000" pitchFamily="2" charset="0"/>
                <a:cs typeface="Gill Sans MT"/>
              </a:rPr>
              <a:t> </a:t>
            </a:r>
            <a:r>
              <a:rPr lang="en-US" sz="1050" spc="-44" dirty="0">
                <a:solidFill>
                  <a:srgbClr val="565963"/>
                </a:solidFill>
                <a:latin typeface="Montserrat" panose="00000500000000000000" pitchFamily="2" charset="0"/>
                <a:cs typeface="Gill Sans MT"/>
              </a:rPr>
              <a:t>all</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the</a:t>
            </a:r>
            <a:r>
              <a:rPr lang="en-US" sz="1050" spc="-75" dirty="0">
                <a:solidFill>
                  <a:srgbClr val="565963"/>
                </a:solidFill>
                <a:latin typeface="Montserrat" panose="00000500000000000000" pitchFamily="2" charset="0"/>
                <a:cs typeface="Gill Sans MT"/>
              </a:rPr>
              <a:t> </a:t>
            </a:r>
            <a:r>
              <a:rPr lang="en-US" sz="1050" spc="-88" dirty="0">
                <a:solidFill>
                  <a:srgbClr val="565963"/>
                </a:solidFill>
                <a:latin typeface="Montserrat" panose="00000500000000000000" pitchFamily="2" charset="0"/>
                <a:cs typeface="Gill Sans MT"/>
              </a:rPr>
              <a:t>potential</a:t>
            </a:r>
            <a:r>
              <a:rPr lang="en-US" sz="1050" spc="-79" dirty="0">
                <a:solidFill>
                  <a:srgbClr val="565963"/>
                </a:solidFill>
                <a:latin typeface="Montserrat" panose="00000500000000000000" pitchFamily="2" charset="0"/>
                <a:cs typeface="Gill Sans MT"/>
              </a:rPr>
              <a:t> </a:t>
            </a:r>
            <a:r>
              <a:rPr lang="en-US" sz="1050" spc="-110" dirty="0">
                <a:solidFill>
                  <a:srgbClr val="565963"/>
                </a:solidFill>
                <a:latin typeface="Montserrat" panose="00000500000000000000" pitchFamily="2" charset="0"/>
                <a:cs typeface="Gill Sans MT"/>
              </a:rPr>
              <a:t>growth</a:t>
            </a:r>
            <a:r>
              <a:rPr lang="en-US" sz="1050" spc="-79" dirty="0">
                <a:solidFill>
                  <a:srgbClr val="565963"/>
                </a:solidFill>
                <a:latin typeface="Montserrat" panose="00000500000000000000" pitchFamily="2" charset="0"/>
                <a:cs typeface="Gill Sans MT"/>
              </a:rPr>
              <a:t> </a:t>
            </a:r>
            <a:r>
              <a:rPr lang="en-US" sz="1050" spc="-128" dirty="0">
                <a:solidFill>
                  <a:srgbClr val="565963"/>
                </a:solidFill>
                <a:latin typeface="Montserrat" panose="00000500000000000000" pitchFamily="2" charset="0"/>
                <a:cs typeface="Gill Sans MT"/>
              </a:rPr>
              <a:t>on</a:t>
            </a:r>
            <a:r>
              <a:rPr lang="en-US" sz="1050" spc="-79" dirty="0">
                <a:solidFill>
                  <a:srgbClr val="565963"/>
                </a:solidFill>
                <a:latin typeface="Montserrat" panose="00000500000000000000" pitchFamily="2" charset="0"/>
                <a:cs typeface="Gill Sans MT"/>
              </a:rPr>
              <a:t> that </a:t>
            </a:r>
            <a:r>
              <a:rPr lang="en-US" sz="1050" spc="-119" dirty="0">
                <a:solidFill>
                  <a:srgbClr val="565963"/>
                </a:solidFill>
                <a:latin typeface="Montserrat" panose="00000500000000000000" pitchFamily="2" charset="0"/>
                <a:cs typeface="Gill Sans MT"/>
              </a:rPr>
              <a:t>money</a:t>
            </a:r>
            <a:r>
              <a:rPr lang="en-US" sz="1050" spc="-75" dirty="0">
                <a:solidFill>
                  <a:srgbClr val="565963"/>
                </a:solidFill>
                <a:latin typeface="Montserrat" panose="00000500000000000000" pitchFamily="2" charset="0"/>
                <a:cs typeface="Gill Sans MT"/>
              </a:rPr>
              <a:t> </a:t>
            </a:r>
            <a:r>
              <a:rPr lang="en-US" sz="1050" spc="-71" dirty="0">
                <a:solidFill>
                  <a:srgbClr val="565963"/>
                </a:solidFill>
                <a:latin typeface="Montserrat" panose="00000500000000000000" pitchFamily="2" charset="0"/>
                <a:cs typeface="Gill Sans MT"/>
              </a:rPr>
              <a:t>going</a:t>
            </a:r>
            <a:r>
              <a:rPr lang="en-US" sz="1050" spc="-79" dirty="0">
                <a:solidFill>
                  <a:srgbClr val="565963"/>
                </a:solidFill>
                <a:latin typeface="Montserrat" panose="00000500000000000000" pitchFamily="2" charset="0"/>
                <a:cs typeface="Gill Sans MT"/>
              </a:rPr>
              <a:t> </a:t>
            </a:r>
            <a:r>
              <a:rPr lang="en-US" sz="1050" spc="-9" dirty="0">
                <a:solidFill>
                  <a:srgbClr val="565963"/>
                </a:solidFill>
                <a:latin typeface="Montserrat" panose="00000500000000000000" pitchFamily="2" charset="0"/>
                <a:cs typeface="Gill Sans MT"/>
              </a:rPr>
              <a:t>forward.</a:t>
            </a:r>
            <a:endParaRPr lang="en-US" sz="1050" dirty="0">
              <a:latin typeface="Montserrat" panose="00000500000000000000" pitchFamily="2" charset="0"/>
              <a:cs typeface="Gill Sans MT"/>
            </a:endParaRPr>
          </a:p>
          <a:p>
            <a:pPr marL="100858">
              <a:lnSpc>
                <a:spcPct val="150000"/>
              </a:lnSpc>
              <a:spcBef>
                <a:spcPts val="238"/>
              </a:spcBef>
            </a:pPr>
            <a:r>
              <a:rPr lang="en-US" sz="1050" spc="-247" dirty="0">
                <a:solidFill>
                  <a:srgbClr val="565963"/>
                </a:solidFill>
                <a:latin typeface="Montserrat" panose="00000500000000000000" pitchFamily="2" charset="0"/>
                <a:cs typeface="Gill Sans MT"/>
              </a:rPr>
              <a:t>We</a:t>
            </a:r>
            <a:r>
              <a:rPr lang="en-US" sz="1050" spc="-79" dirty="0">
                <a:solidFill>
                  <a:srgbClr val="565963"/>
                </a:solidFill>
                <a:latin typeface="Montserrat" panose="00000500000000000000" pitchFamily="2" charset="0"/>
                <a:cs typeface="Gill Sans MT"/>
              </a:rPr>
              <a:t>  </a:t>
            </a:r>
            <a:r>
              <a:rPr lang="en-US" sz="1050" spc="-84" dirty="0">
                <a:solidFill>
                  <a:srgbClr val="565963"/>
                </a:solidFill>
                <a:latin typeface="Montserrat" panose="00000500000000000000" pitchFamily="2" charset="0"/>
                <a:cs typeface="Gill Sans MT"/>
              </a:rPr>
              <a:t>believe</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the</a:t>
            </a:r>
            <a:r>
              <a:rPr lang="en-US" sz="1050" spc="-79"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wiser</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course</a:t>
            </a:r>
            <a:r>
              <a:rPr lang="en-US" sz="1050" spc="-79" dirty="0">
                <a:solidFill>
                  <a:srgbClr val="565963"/>
                </a:solidFill>
                <a:latin typeface="Montserrat" panose="00000500000000000000" pitchFamily="2" charset="0"/>
                <a:cs typeface="Gill Sans MT"/>
              </a:rPr>
              <a:t> </a:t>
            </a:r>
            <a:r>
              <a:rPr lang="en-US" sz="1050" spc="-93" dirty="0">
                <a:solidFill>
                  <a:srgbClr val="565963"/>
                </a:solidFill>
                <a:latin typeface="Montserrat" panose="00000500000000000000" pitchFamily="2" charset="0"/>
                <a:cs typeface="Gill Sans MT"/>
              </a:rPr>
              <a:t>of</a:t>
            </a:r>
            <a:r>
              <a:rPr lang="en-US" sz="1050" spc="-79" dirty="0">
                <a:solidFill>
                  <a:srgbClr val="565963"/>
                </a:solidFill>
                <a:latin typeface="Montserrat" panose="00000500000000000000" pitchFamily="2" charset="0"/>
                <a:cs typeface="Gill Sans MT"/>
              </a:rPr>
              <a:t> </a:t>
            </a:r>
            <a:r>
              <a:rPr lang="en-US" sz="1050" spc="-93" dirty="0">
                <a:solidFill>
                  <a:srgbClr val="565963"/>
                </a:solidFill>
                <a:latin typeface="Montserrat" panose="00000500000000000000" pitchFamily="2" charset="0"/>
                <a:cs typeface="Gill Sans MT"/>
              </a:rPr>
              <a:t>action</a:t>
            </a:r>
            <a:r>
              <a:rPr lang="en-US" sz="1050" spc="-79" dirty="0">
                <a:solidFill>
                  <a:srgbClr val="565963"/>
                </a:solidFill>
                <a:latin typeface="Montserrat" panose="00000500000000000000" pitchFamily="2" charset="0"/>
                <a:cs typeface="Gill Sans MT"/>
              </a:rPr>
              <a:t> </a:t>
            </a:r>
            <a:r>
              <a:rPr lang="en-US" sz="1050" spc="-66" dirty="0">
                <a:solidFill>
                  <a:srgbClr val="565963"/>
                </a:solidFill>
                <a:latin typeface="Montserrat" panose="00000500000000000000" pitchFamily="2" charset="0"/>
                <a:cs typeface="Gill Sans MT"/>
              </a:rPr>
              <a:t>is</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to</a:t>
            </a:r>
            <a:r>
              <a:rPr lang="en-US" sz="1050" spc="-79"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review</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your</a:t>
            </a:r>
            <a:r>
              <a:rPr lang="en-US" sz="1050" spc="-79" dirty="0">
                <a:solidFill>
                  <a:srgbClr val="565963"/>
                </a:solidFill>
                <a:latin typeface="Montserrat" panose="00000500000000000000" pitchFamily="2" charset="0"/>
                <a:cs typeface="Gill Sans MT"/>
              </a:rPr>
              <a:t> </a:t>
            </a:r>
            <a:r>
              <a:rPr lang="en-US" sz="1050" spc="-71" dirty="0">
                <a:solidFill>
                  <a:srgbClr val="565963"/>
                </a:solidFill>
                <a:latin typeface="Montserrat" panose="00000500000000000000" pitchFamily="2" charset="0"/>
                <a:cs typeface="Gill Sans MT"/>
              </a:rPr>
              <a:t>plan</a:t>
            </a:r>
            <a:r>
              <a:rPr lang="en-US" sz="1050" spc="-79" dirty="0">
                <a:solidFill>
                  <a:srgbClr val="565963"/>
                </a:solidFill>
                <a:latin typeface="Montserrat" panose="00000500000000000000" pitchFamily="2" charset="0"/>
                <a:cs typeface="Gill Sans MT"/>
              </a:rPr>
              <a:t> </a:t>
            </a:r>
            <a:r>
              <a:rPr lang="en-US" sz="1050" spc="-88" dirty="0">
                <a:solidFill>
                  <a:srgbClr val="565963"/>
                </a:solidFill>
                <a:latin typeface="Montserrat" panose="00000500000000000000" pitchFamily="2" charset="0"/>
                <a:cs typeface="Gill Sans MT"/>
              </a:rPr>
              <a:t>with</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your</a:t>
            </a:r>
            <a:r>
              <a:rPr lang="en-US" sz="1050" spc="-79" dirty="0">
                <a:solidFill>
                  <a:srgbClr val="565963"/>
                </a:solidFill>
                <a:latin typeface="Montserrat" panose="00000500000000000000" pitchFamily="2" charset="0"/>
                <a:cs typeface="Gill Sans MT"/>
              </a:rPr>
              <a:t> </a:t>
            </a:r>
            <a:r>
              <a:rPr lang="en-US" sz="1050" spc="-62" dirty="0">
                <a:solidFill>
                  <a:srgbClr val="565963"/>
                </a:solidFill>
                <a:latin typeface="Montserrat" panose="00000500000000000000" pitchFamily="2" charset="0"/>
                <a:cs typeface="Gill Sans MT"/>
              </a:rPr>
              <a:t>financial</a:t>
            </a:r>
            <a:r>
              <a:rPr lang="en-US" sz="1050" spc="-79" dirty="0">
                <a:solidFill>
                  <a:srgbClr val="565963"/>
                </a:solidFill>
                <a:latin typeface="Montserrat" panose="00000500000000000000" pitchFamily="2" charset="0"/>
                <a:cs typeface="Gill Sans MT"/>
              </a:rPr>
              <a:t> </a:t>
            </a:r>
            <a:r>
              <a:rPr lang="en-US" sz="1050" spc="-93" dirty="0">
                <a:solidFill>
                  <a:srgbClr val="565963"/>
                </a:solidFill>
                <a:latin typeface="Montserrat" panose="00000500000000000000" pitchFamily="2" charset="0"/>
                <a:cs typeface="Gill Sans MT"/>
              </a:rPr>
              <a:t>professional</a:t>
            </a:r>
            <a:r>
              <a:rPr lang="en-US" sz="1050" spc="-79" dirty="0">
                <a:solidFill>
                  <a:srgbClr val="565963"/>
                </a:solidFill>
                <a:latin typeface="Montserrat" panose="00000500000000000000" pitchFamily="2" charset="0"/>
                <a:cs typeface="Gill Sans MT"/>
              </a:rPr>
              <a:t> </a:t>
            </a:r>
            <a:r>
              <a:rPr lang="en-US" sz="1050" spc="-88" dirty="0">
                <a:solidFill>
                  <a:srgbClr val="565963"/>
                </a:solidFill>
                <a:latin typeface="Montserrat" panose="00000500000000000000" pitchFamily="2" charset="0"/>
                <a:cs typeface="Gill Sans MT"/>
              </a:rPr>
              <a:t>and</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from</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there,</a:t>
            </a:r>
            <a:r>
              <a:rPr lang="en-US" sz="1050" spc="-79"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decide</a:t>
            </a:r>
            <a:r>
              <a:rPr lang="en-US" sz="1050" spc="-79" dirty="0">
                <a:solidFill>
                  <a:srgbClr val="565963"/>
                </a:solidFill>
                <a:latin typeface="Montserrat" panose="00000500000000000000" pitchFamily="2" charset="0"/>
                <a:cs typeface="Gill Sans MT"/>
              </a:rPr>
              <a:t> </a:t>
            </a:r>
            <a:r>
              <a:rPr lang="en-US" sz="1050" spc="-35" dirty="0">
                <a:solidFill>
                  <a:srgbClr val="565963"/>
                </a:solidFill>
                <a:latin typeface="Montserrat" panose="00000500000000000000" pitchFamily="2" charset="0"/>
                <a:cs typeface="Gill Sans MT"/>
              </a:rPr>
              <a:t>if</a:t>
            </a:r>
            <a:r>
              <a:rPr lang="en-US" sz="1050" spc="-79" dirty="0">
                <a:solidFill>
                  <a:srgbClr val="565963"/>
                </a:solidFill>
                <a:latin typeface="Montserrat" panose="00000500000000000000" pitchFamily="2" charset="0"/>
                <a:cs typeface="Gill Sans MT"/>
              </a:rPr>
              <a:t> </a:t>
            </a:r>
            <a:r>
              <a:rPr lang="en-US" sz="1050" spc="-88" dirty="0">
                <a:solidFill>
                  <a:srgbClr val="565963"/>
                </a:solidFill>
                <a:latin typeface="Montserrat" panose="00000500000000000000" pitchFamily="2" charset="0"/>
                <a:cs typeface="Gill Sans MT"/>
              </a:rPr>
              <a:t>any</a:t>
            </a:r>
            <a:r>
              <a:rPr lang="en-US" sz="1050" spc="-79" dirty="0">
                <a:solidFill>
                  <a:srgbClr val="565963"/>
                </a:solidFill>
                <a:latin typeface="Montserrat" panose="00000500000000000000" pitchFamily="2" charset="0"/>
                <a:cs typeface="Gill Sans MT"/>
              </a:rPr>
              <a:t> </a:t>
            </a:r>
            <a:r>
              <a:rPr lang="en-US" sz="1050" spc="-88" dirty="0">
                <a:solidFill>
                  <a:srgbClr val="565963"/>
                </a:solidFill>
                <a:latin typeface="Montserrat" panose="00000500000000000000" pitchFamily="2" charset="0"/>
                <a:cs typeface="Gill Sans MT"/>
              </a:rPr>
              <a:t>action</a:t>
            </a:r>
            <a:r>
              <a:rPr lang="en-US" sz="1050" spc="-79" dirty="0">
                <a:solidFill>
                  <a:srgbClr val="565963"/>
                </a:solidFill>
                <a:latin typeface="Montserrat" panose="00000500000000000000" pitchFamily="2" charset="0"/>
                <a:cs typeface="Gill Sans MT"/>
              </a:rPr>
              <a:t> </a:t>
            </a:r>
            <a:r>
              <a:rPr lang="en-US" sz="1050" spc="-66" dirty="0">
                <a:solidFill>
                  <a:srgbClr val="565963"/>
                </a:solidFill>
                <a:latin typeface="Montserrat" panose="00000500000000000000" pitchFamily="2" charset="0"/>
                <a:cs typeface="Gill Sans MT"/>
              </a:rPr>
              <a:t>is</a:t>
            </a:r>
            <a:r>
              <a:rPr lang="en-US" sz="1050" spc="-79" dirty="0">
                <a:solidFill>
                  <a:srgbClr val="565963"/>
                </a:solidFill>
                <a:latin typeface="Montserrat" panose="00000500000000000000" pitchFamily="2" charset="0"/>
                <a:cs typeface="Gill Sans MT"/>
              </a:rPr>
              <a:t> </a:t>
            </a:r>
            <a:r>
              <a:rPr lang="en-US" sz="1050" spc="-93" dirty="0">
                <a:solidFill>
                  <a:srgbClr val="565963"/>
                </a:solidFill>
                <a:latin typeface="Montserrat" panose="00000500000000000000" pitchFamily="2" charset="0"/>
                <a:cs typeface="Gill Sans MT"/>
              </a:rPr>
              <a:t>indeed</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necessary.</a:t>
            </a:r>
            <a:r>
              <a:rPr lang="en-US" sz="1050" spc="-115" dirty="0">
                <a:solidFill>
                  <a:srgbClr val="565963"/>
                </a:solidFill>
                <a:latin typeface="Montserrat" panose="00000500000000000000" pitchFamily="2" charset="0"/>
                <a:cs typeface="Gill Sans MT"/>
              </a:rPr>
              <a:t> </a:t>
            </a:r>
            <a:r>
              <a:rPr lang="en-US" sz="1050" spc="-119" dirty="0">
                <a:solidFill>
                  <a:srgbClr val="565963"/>
                </a:solidFill>
                <a:latin typeface="Montserrat" panose="00000500000000000000" pitchFamily="2" charset="0"/>
                <a:cs typeface="Gill Sans MT"/>
              </a:rPr>
              <a:t>This</a:t>
            </a:r>
            <a:r>
              <a:rPr lang="en-US" sz="1050" spc="-79" dirty="0">
                <a:solidFill>
                  <a:srgbClr val="565963"/>
                </a:solidFill>
                <a:latin typeface="Montserrat" panose="00000500000000000000" pitchFamily="2" charset="0"/>
                <a:cs typeface="Gill Sans MT"/>
              </a:rPr>
              <a:t> </a:t>
            </a:r>
            <a:r>
              <a:rPr lang="en-US" sz="1050" spc="-84" dirty="0">
                <a:solidFill>
                  <a:srgbClr val="565963"/>
                </a:solidFill>
                <a:latin typeface="Montserrat" panose="00000500000000000000" pitchFamily="2" charset="0"/>
                <a:cs typeface="Gill Sans MT"/>
              </a:rPr>
              <a:t>placates</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the</a:t>
            </a:r>
            <a:r>
              <a:rPr lang="en-US" sz="1050" spc="-79" dirty="0">
                <a:solidFill>
                  <a:srgbClr val="565963"/>
                </a:solidFill>
                <a:latin typeface="Montserrat" panose="00000500000000000000" pitchFamily="2" charset="0"/>
                <a:cs typeface="Gill Sans MT"/>
              </a:rPr>
              <a:t> </a:t>
            </a:r>
            <a:r>
              <a:rPr lang="en-US" sz="1050" spc="-84" dirty="0">
                <a:solidFill>
                  <a:srgbClr val="565963"/>
                </a:solidFill>
                <a:latin typeface="Montserrat" panose="00000500000000000000" pitchFamily="2" charset="0"/>
                <a:cs typeface="Gill Sans MT"/>
              </a:rPr>
              <a:t>natural</a:t>
            </a:r>
            <a:r>
              <a:rPr lang="en-US" sz="1050" spc="-79" dirty="0">
                <a:solidFill>
                  <a:srgbClr val="565963"/>
                </a:solidFill>
                <a:latin typeface="Montserrat" panose="00000500000000000000" pitchFamily="2" charset="0"/>
                <a:cs typeface="Gill Sans MT"/>
              </a:rPr>
              <a:t> </a:t>
            </a:r>
            <a:r>
              <a:rPr lang="en-US" sz="1050" spc="-101" dirty="0">
                <a:solidFill>
                  <a:srgbClr val="565963"/>
                </a:solidFill>
                <a:latin typeface="Montserrat" panose="00000500000000000000" pitchFamily="2" charset="0"/>
                <a:cs typeface="Gill Sans MT"/>
              </a:rPr>
              <a:t>desire</a:t>
            </a:r>
            <a:r>
              <a:rPr lang="en-US" sz="1050" spc="-79" dirty="0">
                <a:solidFill>
                  <a:srgbClr val="565963"/>
                </a:solidFill>
                <a:latin typeface="Montserrat" panose="00000500000000000000" pitchFamily="2" charset="0"/>
                <a:cs typeface="Gill Sans MT"/>
              </a:rPr>
              <a:t> </a:t>
            </a:r>
            <a:r>
              <a:rPr lang="en-US" sz="1050" spc="-124" dirty="0">
                <a:solidFill>
                  <a:srgbClr val="565963"/>
                </a:solidFill>
                <a:latin typeface="Montserrat" panose="00000500000000000000" pitchFamily="2" charset="0"/>
                <a:cs typeface="Gill Sans MT"/>
              </a:rPr>
              <a:t>to</a:t>
            </a:r>
            <a:r>
              <a:rPr lang="en-US" sz="1050" spc="-146" dirty="0">
                <a:solidFill>
                  <a:srgbClr val="565963"/>
                </a:solidFill>
                <a:latin typeface="Montserrat" panose="00000500000000000000" pitchFamily="2" charset="0"/>
                <a:cs typeface="Gill Sans MT"/>
              </a:rPr>
              <a:t> “do</a:t>
            </a:r>
            <a:r>
              <a:rPr lang="en-US" sz="1050" spc="-79" dirty="0">
                <a:solidFill>
                  <a:srgbClr val="565963"/>
                </a:solidFill>
                <a:latin typeface="Montserrat" panose="00000500000000000000" pitchFamily="2" charset="0"/>
                <a:cs typeface="Gill Sans MT"/>
              </a:rPr>
              <a:t> </a:t>
            </a:r>
            <a:r>
              <a:rPr lang="en-US" sz="1050" spc="-97" dirty="0">
                <a:solidFill>
                  <a:srgbClr val="565963"/>
                </a:solidFill>
                <a:latin typeface="Montserrat" panose="00000500000000000000" pitchFamily="2" charset="0"/>
                <a:cs typeface="Gill Sans MT"/>
              </a:rPr>
              <a:t>something,”</a:t>
            </a:r>
            <a:r>
              <a:rPr lang="en-US" sz="1050" spc="-154" dirty="0">
                <a:solidFill>
                  <a:srgbClr val="565963"/>
                </a:solidFill>
                <a:latin typeface="Montserrat" panose="00000500000000000000" pitchFamily="2" charset="0"/>
                <a:cs typeface="Gill Sans MT"/>
              </a:rPr>
              <a:t> </a:t>
            </a:r>
            <a:r>
              <a:rPr lang="en-US" sz="1050" spc="-93" dirty="0">
                <a:solidFill>
                  <a:srgbClr val="565963"/>
                </a:solidFill>
                <a:latin typeface="Montserrat" panose="00000500000000000000" pitchFamily="2" charset="0"/>
                <a:cs typeface="Gill Sans MT"/>
              </a:rPr>
              <a:t>but</a:t>
            </a:r>
            <a:r>
              <a:rPr lang="en-US" sz="1050" spc="-79" dirty="0">
                <a:solidFill>
                  <a:srgbClr val="565963"/>
                </a:solidFill>
                <a:latin typeface="Montserrat" panose="00000500000000000000" pitchFamily="2" charset="0"/>
                <a:cs typeface="Gill Sans MT"/>
              </a:rPr>
              <a:t> </a:t>
            </a:r>
            <a:r>
              <a:rPr lang="en-US" sz="1050" spc="-84" dirty="0">
                <a:solidFill>
                  <a:srgbClr val="565963"/>
                </a:solidFill>
                <a:latin typeface="Montserrat" panose="00000500000000000000" pitchFamily="2" charset="0"/>
                <a:cs typeface="Gill Sans MT"/>
              </a:rPr>
              <a:t>helps</a:t>
            </a:r>
            <a:r>
              <a:rPr lang="en-US" sz="1050" spc="-79" dirty="0">
                <a:solidFill>
                  <a:srgbClr val="565963"/>
                </a:solidFill>
                <a:latin typeface="Montserrat" panose="00000500000000000000" pitchFamily="2" charset="0"/>
                <a:cs typeface="Gill Sans MT"/>
              </a:rPr>
              <a:t> </a:t>
            </a:r>
            <a:r>
              <a:rPr lang="en-US" sz="1050" spc="-110" dirty="0">
                <a:solidFill>
                  <a:srgbClr val="565963"/>
                </a:solidFill>
                <a:latin typeface="Montserrat" panose="00000500000000000000" pitchFamily="2" charset="0"/>
                <a:cs typeface="Gill Sans MT"/>
              </a:rPr>
              <a:t>keep</a:t>
            </a:r>
            <a:r>
              <a:rPr lang="en-US" sz="1050" spc="-79" dirty="0">
                <a:solidFill>
                  <a:srgbClr val="565963"/>
                </a:solidFill>
                <a:latin typeface="Montserrat" panose="00000500000000000000" pitchFamily="2" charset="0"/>
                <a:cs typeface="Gill Sans MT"/>
              </a:rPr>
              <a:t> </a:t>
            </a:r>
            <a:r>
              <a:rPr lang="en-US" sz="1050" spc="-106" dirty="0">
                <a:solidFill>
                  <a:srgbClr val="565963"/>
                </a:solidFill>
                <a:latin typeface="Montserrat" panose="00000500000000000000" pitchFamily="2" charset="0"/>
                <a:cs typeface="Gill Sans MT"/>
              </a:rPr>
              <a:t>emotions</a:t>
            </a:r>
            <a:r>
              <a:rPr lang="en-US" sz="1050" spc="-79" dirty="0">
                <a:solidFill>
                  <a:srgbClr val="565963"/>
                </a:solidFill>
                <a:latin typeface="Montserrat" panose="00000500000000000000" pitchFamily="2" charset="0"/>
                <a:cs typeface="Gill Sans MT"/>
              </a:rPr>
              <a:t> </a:t>
            </a:r>
            <a:r>
              <a:rPr lang="en-US" sz="1050" spc="-66" dirty="0">
                <a:solidFill>
                  <a:srgbClr val="565963"/>
                </a:solidFill>
                <a:latin typeface="Montserrat" panose="00000500000000000000" pitchFamily="2" charset="0"/>
                <a:cs typeface="Gill Sans MT"/>
              </a:rPr>
              <a:t>in</a:t>
            </a:r>
            <a:r>
              <a:rPr lang="en-US" sz="1050" spc="-79" dirty="0">
                <a:solidFill>
                  <a:srgbClr val="565963"/>
                </a:solidFill>
                <a:latin typeface="Montserrat" panose="00000500000000000000" pitchFamily="2" charset="0"/>
                <a:cs typeface="Gill Sans MT"/>
              </a:rPr>
              <a:t> </a:t>
            </a:r>
            <a:r>
              <a:rPr lang="en-US" sz="1050" spc="-9" dirty="0">
                <a:solidFill>
                  <a:srgbClr val="565963"/>
                </a:solidFill>
                <a:latin typeface="Montserrat" panose="00000500000000000000" pitchFamily="2" charset="0"/>
                <a:cs typeface="Gill Sans MT"/>
              </a:rPr>
              <a:t>check.</a:t>
            </a:r>
            <a:endParaRPr lang="en-US" sz="1050" dirty="0">
              <a:latin typeface="Montserrat" panose="00000500000000000000" pitchFamily="2" charset="0"/>
              <a:cs typeface="Gill Sans MT"/>
            </a:endParaRPr>
          </a:p>
        </p:txBody>
      </p:sp>
      <p:sp>
        <p:nvSpPr>
          <p:cNvPr id="133" name="Rectangle 132">
            <a:extLst>
              <a:ext uri="{FF2B5EF4-FFF2-40B4-BE49-F238E27FC236}">
                <a16:creationId xmlns:a16="http://schemas.microsoft.com/office/drawing/2014/main" id="{3D746D67-E553-4A7B-8817-EB62D747E63B}"/>
              </a:ext>
            </a:extLst>
          </p:cNvPr>
          <p:cNvSpPr/>
          <p:nvPr/>
        </p:nvSpPr>
        <p:spPr>
          <a:xfrm>
            <a:off x="0" y="6400800"/>
            <a:ext cx="12192000" cy="45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Montserrat (Body)"/>
              </a:rPr>
              <a:t> </a:t>
            </a:r>
            <a:fld id="{6C81A14C-9A46-4F66-8172-C3DC8B2510E0}" type="slidenum">
              <a:rPr kumimoji="0" lang="en-US" sz="1050" b="1" i="0" u="none" strike="noStrike" kern="1200" cap="none" spc="0" normalizeH="0" baseline="0" noProof="0" smtClean="0">
                <a:ln>
                  <a:noFill/>
                </a:ln>
                <a:solidFill>
                  <a:prstClr val="black"/>
                </a:solidFill>
                <a:effectLst/>
                <a:uLnTx/>
                <a:uFillTx/>
                <a:latin typeface="Montserrat (Body)"/>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50" b="1" i="0" u="none" strike="noStrike" kern="1200" cap="none" spc="0" normalizeH="0" baseline="0" noProof="0" dirty="0">
              <a:ln>
                <a:noFill/>
              </a:ln>
              <a:solidFill>
                <a:prstClr val="black"/>
              </a:solidFill>
              <a:effectLst/>
              <a:uLnTx/>
              <a:uFillTx/>
              <a:latin typeface="Montserrat (Body)"/>
            </a:endParaRPr>
          </a:p>
        </p:txBody>
      </p:sp>
      <p:cxnSp>
        <p:nvCxnSpPr>
          <p:cNvPr id="134" name="Straight Connector 133">
            <a:extLst>
              <a:ext uri="{FF2B5EF4-FFF2-40B4-BE49-F238E27FC236}">
                <a16:creationId xmlns:a16="http://schemas.microsoft.com/office/drawing/2014/main" id="{13CF350E-8442-4815-A74B-1FAB2F916612}"/>
              </a:ext>
            </a:extLst>
          </p:cNvPr>
          <p:cNvCxnSpPr>
            <a:cxnSpLocks/>
          </p:cNvCxnSpPr>
          <p:nvPr/>
        </p:nvCxnSpPr>
        <p:spPr>
          <a:xfrm flipV="1">
            <a:off x="-3335" y="6629400"/>
            <a:ext cx="335280" cy="0"/>
          </a:xfrm>
          <a:prstGeom prst="line">
            <a:avLst/>
          </a:prstGeom>
          <a:ln w="19050">
            <a:solidFill>
              <a:srgbClr val="C49B57"/>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ED64B67F-7290-4BC7-85DC-664EB3DA4641}"/>
              </a:ext>
            </a:extLst>
          </p:cNvPr>
          <p:cNvSpPr txBox="1"/>
          <p:nvPr/>
        </p:nvSpPr>
        <p:spPr>
          <a:xfrm>
            <a:off x="304800" y="6521678"/>
            <a:ext cx="2773680" cy="215444"/>
          </a:xfrm>
          <a:prstGeom prst="rect">
            <a:avLst/>
          </a:prstGeom>
          <a:noFill/>
        </p:spPr>
        <p:txBody>
          <a:bodyPr wrap="square">
            <a:spAutoFit/>
          </a:bodyPr>
          <a:lstStyle/>
          <a:p>
            <a:r>
              <a:rPr lang="en-US" sz="800" spc="300" dirty="0">
                <a:solidFill>
                  <a:prstClr val="black"/>
                </a:solidFill>
                <a:latin typeface="Montserrat ExtraBold"/>
              </a:rPr>
              <a:t>CARVER FINANCIAL SERVICES</a:t>
            </a:r>
          </a:p>
        </p:txBody>
      </p:sp>
    </p:spTree>
    <p:extLst>
      <p:ext uri="{BB962C8B-B14F-4D97-AF65-F5344CB8AC3E}">
        <p14:creationId xmlns:p14="http://schemas.microsoft.com/office/powerpoint/2010/main" val="684944023"/>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757070"/>
      </a:dk2>
      <a:lt2>
        <a:srgbClr val="E7E6E6"/>
      </a:lt2>
      <a:accent1>
        <a:srgbClr val="1C3867"/>
      </a:accent1>
      <a:accent2>
        <a:srgbClr val="E7E6E6"/>
      </a:accent2>
      <a:accent3>
        <a:srgbClr val="ADA9AC"/>
      </a:accent3>
      <a:accent4>
        <a:srgbClr val="E4EDF8"/>
      </a:accent4>
      <a:accent5>
        <a:srgbClr val="ED6D40"/>
      </a:accent5>
      <a:accent6>
        <a:srgbClr val="CEC05A"/>
      </a:accent6>
      <a:hlink>
        <a:srgbClr val="4C7CCE"/>
      </a:hlink>
      <a:folHlink>
        <a:srgbClr val="1C3867"/>
      </a:folHlink>
    </a:clrScheme>
    <a:fontScheme name="Custom 289">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1C3867"/>
      </a:dk2>
      <a:lt2>
        <a:srgbClr val="E7E6E6"/>
      </a:lt2>
      <a:accent1>
        <a:srgbClr val="4377BC"/>
      </a:accent1>
      <a:accent2>
        <a:srgbClr val="ED6D40"/>
      </a:accent2>
      <a:accent3>
        <a:srgbClr val="A5A5A5"/>
      </a:accent3>
      <a:accent4>
        <a:srgbClr val="07B586"/>
      </a:accent4>
      <a:accent5>
        <a:srgbClr val="51BFD7"/>
      </a:accent5>
      <a:accent6>
        <a:srgbClr val="E4EDF8"/>
      </a:accent6>
      <a:hlink>
        <a:srgbClr val="4377BC"/>
      </a:hlink>
      <a:folHlink>
        <a:srgbClr val="ADA9A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15_PI_WM_template">
  <a:themeElements>
    <a:clrScheme name="NEW TEMPLATE">
      <a:dk1>
        <a:srgbClr val="0C0C0C"/>
      </a:dk1>
      <a:lt1>
        <a:srgbClr val="808080"/>
      </a:lt1>
      <a:dk2>
        <a:srgbClr val="DDDDDD"/>
      </a:dk2>
      <a:lt2>
        <a:srgbClr val="004675"/>
      </a:lt2>
      <a:accent1>
        <a:srgbClr val="64A3CA"/>
      </a:accent1>
      <a:accent2>
        <a:srgbClr val="1B7FBA"/>
      </a:accent2>
      <a:accent3>
        <a:srgbClr val="87CAE0"/>
      </a:accent3>
      <a:accent4>
        <a:srgbClr val="4B81A5"/>
      </a:accent4>
      <a:accent5>
        <a:srgbClr val="50AEE2"/>
      </a:accent5>
      <a:accent6>
        <a:srgbClr val="CDDDE9"/>
      </a:accent6>
      <a:hlink>
        <a:srgbClr val="FFFFFF"/>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Gotham C2 Text"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Gotham C2 Text" charset="0"/>
            <a:ea typeface="ＭＳ Ｐゴシック" charset="0"/>
            <a:cs typeface="ＭＳ Ｐゴシック" charset="0"/>
          </a:defRPr>
        </a:defPPr>
      </a:lstStyle>
    </a:lnDef>
    <a:txDef>
      <a:spPr>
        <a:noFill/>
      </a:spPr>
      <a:bodyPr wrap="none" rtlCol="0">
        <a:spAutoFit/>
      </a:bodyPr>
      <a:lstStyle>
        <a:defPPr algn="l">
          <a:defRPr sz="1400" dirty="0" smtClean="0">
            <a:latin typeface="+mn-lt"/>
          </a:defRPr>
        </a:defPPr>
      </a:lstStyle>
    </a:txDef>
  </a:objectDefaults>
  <a:extraClrSchemeLst>
    <a:extraClrScheme>
      <a:clrScheme name="3_Default Design 1">
        <a:dk1>
          <a:srgbClr val="000000"/>
        </a:dk1>
        <a:lt1>
          <a:srgbClr val="FFFFFF"/>
        </a:lt1>
        <a:dk2>
          <a:srgbClr val="1A7FBA"/>
        </a:dk2>
        <a:lt2>
          <a:srgbClr val="808080"/>
        </a:lt2>
        <a:accent1>
          <a:srgbClr val="EBA539"/>
        </a:accent1>
        <a:accent2>
          <a:srgbClr val="84C2EA"/>
        </a:accent2>
        <a:accent3>
          <a:srgbClr val="FFFFFF"/>
        </a:accent3>
        <a:accent4>
          <a:srgbClr val="000000"/>
        </a:accent4>
        <a:accent5>
          <a:srgbClr val="F3CFAE"/>
        </a:accent5>
        <a:accent6>
          <a:srgbClr val="77B0D4"/>
        </a:accent6>
        <a:hlink>
          <a:srgbClr val="D91355"/>
        </a:hlink>
        <a:folHlink>
          <a:srgbClr val="25AC6D"/>
        </a:folHlink>
      </a:clrScheme>
      <a:clrMap bg1="lt1" tx1="dk1" bg2="lt2" tx2="dk2" accent1="accent1" accent2="accent2" accent3="accent3" accent4="accent4" accent5="accent5" accent6="accent6" hlink="hlink" folHlink="folHlink"/>
    </a:extraClrScheme>
    <a:extraClrScheme>
      <a:clrScheme name="3_Default Design 2">
        <a:dk1>
          <a:srgbClr val="E7603D"/>
        </a:dk1>
        <a:lt1>
          <a:srgbClr val="84C2EA"/>
        </a:lt1>
        <a:dk2>
          <a:srgbClr val="2B9E9C"/>
        </a:dk2>
        <a:lt2>
          <a:srgbClr val="F0B146"/>
        </a:lt2>
        <a:accent1>
          <a:srgbClr val="8BB141"/>
        </a:accent1>
        <a:accent2>
          <a:srgbClr val="B13469"/>
        </a:accent2>
        <a:accent3>
          <a:srgbClr val="ACCCCB"/>
        </a:accent3>
        <a:accent4>
          <a:srgbClr val="70A5C8"/>
        </a:accent4>
        <a:accent5>
          <a:srgbClr val="C4D5B0"/>
        </a:accent5>
        <a:accent6>
          <a:srgbClr val="A02E5E"/>
        </a:accent6>
        <a:hlink>
          <a:srgbClr val="808080"/>
        </a:hlink>
        <a:folHlink>
          <a:srgbClr val="000000"/>
        </a:folHlink>
      </a:clrScheme>
      <a:clrMap bg1="dk2" tx1="lt1" bg2="dk1" tx2="lt2" accent1="accent1" accent2="accent2" accent3="accent3" accent4="accent4" accent5="accent5" accent6="accent6" hlink="hlink" folHlink="folHlink"/>
    </a:extraClrScheme>
    <a:extraClrScheme>
      <a:clrScheme name="3_Default Design 1">
        <a:dk1>
          <a:srgbClr val="004675"/>
        </a:dk1>
        <a:lt1>
          <a:srgbClr val="1B7FBA"/>
        </a:lt1>
        <a:dk2>
          <a:srgbClr val="4B81A5"/>
        </a:dk2>
        <a:lt2>
          <a:srgbClr val="589DC6"/>
        </a:lt2>
        <a:accent1>
          <a:srgbClr val="87CAE0"/>
        </a:accent1>
        <a:accent2>
          <a:srgbClr val="50AEE2"/>
        </a:accent2>
        <a:accent3>
          <a:srgbClr val="ABC0D9"/>
        </a:accent3>
        <a:accent4>
          <a:srgbClr val="003A63"/>
        </a:accent4>
        <a:accent5>
          <a:srgbClr val="C3E1ED"/>
        </a:accent5>
        <a:accent6>
          <a:srgbClr val="489DCD"/>
        </a:accent6>
        <a:hlink>
          <a:srgbClr val="D3E8F0"/>
        </a:hlink>
        <a:folHlink>
          <a:srgbClr val="000000"/>
        </a:folHlink>
      </a:clrScheme>
      <a:clrMap bg1="lt1" tx1="dk1" bg2="lt2" tx2="dk2" accent1="accent1" accent2="accent2" accent3="accent3" accent4="accent4" accent5="accent5" accent6="accent6" hlink="hlink" folHlink="folHlink"/>
    </a:extraClrScheme>
    <a:extraClrScheme>
      <a:clrScheme name="3_Default Design 1">
        <a:dk1>
          <a:srgbClr val="000000"/>
        </a:dk1>
        <a:lt1>
          <a:srgbClr val="FFFFFF"/>
        </a:lt1>
        <a:dk2>
          <a:srgbClr val="1A7FBA"/>
        </a:dk2>
        <a:lt2>
          <a:srgbClr val="808080"/>
        </a:lt2>
        <a:accent1>
          <a:srgbClr val="EBA539"/>
        </a:accent1>
        <a:accent2>
          <a:srgbClr val="84C2EA"/>
        </a:accent2>
        <a:accent3>
          <a:srgbClr val="FFFFFF"/>
        </a:accent3>
        <a:accent4>
          <a:srgbClr val="000000"/>
        </a:accent4>
        <a:accent5>
          <a:srgbClr val="F3CFAE"/>
        </a:accent5>
        <a:accent6>
          <a:srgbClr val="77B0D4"/>
        </a:accent6>
        <a:hlink>
          <a:srgbClr val="D91355"/>
        </a:hlink>
        <a:folHlink>
          <a:srgbClr val="25AC6D"/>
        </a:folHlink>
      </a:clrScheme>
      <a:clrMap bg1="lt1" tx1="dk1" bg2="lt2" tx2="dk2" accent1="accent1" accent2="accent2" accent3="accent3" accent4="accent4" accent5="accent5" accent6="accent6" hlink="hlink" folHlink="folHlink"/>
    </a:extraClrScheme>
    <a:extraClrScheme>
      <a:clrScheme name="3_Default Design 2">
        <a:dk1>
          <a:srgbClr val="004675"/>
        </a:dk1>
        <a:lt1>
          <a:srgbClr val="1B7FBA"/>
        </a:lt1>
        <a:dk2>
          <a:srgbClr val="4B81A5"/>
        </a:dk2>
        <a:lt2>
          <a:srgbClr val="589DC6"/>
        </a:lt2>
        <a:accent1>
          <a:srgbClr val="87CAE0"/>
        </a:accent1>
        <a:accent2>
          <a:srgbClr val="50AEE2"/>
        </a:accent2>
        <a:accent3>
          <a:srgbClr val="ABC0D9"/>
        </a:accent3>
        <a:accent4>
          <a:srgbClr val="003A63"/>
        </a:accent4>
        <a:accent5>
          <a:srgbClr val="C3E1ED"/>
        </a:accent5>
        <a:accent6>
          <a:srgbClr val="489DCD"/>
        </a:accent6>
        <a:hlink>
          <a:srgbClr val="DDE8F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errill Roth strategies presentation" id="{1F5989B6-03C5-4D49-97E0-9F5C28CB47DF}" vid="{0972C017-F5B8-B649-B164-C848F5F8EF7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TotalTime>
  <Words>2536</Words>
  <Application>Microsoft Office PowerPoint</Application>
  <PresentationFormat>Widescreen</PresentationFormat>
  <Paragraphs>364</Paragraphs>
  <Slides>25</Slides>
  <Notes>11</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25</vt:i4>
      </vt:variant>
    </vt:vector>
  </HeadingPairs>
  <TitlesOfParts>
    <vt:vector size="47" baseType="lpstr">
      <vt:lpstr>Montserrat Medium</vt:lpstr>
      <vt:lpstr>Gotham C2 Text</vt:lpstr>
      <vt:lpstr>Montserrat Light</vt:lpstr>
      <vt:lpstr>Lato</vt:lpstr>
      <vt:lpstr>Arial Narrow</vt:lpstr>
      <vt:lpstr>Palatino Linotype</vt:lpstr>
      <vt:lpstr>Arial Black</vt:lpstr>
      <vt:lpstr>Montserrat ExtraBold</vt:lpstr>
      <vt:lpstr>Montserrat (Body)</vt:lpstr>
      <vt:lpstr>Roboto</vt:lpstr>
      <vt:lpstr>Gotham C1 Head</vt:lpstr>
      <vt:lpstr>Arial</vt:lpstr>
      <vt:lpstr>Gill Sans MT</vt:lpstr>
      <vt:lpstr>Montserrat</vt:lpstr>
      <vt:lpstr>Calibri Light</vt:lpstr>
      <vt:lpstr>Montserrat Black</vt:lpstr>
      <vt:lpstr>Calibri</vt:lpstr>
      <vt:lpstr>Office Theme</vt:lpstr>
      <vt:lpstr>1_Office Theme</vt:lpstr>
      <vt:lpstr>Office Theme</vt:lpstr>
      <vt:lpstr>Office Theme</vt:lpstr>
      <vt:lpstr>2015_PI_WM_template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U.S. Bear &amp; Bull Markets Daily Returns Since 1942</vt:lpstr>
      <vt:lpstr>Staying the Course</vt:lpstr>
      <vt:lpstr>PowerPoint Presentation</vt:lpstr>
      <vt:lpstr>PowerPoint Presentation</vt:lpstr>
      <vt:lpstr>PowerPoint Presentation</vt:lpstr>
      <vt:lpstr>PowerPoint Presentation</vt:lpstr>
      <vt:lpstr>Current Tax Environment </vt:lpstr>
      <vt:lpstr>New 3% Surtax – Expansion 3.8% Surtax</vt:lpstr>
      <vt:lpstr>Restrictions on Large IRA Balances</vt:lpstr>
      <vt:lpstr>ROTH Conversions Disallowed </vt:lpstr>
      <vt:lpstr>PowerPoint Presentation</vt:lpstr>
      <vt:lpstr>PowerPoint Presentation</vt:lpstr>
      <vt:lpstr>PowerPoint Presentation</vt:lpstr>
      <vt:lpstr>PowerPoint Presentation</vt:lpstr>
      <vt:lpstr>PowerPoint Presentation</vt:lpstr>
      <vt:lpstr>PowerPoint Presentation</vt:lpstr>
      <vt:lpstr>Thank You For Attending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Hamza Khalid</dc:creator>
  <cp:lastModifiedBy>Paige Rost</cp:lastModifiedBy>
  <cp:revision>29</cp:revision>
  <dcterms:created xsi:type="dcterms:W3CDTF">2022-01-07T14:06:24Z</dcterms:created>
  <dcterms:modified xsi:type="dcterms:W3CDTF">2022-12-05T20:39:07Z</dcterms:modified>
</cp:coreProperties>
</file>