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66" r:id="rId5"/>
  </p:sldMasterIdLst>
  <p:notesMasterIdLst>
    <p:notesMasterId r:id="rId25"/>
  </p:notesMasterIdLst>
  <p:handoutMasterIdLst>
    <p:handoutMasterId r:id="rId26"/>
  </p:handoutMasterIdLst>
  <p:sldIdLst>
    <p:sldId id="324" r:id="rId6"/>
    <p:sldId id="302" r:id="rId7"/>
    <p:sldId id="315" r:id="rId8"/>
    <p:sldId id="327" r:id="rId9"/>
    <p:sldId id="328" r:id="rId10"/>
    <p:sldId id="330" r:id="rId11"/>
    <p:sldId id="294" r:id="rId12"/>
    <p:sldId id="331" r:id="rId13"/>
    <p:sldId id="304" r:id="rId14"/>
    <p:sldId id="332" r:id="rId15"/>
    <p:sldId id="333" r:id="rId16"/>
    <p:sldId id="313" r:id="rId17"/>
    <p:sldId id="334" r:id="rId18"/>
    <p:sldId id="338" r:id="rId19"/>
    <p:sldId id="339" r:id="rId20"/>
    <p:sldId id="340" r:id="rId21"/>
    <p:sldId id="335" r:id="rId22"/>
    <p:sldId id="336" r:id="rId23"/>
    <p:sldId id="33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408" userDrawn="1">
          <p15:clr>
            <a:srgbClr val="A4A3A4"/>
          </p15:clr>
        </p15:guide>
        <p15:guide id="3" orient="horz" pos="3912" userDrawn="1">
          <p15:clr>
            <a:srgbClr val="A4A3A4"/>
          </p15:clr>
        </p15:guide>
        <p15:guide id="4" pos="7272" userDrawn="1">
          <p15:clr>
            <a:srgbClr val="A4A3A4"/>
          </p15:clr>
        </p15:guide>
        <p15:guide id="5" orient="horz" pos="16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867"/>
    <a:srgbClr val="ED6D40"/>
    <a:srgbClr val="4377B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0975" autoAdjust="0"/>
  </p:normalViewPr>
  <p:slideViewPr>
    <p:cSldViewPr snapToGrid="0">
      <p:cViewPr varScale="1">
        <p:scale>
          <a:sx n="81" d="100"/>
          <a:sy n="81" d="100"/>
        </p:scale>
        <p:origin x="684" y="72"/>
      </p:cViewPr>
      <p:guideLst>
        <p:guide orient="horz" pos="1968"/>
        <p:guide pos="408"/>
        <p:guide orient="horz" pos="3912"/>
        <p:guide pos="7272"/>
        <p:guide orient="horz" pos="1656"/>
      </p:guideLst>
    </p:cSldViewPr>
  </p:slideViewPr>
  <p:outlineViewPr>
    <p:cViewPr>
      <p:scale>
        <a:sx n="33" d="100"/>
        <a:sy n="33" d="100"/>
      </p:scale>
      <p:origin x="0" y="-48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965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12/9/2022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42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7912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Spend a lot of time on this!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569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hidden ones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7334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2938" y="1162050"/>
            <a:ext cx="5572125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550C9-B0B2-D84F-BA24-6793F6EE4B0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4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FA57703-9E4A-48E0-A123-3A5EDC764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ED61BFD1-C421-442F-ACC0-868D35B02015}"/>
              </a:ext>
            </a:extLst>
          </p:cNvPr>
          <p:cNvSpPr/>
          <p:nvPr userDrawn="1"/>
        </p:nvSpPr>
        <p:spPr>
          <a:xfrm>
            <a:off x="3166402" y="903484"/>
            <a:ext cx="5859196" cy="5051033"/>
          </a:xfrm>
          <a:prstGeom prst="hexagon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89B16BC3-CBF9-4BF0-A37A-9F2BB89BED54}"/>
              </a:ext>
            </a:extLst>
          </p:cNvPr>
          <p:cNvSpPr/>
          <p:nvPr userDrawn="1"/>
        </p:nvSpPr>
        <p:spPr>
          <a:xfrm>
            <a:off x="7974278" y="5753530"/>
            <a:ext cx="651613" cy="56173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80EA9ECE-F57C-4B25-AD19-4F78933A61EC}"/>
              </a:ext>
            </a:extLst>
          </p:cNvPr>
          <p:cNvSpPr/>
          <p:nvPr userDrawn="1"/>
        </p:nvSpPr>
        <p:spPr>
          <a:xfrm>
            <a:off x="2255521" y="2751804"/>
            <a:ext cx="785546" cy="67719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DCBDF4EA-BFFB-460D-B9A8-45C097E920DA}"/>
              </a:ext>
            </a:extLst>
          </p:cNvPr>
          <p:cNvSpPr/>
          <p:nvPr userDrawn="1"/>
        </p:nvSpPr>
        <p:spPr>
          <a:xfrm>
            <a:off x="8021783" y="671564"/>
            <a:ext cx="392774" cy="33859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AB15A15E-528E-4041-8E63-65C0D0398F3A}"/>
              </a:ext>
            </a:extLst>
          </p:cNvPr>
          <p:cNvSpPr/>
          <p:nvPr userDrawn="1"/>
        </p:nvSpPr>
        <p:spPr>
          <a:xfrm>
            <a:off x="2035398" y="3344350"/>
            <a:ext cx="196388" cy="16930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A620BD-CFAD-4100-8C9F-494D15A0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846" y="2576760"/>
            <a:ext cx="3924935" cy="1695637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40C15AA-E296-48AE-857F-0589EEA69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6848" y="1899514"/>
            <a:ext cx="3924934" cy="490538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0A61465-6ECA-46DC-97DD-7BCFDB69EB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582" y="4459105"/>
            <a:ext cx="3222836" cy="1168530"/>
          </a:xfrm>
          <a:prstGeom prst="rect">
            <a:avLst/>
          </a:prstGeom>
        </p:spPr>
        <p:txBody>
          <a:bodyPr anchor="b"/>
          <a:lstStyle>
            <a:lvl1pPr algn="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48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9FE87B7-32A4-4C7F-9AAF-37688E64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47700"/>
            <a:ext cx="11340000" cy="700114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Click to edit Master title style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61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1E0F77B-E8C6-4A86-B521-8368A308A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700" y="2057818"/>
            <a:ext cx="508000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ACFBE9-8475-4CC0-8189-87BFC4059A86}"/>
              </a:ext>
            </a:extLst>
          </p:cNvPr>
          <p:cNvSpPr/>
          <p:nvPr userDrawn="1"/>
        </p:nvSpPr>
        <p:spPr>
          <a:xfrm>
            <a:off x="10385897" y="1443145"/>
            <a:ext cx="471170" cy="47117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F8C6FC8-D350-4A01-A7E0-5AEDAC96F358}"/>
              </a:ext>
            </a:extLst>
          </p:cNvPr>
          <p:cNvSpPr/>
          <p:nvPr userDrawn="1"/>
        </p:nvSpPr>
        <p:spPr>
          <a:xfrm>
            <a:off x="8910011" y="328773"/>
            <a:ext cx="317813" cy="317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8F1038A-897D-4C38-B499-73FC76C716FA}"/>
              </a:ext>
            </a:extLst>
          </p:cNvPr>
          <p:cNvSpPr/>
          <p:nvPr userDrawn="1"/>
        </p:nvSpPr>
        <p:spPr>
          <a:xfrm flipH="1">
            <a:off x="8634932" y="623939"/>
            <a:ext cx="170406" cy="1704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A6E2374-7B5B-4947-8461-F294B56E7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2673522"/>
            <a:ext cx="506730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B9159BE-CEED-461B-AF31-03BC124E27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1600" y="2061363"/>
            <a:ext cx="508000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C15BD20-69D8-4EC1-8A33-A0C6EAFD30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64300" y="2677067"/>
            <a:ext cx="506730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57B52D4-8D50-4E16-B60E-688B084764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61647" y="0"/>
            <a:ext cx="2930353" cy="1559882"/>
          </a:xfrm>
          <a:custGeom>
            <a:avLst/>
            <a:gdLst>
              <a:gd name="connsiteX0" fmla="*/ 562125 w 2930353"/>
              <a:gd name="connsiteY0" fmla="*/ 435632 h 1559882"/>
              <a:gd name="connsiteX1" fmla="*/ 1124250 w 2930353"/>
              <a:gd name="connsiteY1" fmla="*/ 997757 h 1559882"/>
              <a:gd name="connsiteX2" fmla="*/ 562125 w 2930353"/>
              <a:gd name="connsiteY2" fmla="*/ 1559882 h 1559882"/>
              <a:gd name="connsiteX3" fmla="*/ 0 w 2930353"/>
              <a:gd name="connsiteY3" fmla="*/ 997757 h 1559882"/>
              <a:gd name="connsiteX4" fmla="*/ 562125 w 2930353"/>
              <a:gd name="connsiteY4" fmla="*/ 435632 h 1559882"/>
              <a:gd name="connsiteX5" fmla="*/ 1475035 w 2930353"/>
              <a:gd name="connsiteY5" fmla="*/ 0 h 1559882"/>
              <a:gd name="connsiteX6" fmla="*/ 2930353 w 2930353"/>
              <a:gd name="connsiteY6" fmla="*/ 0 h 1559882"/>
              <a:gd name="connsiteX7" fmla="*/ 2930353 w 2930353"/>
              <a:gd name="connsiteY7" fmla="*/ 1239091 h 1559882"/>
              <a:gd name="connsiteX8" fmla="*/ 2822571 w 2930353"/>
              <a:gd name="connsiteY8" fmla="*/ 1328020 h 1559882"/>
              <a:gd name="connsiteX9" fmla="*/ 2282653 w 2930353"/>
              <a:gd name="connsiteY9" fmla="*/ 1492942 h 1559882"/>
              <a:gd name="connsiteX10" fmla="*/ 1316979 w 2930353"/>
              <a:gd name="connsiteY10" fmla="*/ 527268 h 1559882"/>
              <a:gd name="connsiteX11" fmla="*/ 1392867 w 2930353"/>
              <a:gd name="connsiteY11" fmla="*/ 151384 h 155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0353" h="1559882">
                <a:moveTo>
                  <a:pt x="562125" y="435632"/>
                </a:moveTo>
                <a:cubicBezTo>
                  <a:pt x="872578" y="435632"/>
                  <a:pt x="1124250" y="687304"/>
                  <a:pt x="1124250" y="997757"/>
                </a:cubicBezTo>
                <a:cubicBezTo>
                  <a:pt x="1124250" y="1308210"/>
                  <a:pt x="872578" y="1559882"/>
                  <a:pt x="562125" y="1559882"/>
                </a:cubicBezTo>
                <a:cubicBezTo>
                  <a:pt x="251672" y="1559882"/>
                  <a:pt x="0" y="1308210"/>
                  <a:pt x="0" y="997757"/>
                </a:cubicBezTo>
                <a:cubicBezTo>
                  <a:pt x="0" y="687304"/>
                  <a:pt x="251672" y="435632"/>
                  <a:pt x="562125" y="435632"/>
                </a:cubicBezTo>
                <a:close/>
                <a:moveTo>
                  <a:pt x="1475035" y="0"/>
                </a:moveTo>
                <a:lnTo>
                  <a:pt x="2930353" y="0"/>
                </a:lnTo>
                <a:lnTo>
                  <a:pt x="2930353" y="1239091"/>
                </a:lnTo>
                <a:lnTo>
                  <a:pt x="2822571" y="1328020"/>
                </a:lnTo>
                <a:cubicBezTo>
                  <a:pt x="2668448" y="1432143"/>
                  <a:pt x="2482651" y="1492942"/>
                  <a:pt x="2282653" y="1492942"/>
                </a:cubicBezTo>
                <a:cubicBezTo>
                  <a:pt x="1749326" y="1492942"/>
                  <a:pt x="1316979" y="1060595"/>
                  <a:pt x="1316979" y="527268"/>
                </a:cubicBezTo>
                <a:cubicBezTo>
                  <a:pt x="1316979" y="393936"/>
                  <a:pt x="1344001" y="266916"/>
                  <a:pt x="1392867" y="15138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2F03355-C197-48C4-A4DF-B41338483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01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1E0F77B-E8C6-4A86-B521-8368A308A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400" y="2037656"/>
            <a:ext cx="347472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A6E2374-7B5B-4947-8461-F294B56E7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2664637"/>
            <a:ext cx="347472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B9159BE-CEED-461B-AF31-03BC124E27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44180" y="2052478"/>
            <a:ext cx="347472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C15BD20-69D8-4EC1-8A33-A0C6EAFD30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56880" y="2668182"/>
            <a:ext cx="347472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4FDB27CA-009D-4863-B119-0EC3683714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2290" y="2048933"/>
            <a:ext cx="347472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FD03E3EF-D812-4B98-959B-6800BBE59D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4990" y="2664637"/>
            <a:ext cx="347472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303FFB35-43AC-4A56-92D0-91038C098B3C}"/>
              </a:ext>
            </a:extLst>
          </p:cNvPr>
          <p:cNvSpPr/>
          <p:nvPr userDrawn="1"/>
        </p:nvSpPr>
        <p:spPr>
          <a:xfrm>
            <a:off x="10700126" y="788523"/>
            <a:ext cx="1155906" cy="996471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AAF31DA0-707D-4A5D-BB7A-A5C90DB11A55}"/>
              </a:ext>
            </a:extLst>
          </p:cNvPr>
          <p:cNvSpPr/>
          <p:nvPr userDrawn="1"/>
        </p:nvSpPr>
        <p:spPr>
          <a:xfrm>
            <a:off x="11388427" y="1859136"/>
            <a:ext cx="315205" cy="271728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539F452B-F55F-4D85-834B-A7EAF742647C}"/>
              </a:ext>
            </a:extLst>
          </p:cNvPr>
          <p:cNvSpPr/>
          <p:nvPr userDrawn="1"/>
        </p:nvSpPr>
        <p:spPr>
          <a:xfrm>
            <a:off x="9014155" y="740289"/>
            <a:ext cx="379060" cy="326776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1D9F6BE-FB0B-42EE-8F02-95F5CC039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67FFA0E-8AAA-4DEB-B97E-31969F57927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93238" y="2"/>
            <a:ext cx="2798762" cy="1354861"/>
          </a:xfrm>
          <a:custGeom>
            <a:avLst/>
            <a:gdLst>
              <a:gd name="connsiteX0" fmla="*/ 316595 w 2798762"/>
              <a:gd name="connsiteY0" fmla="*/ 88390 h 1354861"/>
              <a:gd name="connsiteX1" fmla="*/ 1152465 w 2798762"/>
              <a:gd name="connsiteY1" fmla="*/ 88390 h 1354861"/>
              <a:gd name="connsiteX2" fmla="*/ 1469083 w 2798762"/>
              <a:gd name="connsiteY2" fmla="*/ 721626 h 1354861"/>
              <a:gd name="connsiteX3" fmla="*/ 1152465 w 2798762"/>
              <a:gd name="connsiteY3" fmla="*/ 1354861 h 1354861"/>
              <a:gd name="connsiteX4" fmla="*/ 316595 w 2798762"/>
              <a:gd name="connsiteY4" fmla="*/ 1354861 h 1354861"/>
              <a:gd name="connsiteX5" fmla="*/ 0 w 2798762"/>
              <a:gd name="connsiteY5" fmla="*/ 721672 h 1354861"/>
              <a:gd name="connsiteX6" fmla="*/ 0 w 2798762"/>
              <a:gd name="connsiteY6" fmla="*/ 721580 h 1354861"/>
              <a:gd name="connsiteX7" fmla="*/ 1250372 w 2798762"/>
              <a:gd name="connsiteY7" fmla="*/ 0 h 1354861"/>
              <a:gd name="connsiteX8" fmla="*/ 2798762 w 2798762"/>
              <a:gd name="connsiteY8" fmla="*/ 0 h 1354861"/>
              <a:gd name="connsiteX9" fmla="*/ 2798762 w 2798762"/>
              <a:gd name="connsiteY9" fmla="*/ 505978 h 1354861"/>
              <a:gd name="connsiteX10" fmla="*/ 2719777 w 2798762"/>
              <a:gd name="connsiteY10" fmla="*/ 663948 h 1354861"/>
              <a:gd name="connsiteX11" fmla="*/ 1582346 w 2798762"/>
              <a:gd name="connsiteY11" fmla="*/ 663948 h 135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98762" h="1354861">
                <a:moveTo>
                  <a:pt x="316595" y="88390"/>
                </a:moveTo>
                <a:lnTo>
                  <a:pt x="1152465" y="88390"/>
                </a:lnTo>
                <a:lnTo>
                  <a:pt x="1469083" y="721626"/>
                </a:lnTo>
                <a:lnTo>
                  <a:pt x="1152465" y="1354861"/>
                </a:lnTo>
                <a:lnTo>
                  <a:pt x="316595" y="1354861"/>
                </a:lnTo>
                <a:lnTo>
                  <a:pt x="0" y="721672"/>
                </a:lnTo>
                <a:lnTo>
                  <a:pt x="0" y="721580"/>
                </a:lnTo>
                <a:close/>
                <a:moveTo>
                  <a:pt x="1250372" y="0"/>
                </a:moveTo>
                <a:lnTo>
                  <a:pt x="2798762" y="0"/>
                </a:lnTo>
                <a:lnTo>
                  <a:pt x="2798762" y="505978"/>
                </a:lnTo>
                <a:lnTo>
                  <a:pt x="2719777" y="663948"/>
                </a:lnTo>
                <a:lnTo>
                  <a:pt x="1582346" y="66394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59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5E74AFC3-1C60-42DE-ABAC-F53CA85AC6F1}"/>
              </a:ext>
            </a:extLst>
          </p:cNvPr>
          <p:cNvSpPr/>
          <p:nvPr userDrawn="1"/>
        </p:nvSpPr>
        <p:spPr>
          <a:xfrm>
            <a:off x="5897272" y="1457542"/>
            <a:ext cx="617218" cy="6172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133261-FFEB-4B3D-B085-14AEAE741F82}"/>
              </a:ext>
            </a:extLst>
          </p:cNvPr>
          <p:cNvSpPr/>
          <p:nvPr userDrawn="1"/>
        </p:nvSpPr>
        <p:spPr>
          <a:xfrm>
            <a:off x="9810348" y="5955461"/>
            <a:ext cx="394539" cy="3945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3FE105-1D8E-48B0-AD9A-95AC9A165651}"/>
              </a:ext>
            </a:extLst>
          </p:cNvPr>
          <p:cNvSpPr/>
          <p:nvPr userDrawn="1"/>
        </p:nvSpPr>
        <p:spPr>
          <a:xfrm>
            <a:off x="6514490" y="946887"/>
            <a:ext cx="335852" cy="3358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C4388F5-0DCA-4A09-A6E1-AE07F4030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701" y="2042790"/>
            <a:ext cx="4143374" cy="2654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2C12FDC-BC11-43E8-B22A-3EC48E0344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699" y="4953919"/>
            <a:ext cx="4143375" cy="759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>
              <a:buNone/>
              <a:defRPr sz="20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D43F412-F2C7-4D38-BDD0-9663029081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7402" y="533063"/>
            <a:ext cx="5542598" cy="5611666"/>
          </a:xfrm>
          <a:custGeom>
            <a:avLst/>
            <a:gdLst>
              <a:gd name="connsiteX0" fmla="*/ 3354105 w 5542598"/>
              <a:gd name="connsiteY0" fmla="*/ 4359376 h 5611666"/>
              <a:gd name="connsiteX1" fmla="*/ 3980250 w 5542598"/>
              <a:gd name="connsiteY1" fmla="*/ 4985521 h 5611666"/>
              <a:gd name="connsiteX2" fmla="*/ 3354105 w 5542598"/>
              <a:gd name="connsiteY2" fmla="*/ 5611666 h 5611666"/>
              <a:gd name="connsiteX3" fmla="*/ 2727960 w 5542598"/>
              <a:gd name="connsiteY3" fmla="*/ 4985521 h 5611666"/>
              <a:gd name="connsiteX4" fmla="*/ 3354105 w 5542598"/>
              <a:gd name="connsiteY4" fmla="*/ 4359376 h 5611666"/>
              <a:gd name="connsiteX5" fmla="*/ 1592580 w 5542598"/>
              <a:gd name="connsiteY5" fmla="*/ 1430357 h 5611666"/>
              <a:gd name="connsiteX6" fmla="*/ 3185160 w 5542598"/>
              <a:gd name="connsiteY6" fmla="*/ 3022937 h 5611666"/>
              <a:gd name="connsiteX7" fmla="*/ 1592580 w 5542598"/>
              <a:gd name="connsiteY7" fmla="*/ 4615517 h 5611666"/>
              <a:gd name="connsiteX8" fmla="*/ 0 w 5542598"/>
              <a:gd name="connsiteY8" fmla="*/ 3022937 h 5611666"/>
              <a:gd name="connsiteX9" fmla="*/ 1592580 w 5542598"/>
              <a:gd name="connsiteY9" fmla="*/ 1430357 h 5611666"/>
              <a:gd name="connsiteX10" fmla="*/ 4230267 w 5542598"/>
              <a:gd name="connsiteY10" fmla="*/ 0 h 5611666"/>
              <a:gd name="connsiteX11" fmla="*/ 5542598 w 5542598"/>
              <a:gd name="connsiteY11" fmla="*/ 1312331 h 5611666"/>
              <a:gd name="connsiteX12" fmla="*/ 4230267 w 5542598"/>
              <a:gd name="connsiteY12" fmla="*/ 2624662 h 5611666"/>
              <a:gd name="connsiteX13" fmla="*/ 2917936 w 5542598"/>
              <a:gd name="connsiteY13" fmla="*/ 1312331 h 5611666"/>
              <a:gd name="connsiteX14" fmla="*/ 4230267 w 5542598"/>
              <a:gd name="connsiteY14" fmla="*/ 0 h 561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2598" h="5611666">
                <a:moveTo>
                  <a:pt x="3354105" y="4359376"/>
                </a:moveTo>
                <a:cubicBezTo>
                  <a:pt x="3699915" y="4359376"/>
                  <a:pt x="3980250" y="4639711"/>
                  <a:pt x="3980250" y="4985521"/>
                </a:cubicBezTo>
                <a:cubicBezTo>
                  <a:pt x="3980250" y="5331331"/>
                  <a:pt x="3699915" y="5611666"/>
                  <a:pt x="3354105" y="5611666"/>
                </a:cubicBezTo>
                <a:cubicBezTo>
                  <a:pt x="3008295" y="5611666"/>
                  <a:pt x="2727960" y="5331331"/>
                  <a:pt x="2727960" y="4985521"/>
                </a:cubicBezTo>
                <a:cubicBezTo>
                  <a:pt x="2727960" y="4639711"/>
                  <a:pt x="3008295" y="4359376"/>
                  <a:pt x="3354105" y="4359376"/>
                </a:cubicBezTo>
                <a:close/>
                <a:moveTo>
                  <a:pt x="1592580" y="1430357"/>
                </a:moveTo>
                <a:cubicBezTo>
                  <a:pt x="2472138" y="1430357"/>
                  <a:pt x="3185160" y="2143379"/>
                  <a:pt x="3185160" y="3022937"/>
                </a:cubicBezTo>
                <a:cubicBezTo>
                  <a:pt x="3185160" y="3902495"/>
                  <a:pt x="2472138" y="4615517"/>
                  <a:pt x="1592580" y="4615517"/>
                </a:cubicBezTo>
                <a:cubicBezTo>
                  <a:pt x="713022" y="4615517"/>
                  <a:pt x="0" y="3902495"/>
                  <a:pt x="0" y="3022937"/>
                </a:cubicBezTo>
                <a:cubicBezTo>
                  <a:pt x="0" y="2143379"/>
                  <a:pt x="713022" y="1430357"/>
                  <a:pt x="1592580" y="1430357"/>
                </a:cubicBezTo>
                <a:close/>
                <a:moveTo>
                  <a:pt x="4230267" y="0"/>
                </a:moveTo>
                <a:cubicBezTo>
                  <a:pt x="4955047" y="0"/>
                  <a:pt x="5542598" y="587551"/>
                  <a:pt x="5542598" y="1312331"/>
                </a:cubicBezTo>
                <a:cubicBezTo>
                  <a:pt x="5542598" y="2037111"/>
                  <a:pt x="4955047" y="2624662"/>
                  <a:pt x="4230267" y="2624662"/>
                </a:cubicBezTo>
                <a:cubicBezTo>
                  <a:pt x="3505487" y="2624662"/>
                  <a:pt x="2917936" y="2037111"/>
                  <a:pt x="2917936" y="1312331"/>
                </a:cubicBezTo>
                <a:cubicBezTo>
                  <a:pt x="2917936" y="587551"/>
                  <a:pt x="3505487" y="0"/>
                  <a:pt x="423026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1176083-2CE5-4707-A564-46805454A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86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DD16E-4C7C-41D6-ADC1-A49AA86D2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97" y="265113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24BFE8-CEC3-44AB-8186-462F3DEAB1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6933">
              <a:lnSpc>
                <a:spcPts val="1627"/>
              </a:lnSpc>
            </a:pPr>
            <a:r>
              <a:rPr lang="en-US" dirty="0"/>
              <a:t>© 2021 Retirement Learning Center, LLC. All Rights Reserved.</a:t>
            </a:r>
            <a:endParaRPr lang="en-US" spc="-7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EAF80-879E-44A8-8667-F88A1CD010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35463">
              <a:lnSpc>
                <a:spcPts val="1627"/>
              </a:lnSpc>
            </a:pPr>
            <a:fld id="{81D60167-4931-47E6-BA6A-407CBD079E47}" type="slidenum">
              <a:rPr lang="en-US" smtClean="0"/>
              <a:pPr marL="135463">
                <a:lnSpc>
                  <a:spcPts val="1627"/>
                </a:lnSpc>
              </a:pPr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704816-6B8F-4CD0-BA8C-47B40275BA6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4997" y="1726796"/>
            <a:ext cx="10515600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214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FA57703-9E4A-48E0-A123-3A5EDC764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descr="Tall office building looking up">
            <a:extLst>
              <a:ext uri="{FF2B5EF4-FFF2-40B4-BE49-F238E27FC236}">
                <a16:creationId xmlns:a16="http://schemas.microsoft.com/office/drawing/2014/main" id="{AF7FA146-2A75-4EA7-A9AD-EBCE6F17FB42}"/>
              </a:ext>
            </a:extLst>
          </p:cNvPr>
          <p:cNvSpPr/>
          <p:nvPr userDrawn="1"/>
        </p:nvSpPr>
        <p:spPr>
          <a:xfrm>
            <a:off x="3718560" y="1181123"/>
            <a:ext cx="4754880" cy="4495754"/>
          </a:xfrm>
          <a:prstGeom prst="rect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40C15AA-E296-48AE-857F-0589EEA69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9139" y="4859469"/>
            <a:ext cx="3924934" cy="490538"/>
          </a:xfrm>
          <a:prstGeom prst="rect">
            <a:avLst/>
          </a:prstGeom>
        </p:spPr>
        <p:txBody>
          <a:bodyPr/>
          <a:lstStyle>
            <a:lvl1pPr algn="r">
              <a:buNone/>
              <a:defRPr lang="en-US" sz="24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2BE5D7-9E35-49F8-A8E4-2093183A6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139" y="1529685"/>
            <a:ext cx="3924934" cy="1695637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9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1">
            <a:extLst>
              <a:ext uri="{FF2B5EF4-FFF2-40B4-BE49-F238E27FC236}">
                <a16:creationId xmlns:a16="http://schemas.microsoft.com/office/drawing/2014/main" id="{75D96571-69F8-475F-A910-ECC1834250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Oval 2" descr="Tall office building looking up">
            <a:extLst>
              <a:ext uri="{FF2B5EF4-FFF2-40B4-BE49-F238E27FC236}">
                <a16:creationId xmlns:a16="http://schemas.microsoft.com/office/drawing/2014/main" id="{CD4C2457-AECB-4015-9FE4-CCBC516AA9EE}"/>
              </a:ext>
            </a:extLst>
          </p:cNvPr>
          <p:cNvSpPr/>
          <p:nvPr userDrawn="1"/>
        </p:nvSpPr>
        <p:spPr>
          <a:xfrm>
            <a:off x="3352800" y="685800"/>
            <a:ext cx="5486400" cy="5486400"/>
          </a:xfrm>
          <a:prstGeom prst="ellipse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9A018F-D11C-4B07-9830-8336B27A18AD}"/>
              </a:ext>
            </a:extLst>
          </p:cNvPr>
          <p:cNvSpPr/>
          <p:nvPr userDrawn="1"/>
        </p:nvSpPr>
        <p:spPr>
          <a:xfrm>
            <a:off x="8138160" y="5669280"/>
            <a:ext cx="502920" cy="5029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209A32-FE17-4457-B02B-0A1DB9B8ADB1}"/>
              </a:ext>
            </a:extLst>
          </p:cNvPr>
          <p:cNvSpPr/>
          <p:nvPr userDrawn="1"/>
        </p:nvSpPr>
        <p:spPr>
          <a:xfrm>
            <a:off x="2915463" y="1295169"/>
            <a:ext cx="692878" cy="69287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85A541-0EDE-4213-AE62-4D909E8EB7F5}"/>
              </a:ext>
            </a:extLst>
          </p:cNvPr>
          <p:cNvSpPr/>
          <p:nvPr userDrawn="1"/>
        </p:nvSpPr>
        <p:spPr>
          <a:xfrm>
            <a:off x="3398520" y="904895"/>
            <a:ext cx="251460" cy="2514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CBFD020D-881A-48D8-BDA8-55C7B95C59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7927" y="4609453"/>
            <a:ext cx="3924934" cy="490538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lang="en-US" sz="20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687A5-0BDD-45B2-A892-542449E31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678" y="1988047"/>
            <a:ext cx="4007183" cy="237419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000"/>
              </a:spcBef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2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4AA38E8C-A334-4183-8ABC-112B8517F4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4275138" cy="3560763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4pPr>
            <a:lvl5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0624A4-5116-4AAF-8C31-C25D1DB16FEC}"/>
              </a:ext>
            </a:extLst>
          </p:cNvPr>
          <p:cNvSpPr/>
          <p:nvPr userDrawn="1"/>
        </p:nvSpPr>
        <p:spPr>
          <a:xfrm>
            <a:off x="9354457" y="5363987"/>
            <a:ext cx="457200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07EC8A-6024-4DEA-9C4D-AE4228E17854}"/>
              </a:ext>
            </a:extLst>
          </p:cNvPr>
          <p:cNvSpPr/>
          <p:nvPr userDrawn="1"/>
        </p:nvSpPr>
        <p:spPr>
          <a:xfrm>
            <a:off x="6692791" y="1699889"/>
            <a:ext cx="319749" cy="319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C8FAEF-DF78-48CC-AEEF-F9B802055C05}"/>
              </a:ext>
            </a:extLst>
          </p:cNvPr>
          <p:cNvSpPr/>
          <p:nvPr userDrawn="1"/>
        </p:nvSpPr>
        <p:spPr>
          <a:xfrm>
            <a:off x="9354457" y="5897738"/>
            <a:ext cx="179977" cy="1799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66F72D6-AEEE-4CF3-8136-F6782F1E48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90227" y="786181"/>
            <a:ext cx="4441372" cy="5393036"/>
          </a:xfrm>
          <a:custGeom>
            <a:avLst/>
            <a:gdLst>
              <a:gd name="connsiteX0" fmla="*/ 0 w 4441372"/>
              <a:gd name="connsiteY0" fmla="*/ 3188969 h 5393036"/>
              <a:gd name="connsiteX1" fmla="*/ 2173516 w 4441372"/>
              <a:gd name="connsiteY1" fmla="*/ 3188969 h 5393036"/>
              <a:gd name="connsiteX2" fmla="*/ 2173516 w 4441372"/>
              <a:gd name="connsiteY2" fmla="*/ 5393036 h 5393036"/>
              <a:gd name="connsiteX3" fmla="*/ 0 w 4441372"/>
              <a:gd name="connsiteY3" fmla="*/ 5393036 h 5393036"/>
              <a:gd name="connsiteX4" fmla="*/ 2267856 w 4441372"/>
              <a:gd name="connsiteY4" fmla="*/ 2293018 h 5393036"/>
              <a:gd name="connsiteX5" fmla="*/ 4441372 w 4441372"/>
              <a:gd name="connsiteY5" fmla="*/ 2293018 h 5393036"/>
              <a:gd name="connsiteX6" fmla="*/ 4441372 w 4441372"/>
              <a:gd name="connsiteY6" fmla="*/ 4497085 h 5393036"/>
              <a:gd name="connsiteX7" fmla="*/ 2267856 w 4441372"/>
              <a:gd name="connsiteY7" fmla="*/ 4497085 h 5393036"/>
              <a:gd name="connsiteX8" fmla="*/ 0 w 4441372"/>
              <a:gd name="connsiteY8" fmla="*/ 906837 h 5393036"/>
              <a:gd name="connsiteX9" fmla="*/ 2173516 w 4441372"/>
              <a:gd name="connsiteY9" fmla="*/ 906837 h 5393036"/>
              <a:gd name="connsiteX10" fmla="*/ 2173516 w 4441372"/>
              <a:gd name="connsiteY10" fmla="*/ 3110904 h 5393036"/>
              <a:gd name="connsiteX11" fmla="*/ 0 w 4441372"/>
              <a:gd name="connsiteY11" fmla="*/ 3110904 h 5393036"/>
              <a:gd name="connsiteX12" fmla="*/ 2267856 w 4441372"/>
              <a:gd name="connsiteY12" fmla="*/ 0 h 5393036"/>
              <a:gd name="connsiteX13" fmla="*/ 4441372 w 4441372"/>
              <a:gd name="connsiteY13" fmla="*/ 0 h 5393036"/>
              <a:gd name="connsiteX14" fmla="*/ 4441372 w 4441372"/>
              <a:gd name="connsiteY14" fmla="*/ 2204067 h 5393036"/>
              <a:gd name="connsiteX15" fmla="*/ 2267856 w 4441372"/>
              <a:gd name="connsiteY15" fmla="*/ 2204067 h 53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1372" h="5393036">
                <a:moveTo>
                  <a:pt x="0" y="3188969"/>
                </a:moveTo>
                <a:lnTo>
                  <a:pt x="2173516" y="3188969"/>
                </a:lnTo>
                <a:lnTo>
                  <a:pt x="2173516" y="5393036"/>
                </a:lnTo>
                <a:lnTo>
                  <a:pt x="0" y="5393036"/>
                </a:lnTo>
                <a:close/>
                <a:moveTo>
                  <a:pt x="2267856" y="2293018"/>
                </a:moveTo>
                <a:lnTo>
                  <a:pt x="4441372" y="2293018"/>
                </a:lnTo>
                <a:lnTo>
                  <a:pt x="4441372" y="4497085"/>
                </a:lnTo>
                <a:lnTo>
                  <a:pt x="2267856" y="4497085"/>
                </a:lnTo>
                <a:close/>
                <a:moveTo>
                  <a:pt x="0" y="906837"/>
                </a:moveTo>
                <a:lnTo>
                  <a:pt x="2173516" y="906837"/>
                </a:lnTo>
                <a:lnTo>
                  <a:pt x="2173516" y="3110904"/>
                </a:lnTo>
                <a:lnTo>
                  <a:pt x="0" y="3110904"/>
                </a:lnTo>
                <a:close/>
                <a:moveTo>
                  <a:pt x="2267856" y="0"/>
                </a:moveTo>
                <a:lnTo>
                  <a:pt x="4441372" y="0"/>
                </a:lnTo>
                <a:lnTo>
                  <a:pt x="4441372" y="2204067"/>
                </a:lnTo>
                <a:lnTo>
                  <a:pt x="2267856" y="220406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B4C5A-55D7-4A1F-8EC2-62DB8218D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4370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41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4FAA9D0-7C9C-4043-9931-A15819ABB9B5}"/>
              </a:ext>
            </a:extLst>
          </p:cNvPr>
          <p:cNvSpPr/>
          <p:nvPr userDrawn="1"/>
        </p:nvSpPr>
        <p:spPr>
          <a:xfrm>
            <a:off x="7362825" y="443263"/>
            <a:ext cx="361950" cy="3619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32AB2D-843E-4B5F-8793-6A263DA356BB}"/>
              </a:ext>
            </a:extLst>
          </p:cNvPr>
          <p:cNvSpPr/>
          <p:nvPr userDrawn="1"/>
        </p:nvSpPr>
        <p:spPr>
          <a:xfrm>
            <a:off x="11007246" y="5605994"/>
            <a:ext cx="654227" cy="6542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75A12B-C399-4072-BD69-D872D2C2AD1F}"/>
              </a:ext>
            </a:extLst>
          </p:cNvPr>
          <p:cNvSpPr/>
          <p:nvPr userDrawn="1"/>
        </p:nvSpPr>
        <p:spPr>
          <a:xfrm>
            <a:off x="10683791" y="6132439"/>
            <a:ext cx="251152" cy="251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23AE48B-50E9-4BEA-B66A-B2D2B9CCFE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3416" y="624239"/>
            <a:ext cx="5855754" cy="5631571"/>
          </a:xfrm>
          <a:custGeom>
            <a:avLst/>
            <a:gdLst>
              <a:gd name="connsiteX0" fmla="*/ 3433020 w 5855754"/>
              <a:gd name="connsiteY0" fmla="*/ 786103 h 5631571"/>
              <a:gd name="connsiteX1" fmla="*/ 5855754 w 5855754"/>
              <a:gd name="connsiteY1" fmla="*/ 3208837 h 5631571"/>
              <a:gd name="connsiteX2" fmla="*/ 3433020 w 5855754"/>
              <a:gd name="connsiteY2" fmla="*/ 5631571 h 5631571"/>
              <a:gd name="connsiteX3" fmla="*/ 1010286 w 5855754"/>
              <a:gd name="connsiteY3" fmla="*/ 3208837 h 5631571"/>
              <a:gd name="connsiteX4" fmla="*/ 3433020 w 5855754"/>
              <a:gd name="connsiteY4" fmla="*/ 786103 h 5631571"/>
              <a:gd name="connsiteX5" fmla="*/ 828675 w 5855754"/>
              <a:gd name="connsiteY5" fmla="*/ 0 h 5631571"/>
              <a:gd name="connsiteX6" fmla="*/ 1657350 w 5855754"/>
              <a:gd name="connsiteY6" fmla="*/ 828675 h 5631571"/>
              <a:gd name="connsiteX7" fmla="*/ 828675 w 5855754"/>
              <a:gd name="connsiteY7" fmla="*/ 1657350 h 5631571"/>
              <a:gd name="connsiteX8" fmla="*/ 0 w 5855754"/>
              <a:gd name="connsiteY8" fmla="*/ 828675 h 5631571"/>
              <a:gd name="connsiteX9" fmla="*/ 828675 w 5855754"/>
              <a:gd name="connsiteY9" fmla="*/ 0 h 563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5754" h="5631571">
                <a:moveTo>
                  <a:pt x="3433020" y="786103"/>
                </a:moveTo>
                <a:cubicBezTo>
                  <a:pt x="4771059" y="786103"/>
                  <a:pt x="5855754" y="1870798"/>
                  <a:pt x="5855754" y="3208837"/>
                </a:cubicBezTo>
                <a:cubicBezTo>
                  <a:pt x="5855754" y="4546876"/>
                  <a:pt x="4771059" y="5631571"/>
                  <a:pt x="3433020" y="5631571"/>
                </a:cubicBezTo>
                <a:cubicBezTo>
                  <a:pt x="2094981" y="5631571"/>
                  <a:pt x="1010286" y="4546876"/>
                  <a:pt x="1010286" y="3208837"/>
                </a:cubicBezTo>
                <a:cubicBezTo>
                  <a:pt x="1010286" y="1870798"/>
                  <a:pt x="2094981" y="786103"/>
                  <a:pt x="3433020" y="786103"/>
                </a:cubicBezTo>
                <a:close/>
                <a:moveTo>
                  <a:pt x="828675" y="0"/>
                </a:moveTo>
                <a:cubicBezTo>
                  <a:pt x="1286340" y="0"/>
                  <a:pt x="1657350" y="371010"/>
                  <a:pt x="1657350" y="828675"/>
                </a:cubicBez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ubicBezTo>
                  <a:pt x="0" y="371010"/>
                  <a:pt x="371010" y="0"/>
                  <a:pt x="82867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82D3E62-6D1A-4E9D-BE54-2EED9BF429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4275138" cy="35607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2pPr>
            <a:lvl3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3pPr>
            <a:lvl4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4pPr>
            <a:lvl5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B8F0E5-B89F-48AD-87BD-534EA946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7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CD802-D0A0-4EAC-8222-78FFDDD76A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39392"/>
            <a:ext cx="10515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CB8BF-DA17-4856-91E9-77C601F2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5000"/>
            <a:ext cx="10515600" cy="700115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89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DA3C6F-5F6A-4D64-8BFE-AFFF58B1A0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2871" y="4141999"/>
            <a:ext cx="4220845" cy="861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AC159667-7690-4645-986D-BE501438455F}"/>
              </a:ext>
            </a:extLst>
          </p:cNvPr>
          <p:cNvSpPr/>
          <p:nvPr userDrawn="1"/>
        </p:nvSpPr>
        <p:spPr>
          <a:xfrm>
            <a:off x="740309" y="1382809"/>
            <a:ext cx="1229566" cy="1059971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54667EE4-E77F-453B-BF8B-B1EE2AE80715}"/>
              </a:ext>
            </a:extLst>
          </p:cNvPr>
          <p:cNvSpPr/>
          <p:nvPr userDrawn="1"/>
        </p:nvSpPr>
        <p:spPr>
          <a:xfrm>
            <a:off x="3755031" y="1194620"/>
            <a:ext cx="1666162" cy="143634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FC050232-A229-425F-BFC8-D50374F2D171}"/>
              </a:ext>
            </a:extLst>
          </p:cNvPr>
          <p:cNvSpPr/>
          <p:nvPr userDrawn="1"/>
        </p:nvSpPr>
        <p:spPr>
          <a:xfrm>
            <a:off x="3804994" y="5233183"/>
            <a:ext cx="718261" cy="619191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53E4EBC7-340A-43A5-9E23-4B73A6F700B6}"/>
              </a:ext>
            </a:extLst>
          </p:cNvPr>
          <p:cNvSpPr/>
          <p:nvPr userDrawn="1"/>
        </p:nvSpPr>
        <p:spPr>
          <a:xfrm>
            <a:off x="1837838" y="1101306"/>
            <a:ext cx="651613" cy="561736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D0E31A-F0A3-481D-8D9C-E3C4531FD2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71515" y="1914044"/>
            <a:ext cx="3993624" cy="3617848"/>
          </a:xfrm>
          <a:custGeom>
            <a:avLst/>
            <a:gdLst>
              <a:gd name="connsiteX0" fmla="*/ 1223161 w 3993624"/>
              <a:gd name="connsiteY0" fmla="*/ 2354088 h 3617848"/>
              <a:gd name="connsiteX1" fmla="*/ 2057242 w 3993624"/>
              <a:gd name="connsiteY1" fmla="*/ 2354088 h 3617848"/>
              <a:gd name="connsiteX2" fmla="*/ 2373182 w 3993624"/>
              <a:gd name="connsiteY2" fmla="*/ 2985968 h 3617848"/>
              <a:gd name="connsiteX3" fmla="*/ 2057242 w 3993624"/>
              <a:gd name="connsiteY3" fmla="*/ 3617848 h 3617848"/>
              <a:gd name="connsiteX4" fmla="*/ 1223161 w 3993624"/>
              <a:gd name="connsiteY4" fmla="*/ 3617848 h 3617848"/>
              <a:gd name="connsiteX5" fmla="*/ 907221 w 3993624"/>
              <a:gd name="connsiteY5" fmla="*/ 2985968 h 3617848"/>
              <a:gd name="connsiteX6" fmla="*/ 2569631 w 3993624"/>
              <a:gd name="connsiteY6" fmla="*/ 1425984 h 3617848"/>
              <a:gd name="connsiteX7" fmla="*/ 3602417 w 3993624"/>
              <a:gd name="connsiteY7" fmla="*/ 1425984 h 3617848"/>
              <a:gd name="connsiteX8" fmla="*/ 3993624 w 3993624"/>
              <a:gd name="connsiteY8" fmla="*/ 2208398 h 3617848"/>
              <a:gd name="connsiteX9" fmla="*/ 3602417 w 3993624"/>
              <a:gd name="connsiteY9" fmla="*/ 2990812 h 3617848"/>
              <a:gd name="connsiteX10" fmla="*/ 2569631 w 3993624"/>
              <a:gd name="connsiteY10" fmla="*/ 2990812 h 3617848"/>
              <a:gd name="connsiteX11" fmla="*/ 2178424 w 3993624"/>
              <a:gd name="connsiteY11" fmla="*/ 2208398 h 3617848"/>
              <a:gd name="connsiteX12" fmla="*/ 551406 w 3993624"/>
              <a:gd name="connsiteY12" fmla="*/ 0 h 3617848"/>
              <a:gd name="connsiteX13" fmla="*/ 2007117 w 3993624"/>
              <a:gd name="connsiteY13" fmla="*/ 0 h 3617848"/>
              <a:gd name="connsiteX14" fmla="*/ 2558523 w 3993624"/>
              <a:gd name="connsiteY14" fmla="*/ 1102811 h 3617848"/>
              <a:gd name="connsiteX15" fmla="*/ 2007117 w 3993624"/>
              <a:gd name="connsiteY15" fmla="*/ 2205622 h 3617848"/>
              <a:gd name="connsiteX16" fmla="*/ 551406 w 3993624"/>
              <a:gd name="connsiteY16" fmla="*/ 2205622 h 3617848"/>
              <a:gd name="connsiteX17" fmla="*/ 0 w 3993624"/>
              <a:gd name="connsiteY17" fmla="*/ 1102811 h 361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93624" h="3617848">
                <a:moveTo>
                  <a:pt x="1223161" y="2354088"/>
                </a:moveTo>
                <a:lnTo>
                  <a:pt x="2057242" y="2354088"/>
                </a:lnTo>
                <a:lnTo>
                  <a:pt x="2373182" y="2985968"/>
                </a:lnTo>
                <a:lnTo>
                  <a:pt x="2057242" y="3617848"/>
                </a:lnTo>
                <a:lnTo>
                  <a:pt x="1223161" y="3617848"/>
                </a:lnTo>
                <a:lnTo>
                  <a:pt x="907221" y="2985968"/>
                </a:lnTo>
                <a:close/>
                <a:moveTo>
                  <a:pt x="2569631" y="1425984"/>
                </a:moveTo>
                <a:lnTo>
                  <a:pt x="3602417" y="1425984"/>
                </a:lnTo>
                <a:lnTo>
                  <a:pt x="3993624" y="2208398"/>
                </a:lnTo>
                <a:lnTo>
                  <a:pt x="3602417" y="2990812"/>
                </a:lnTo>
                <a:lnTo>
                  <a:pt x="2569631" y="2990812"/>
                </a:lnTo>
                <a:lnTo>
                  <a:pt x="2178424" y="2208398"/>
                </a:lnTo>
                <a:close/>
                <a:moveTo>
                  <a:pt x="551406" y="0"/>
                </a:moveTo>
                <a:lnTo>
                  <a:pt x="2007117" y="0"/>
                </a:lnTo>
                <a:lnTo>
                  <a:pt x="2558523" y="1102811"/>
                </a:lnTo>
                <a:lnTo>
                  <a:pt x="2007117" y="2205622"/>
                </a:lnTo>
                <a:lnTo>
                  <a:pt x="551406" y="2205622"/>
                </a:lnTo>
                <a:lnTo>
                  <a:pt x="0" y="11028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863A89-E39B-408D-8116-96F54AE1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056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CF421413-161E-4B36-B693-FB38DF14EDA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353508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B5D207AE-9C9C-410A-9F31-2402BAD6DDF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115921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DE3344FC-C4DE-481F-9C31-667EDD563C4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02465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9094D7D-3613-49C1-BB58-A65B41A9738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840051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FE87B7-32A4-4C7F-9AAF-37688E64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47700"/>
            <a:ext cx="11340000" cy="700114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Click to edit Master title style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476CA45F-A66A-4AD8-A004-10DB55A5D7B2}"/>
              </a:ext>
            </a:extLst>
          </p:cNvPr>
          <p:cNvSpPr/>
          <p:nvPr userDrawn="1"/>
        </p:nvSpPr>
        <p:spPr>
          <a:xfrm>
            <a:off x="546669" y="3467555"/>
            <a:ext cx="458268" cy="39505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27A66A3D-2437-4015-9F5F-380C4D23D83C}"/>
              </a:ext>
            </a:extLst>
          </p:cNvPr>
          <p:cNvSpPr/>
          <p:nvPr userDrawn="1"/>
        </p:nvSpPr>
        <p:spPr>
          <a:xfrm>
            <a:off x="11113337" y="2394722"/>
            <a:ext cx="358391" cy="30895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FFB14F3B-E7EF-4546-8D74-71FFB45C77C0}"/>
              </a:ext>
            </a:extLst>
          </p:cNvPr>
          <p:cNvSpPr/>
          <p:nvPr userDrawn="1"/>
        </p:nvSpPr>
        <p:spPr>
          <a:xfrm>
            <a:off x="10882649" y="2202202"/>
            <a:ext cx="230688" cy="19886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91F943B-ED0D-49A1-844A-E23BA9A487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668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9AC6B9A8-053C-4828-B705-901C6018F3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692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BBA6FD52-E179-41F8-AE78-9AF3D65F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89482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C49A82AB-D328-4DB0-841B-186884119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9483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84E23D5D-9866-48F9-8E08-DD2DBE4C4E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2296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E671C9E6-A1A5-4EE5-8642-94AA7635DB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29201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DF6BB5C9-B678-435A-830F-4C10EB1A95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5110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1861EC87-A9E2-4FC3-B8BC-06C520B8A1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75111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FC3EDE91-631F-4947-94DC-557685FD23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17923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8FDDBEF4-1329-49DF-B043-D51B34F5EE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17923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FBDB3FD3-4F52-4E28-B639-5F73070E47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8337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6BB16225-AC51-4525-A1E8-438B8B0B73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739655" y="2117897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Content Placeholder 39">
            <a:extLst>
              <a:ext uri="{FF2B5EF4-FFF2-40B4-BE49-F238E27FC236}">
                <a16:creationId xmlns:a16="http://schemas.microsoft.com/office/drawing/2014/main" id="{6EC38F38-5935-49D5-AA85-4182E82D6F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39655" y="4724146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Content Placeholder 39">
            <a:extLst>
              <a:ext uri="{FF2B5EF4-FFF2-40B4-BE49-F238E27FC236}">
                <a16:creationId xmlns:a16="http://schemas.microsoft.com/office/drawing/2014/main" id="{51C9D5ED-A19A-42A1-9200-C77E39E6F5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39655" y="3420892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Content Placeholder 39">
            <a:extLst>
              <a:ext uri="{FF2B5EF4-FFF2-40B4-BE49-F238E27FC236}">
                <a16:creationId xmlns:a16="http://schemas.microsoft.com/office/drawing/2014/main" id="{47A95437-77F3-4E2C-8470-57587793A10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493865" y="2117897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4" name="Content Placeholder 39">
            <a:extLst>
              <a:ext uri="{FF2B5EF4-FFF2-40B4-BE49-F238E27FC236}">
                <a16:creationId xmlns:a16="http://schemas.microsoft.com/office/drawing/2014/main" id="{CB1EA2BE-D294-486E-88F0-2AA9518A6E6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493865" y="4724146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Content Placeholder 39">
            <a:extLst>
              <a:ext uri="{FF2B5EF4-FFF2-40B4-BE49-F238E27FC236}">
                <a16:creationId xmlns:a16="http://schemas.microsoft.com/office/drawing/2014/main" id="{108734A0-880E-44E2-858F-7AA6C6B0A5A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493865" y="3420892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3CED4CD-5348-488E-A883-0486DD57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10693400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0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AD702D-965C-40E9-8D23-D82E2CFA9E61}"/>
              </a:ext>
            </a:extLst>
          </p:cNvPr>
          <p:cNvSpPr txBox="1">
            <a:spLocks/>
          </p:cNvSpPr>
          <p:nvPr userDrawn="1"/>
        </p:nvSpPr>
        <p:spPr>
          <a:xfrm>
            <a:off x="660396" y="6378906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BD5F78-1C10-49D6-8616-C9F20406C112}" type="datetime1">
              <a:rPr lang="en-US" sz="1100" smtClean="0">
                <a:solidFill>
                  <a:schemeClr val="accent2"/>
                </a:solidFill>
              </a:rPr>
              <a:pPr/>
              <a:t>12/9/2022</a:t>
            </a:fld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E0959-6855-4447-BAEC-D32B47712F07}"/>
              </a:ext>
            </a:extLst>
          </p:cNvPr>
          <p:cNvSpPr txBox="1">
            <a:spLocks/>
          </p:cNvSpPr>
          <p:nvPr userDrawn="1"/>
        </p:nvSpPr>
        <p:spPr>
          <a:xfrm>
            <a:off x="1445526" y="6378906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1" dirty="0">
                <a:solidFill>
                  <a:schemeClr val="accent2"/>
                </a:solidFill>
              </a:rPr>
              <a:t>Annual Review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A05B6A-9124-4DBB-843A-84818A8F79FC}"/>
              </a:ext>
            </a:extLst>
          </p:cNvPr>
          <p:cNvSpPr txBox="1">
            <a:spLocks/>
          </p:cNvSpPr>
          <p:nvPr userDrawn="1"/>
        </p:nvSpPr>
        <p:spPr>
          <a:xfrm>
            <a:off x="8805338" y="6378906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18C1E5-FB55-42F5-BD6D-9CC153FCDBE6}" type="slidenum">
              <a:rPr lang="en-US" sz="1100" smtClean="0">
                <a:solidFill>
                  <a:schemeClr val="accent4"/>
                </a:solidFill>
              </a:rPr>
              <a:pPr algn="r"/>
              <a:t>‹#›</a:t>
            </a:fld>
            <a:endParaRPr lang="en-US" sz="11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88" r:id="rId3"/>
    <p:sldLayoutId id="2147483681" r:id="rId4"/>
    <p:sldLayoutId id="2147483680" r:id="rId5"/>
    <p:sldLayoutId id="2147483682" r:id="rId6"/>
    <p:sldLayoutId id="2147483677" r:id="rId7"/>
    <p:sldLayoutId id="2147483654" r:id="rId8"/>
    <p:sldLayoutId id="2147483685" r:id="rId9"/>
    <p:sldLayoutId id="2147483684" r:id="rId10"/>
    <p:sldLayoutId id="2147483686" r:id="rId11"/>
    <p:sldLayoutId id="2147483687" r:id="rId12"/>
    <p:sldLayoutId id="214748367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EC1C59-F510-46CD-B7F0-9670BEA00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C0134-E134-45A5-806F-AF9930ECD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22247-E104-4198-A013-9BC81EC51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7365" y="6366252"/>
            <a:ext cx="4436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en-US" dirty="0">
                <a:solidFill>
                  <a:srgbClr val="003893">
                    <a:tint val="75000"/>
                  </a:srgbClr>
                </a:solidFill>
              </a:rPr>
              <a:t>© 2021 Retirement Learning Center, LLC.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D769F-0102-4049-A6A6-62F8C940B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C6F03-4318-E64F-A924-0AACBF674E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1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ongtermcare.acl.gov/the-basics/glossary.html#nursing-home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ongtermcare.acl.gov/the-basics/glossary.html#long-term-care-services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Blue glass building">
            <a:extLst>
              <a:ext uri="{FF2B5EF4-FFF2-40B4-BE49-F238E27FC236}">
                <a16:creationId xmlns:a16="http://schemas.microsoft.com/office/drawing/2014/main" id="{E6A5B61D-69C0-4661-AD66-3D72D9A6E8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80000"/>
          </a:blip>
          <a:srcRect t="7802" b="7802"/>
          <a:stretch/>
        </p:blipFill>
        <p:spPr>
          <a:xfrm>
            <a:off x="0" y="0"/>
            <a:ext cx="12192000" cy="6858000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38AF5374-EA50-4722-BB45-6C182E5A1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66402" y="903484"/>
            <a:ext cx="5859196" cy="5051033"/>
          </a:xfrm>
          <a:prstGeom prst="hexagon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837CEB-1A69-4F72-95D4-054D82F09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846" y="2576760"/>
            <a:ext cx="4434758" cy="2045574"/>
          </a:xfrm>
        </p:spPr>
        <p:txBody>
          <a:bodyPr/>
          <a:lstStyle/>
          <a:p>
            <a:r>
              <a:rPr lang="en-US" sz="3600" dirty="0"/>
              <a:t>Asset Protection</a:t>
            </a:r>
            <a:br>
              <a:rPr lang="en-US" sz="2800" dirty="0"/>
            </a:br>
            <a:r>
              <a:rPr lang="en-US" sz="2800" dirty="0"/>
              <a:t>from Creditors &amp; Predators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FAF4E3-C8A2-4861-A67E-040D885F84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35</a:t>
            </a:r>
            <a:r>
              <a:rPr lang="en-US" baseline="30000" dirty="0"/>
              <a:t>th</a:t>
            </a:r>
            <a:r>
              <a:rPr lang="en-US" dirty="0"/>
              <a:t> Annual Accredited CLE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6DF5064-7AAC-4887-9BD5-FB6BC40A6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Randy Carver, </a:t>
            </a:r>
            <a:r>
              <a:rPr lang="en-US" sz="1600" spc="-100" dirty="0">
                <a:latin typeface="+mj-lt"/>
                <a:ea typeface="+mj-ea"/>
                <a:cs typeface="+mj-cs"/>
              </a:rPr>
              <a:t>RJFS Registered Principal </a:t>
            </a:r>
            <a:endParaRPr lang="en-US" dirty="0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35FAA64B-9D7A-4109-97E0-B0BAA29C4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74278" y="5753530"/>
            <a:ext cx="651613" cy="56173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00A0E61B-8139-47E5-862B-C6D87AFF3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55521" y="2751804"/>
            <a:ext cx="785546" cy="67719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B06F39E4-24A5-44F2-BD9A-7E8C8AF2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1783" y="671564"/>
            <a:ext cx="392774" cy="33859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62F7433A-0BB9-4B38-A96F-AB1B77772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5398" y="3344350"/>
            <a:ext cx="196388" cy="16930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431793-1FCC-4D5F-A327-C4DB4C3B78C8}"/>
              </a:ext>
            </a:extLst>
          </p:cNvPr>
          <p:cNvSpPr txBox="1"/>
          <p:nvPr/>
        </p:nvSpPr>
        <p:spPr>
          <a:xfrm>
            <a:off x="89740" y="6251276"/>
            <a:ext cx="61533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</a:rPr>
              <a:t>Carver Financial Services, Inc. | 7473 Center St.  Mentor OH 44060 | 440.974.0808</a:t>
            </a:r>
          </a:p>
          <a:p>
            <a:pPr>
              <a:defRPr/>
            </a:pP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12EC9A4-C1CD-4B67-80AE-CC60EC801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846" y="3722706"/>
            <a:ext cx="3819544" cy="148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9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8D20A3-6F14-4689-B40F-5535A4D7CF2B}"/>
              </a:ext>
            </a:extLst>
          </p:cNvPr>
          <p:cNvSpPr txBox="1"/>
          <p:nvPr/>
        </p:nvSpPr>
        <p:spPr>
          <a:xfrm>
            <a:off x="660400" y="2814315"/>
            <a:ext cx="8315324" cy="32214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$301 a day or $9,034 per month for a private room in a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nursing home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 2 ½ years - $271,020!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$150 a day or $4,500 per month for care in an assisted living facility (for a one-bedroom unit)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$5,148 per month for a home health aide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E792A5-4CEE-4F32-8DF1-C08FEA0972D9}"/>
              </a:ext>
            </a:extLst>
          </p:cNvPr>
          <p:cNvSpPr txBox="1"/>
          <p:nvPr/>
        </p:nvSpPr>
        <p:spPr>
          <a:xfrm>
            <a:off x="660400" y="822282"/>
            <a:ext cx="5238750" cy="162785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4"/>
                </a:solidFill>
              </a:rPr>
              <a:t>National Average Costs</a:t>
            </a:r>
            <a:r>
              <a:rPr lang="en-US" sz="2800" dirty="0">
                <a:solidFill>
                  <a:schemeClr val="accent4"/>
                </a:solidFill>
              </a:rPr>
              <a:t> 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4"/>
                </a:solidFill>
              </a:rPr>
              <a:t>for long-term care in the United States (in 2021)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EDAF89-0ECD-416A-93E5-A300FF0B9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</p:spPr>
        <p:txBody>
          <a:bodyPr>
            <a:normAutofit/>
          </a:bodyPr>
          <a:lstStyle/>
          <a:p>
            <a:br>
              <a:rPr lang="en-US" sz="2600" b="1" kern="1200">
                <a:latin typeface="+mj-lt"/>
                <a:ea typeface="+mj-ea"/>
                <a:cs typeface="+mj-cs"/>
              </a:rPr>
            </a:br>
            <a:endParaRPr lang="en-US" sz="2600" b="1" kern="120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70B6EB-2C19-4FA2-B999-96DE8E3F52CE}"/>
              </a:ext>
            </a:extLst>
          </p:cNvPr>
          <p:cNvSpPr/>
          <p:nvPr/>
        </p:nvSpPr>
        <p:spPr>
          <a:xfrm>
            <a:off x="0" y="6350466"/>
            <a:ext cx="7944374" cy="507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79AD015-CBD5-4FFF-A6D4-D20B2C695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3738"/>
            <a:ext cx="1592282" cy="62099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51A2E9-7EC2-4693-908B-FFE4E8CBA4D9}"/>
              </a:ext>
            </a:extLst>
          </p:cNvPr>
          <p:cNvSpPr/>
          <p:nvPr/>
        </p:nvSpPr>
        <p:spPr>
          <a:xfrm>
            <a:off x="10444294" y="713064"/>
            <a:ext cx="1087306" cy="1098958"/>
          </a:xfrm>
          <a:prstGeom prst="ellipse">
            <a:avLst/>
          </a:prstGeom>
          <a:solidFill>
            <a:srgbClr val="1C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16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</a:schemeClr>
            </a:gs>
            <a:gs pos="33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B89E9C66-E38F-4FFF-B1A6-BA4E05DD8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805213"/>
            <a:ext cx="6757437" cy="830997"/>
          </a:xfrm>
        </p:spPr>
        <p:txBody>
          <a:bodyPr/>
          <a:lstStyle/>
          <a:p>
            <a:r>
              <a:rPr lang="en-US" dirty="0">
                <a:solidFill>
                  <a:srgbClr val="ED6D40"/>
                </a:solidFill>
              </a:rPr>
              <a:t>Three Types of LTC</a:t>
            </a:r>
            <a:br>
              <a:rPr lang="en-US" dirty="0"/>
            </a:br>
            <a:endParaRPr lang="en-US" dirty="0"/>
          </a:p>
        </p:txBody>
      </p:sp>
      <p:pic>
        <p:nvPicPr>
          <p:cNvPr id="42" name="Picture Placeholder 3">
            <a:extLst>
              <a:ext uri="{FF2B5EF4-FFF2-40B4-BE49-F238E27FC236}">
                <a16:creationId xmlns:a16="http://schemas.microsoft.com/office/drawing/2014/main" id="{5A9FCEFE-ADCB-4861-8CEA-A074136512A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l="1182" r="1182"/>
          <a:stretch/>
        </p:blipFill>
        <p:spPr>
          <a:xfrm>
            <a:off x="9393238" y="12111"/>
            <a:ext cx="2798762" cy="1354138"/>
          </a:xfrm>
          <a:custGeom>
            <a:avLst/>
            <a:gdLst>
              <a:gd name="connsiteX0" fmla="*/ 316595 w 2798762"/>
              <a:gd name="connsiteY0" fmla="*/ 369378 h 1635849"/>
              <a:gd name="connsiteX1" fmla="*/ 1152465 w 2798762"/>
              <a:gd name="connsiteY1" fmla="*/ 369378 h 1635849"/>
              <a:gd name="connsiteX2" fmla="*/ 1469083 w 2798762"/>
              <a:gd name="connsiteY2" fmla="*/ 1002614 h 1635849"/>
              <a:gd name="connsiteX3" fmla="*/ 1152465 w 2798762"/>
              <a:gd name="connsiteY3" fmla="*/ 1635849 h 1635849"/>
              <a:gd name="connsiteX4" fmla="*/ 316595 w 2798762"/>
              <a:gd name="connsiteY4" fmla="*/ 1635849 h 1635849"/>
              <a:gd name="connsiteX5" fmla="*/ 0 w 2798762"/>
              <a:gd name="connsiteY5" fmla="*/ 1002660 h 1635849"/>
              <a:gd name="connsiteX6" fmla="*/ 0 w 2798762"/>
              <a:gd name="connsiteY6" fmla="*/ 1002568 h 1635849"/>
              <a:gd name="connsiteX7" fmla="*/ 1193125 w 2798762"/>
              <a:gd name="connsiteY7" fmla="*/ 0 h 1635849"/>
              <a:gd name="connsiteX8" fmla="*/ 2798762 w 2798762"/>
              <a:gd name="connsiteY8" fmla="*/ 0 h 1635849"/>
              <a:gd name="connsiteX9" fmla="*/ 2798762 w 2798762"/>
              <a:gd name="connsiteY9" fmla="*/ 786966 h 1635849"/>
              <a:gd name="connsiteX10" fmla="*/ 2719777 w 2798762"/>
              <a:gd name="connsiteY10" fmla="*/ 944936 h 1635849"/>
              <a:gd name="connsiteX11" fmla="*/ 1582346 w 2798762"/>
              <a:gd name="connsiteY11" fmla="*/ 944936 h 1635849"/>
              <a:gd name="connsiteX12" fmla="*/ 1151501 w 2798762"/>
              <a:gd name="connsiteY12" fmla="*/ 83246 h 163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8762" h="1635849">
                <a:moveTo>
                  <a:pt x="316595" y="369378"/>
                </a:moveTo>
                <a:lnTo>
                  <a:pt x="1152465" y="369378"/>
                </a:lnTo>
                <a:lnTo>
                  <a:pt x="1469083" y="1002614"/>
                </a:lnTo>
                <a:lnTo>
                  <a:pt x="1152465" y="1635849"/>
                </a:lnTo>
                <a:lnTo>
                  <a:pt x="316595" y="1635849"/>
                </a:lnTo>
                <a:lnTo>
                  <a:pt x="0" y="1002660"/>
                </a:lnTo>
                <a:lnTo>
                  <a:pt x="0" y="1002568"/>
                </a:lnTo>
                <a:close/>
                <a:moveTo>
                  <a:pt x="1193125" y="0"/>
                </a:moveTo>
                <a:lnTo>
                  <a:pt x="2798762" y="0"/>
                </a:lnTo>
                <a:lnTo>
                  <a:pt x="2798762" y="786966"/>
                </a:lnTo>
                <a:lnTo>
                  <a:pt x="2719777" y="944936"/>
                </a:lnTo>
                <a:lnTo>
                  <a:pt x="1582346" y="944936"/>
                </a:lnTo>
                <a:lnTo>
                  <a:pt x="1151501" y="83246"/>
                </a:lnTo>
                <a:close/>
              </a:path>
            </a:pathLst>
          </a:cu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CE041C-95BD-44D2-B6C1-24D83ADE17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4935" y="2221250"/>
            <a:ext cx="3474720" cy="438150"/>
          </a:xfrm>
        </p:spPr>
        <p:txBody>
          <a:bodyPr/>
          <a:lstStyle/>
          <a:p>
            <a:r>
              <a:rPr lang="en-US" dirty="0">
                <a:solidFill>
                  <a:srgbClr val="1C3867"/>
                </a:solidFill>
              </a:rPr>
              <a:t> Traditional  </a:t>
            </a:r>
          </a:p>
          <a:p>
            <a:r>
              <a:rPr lang="en-US" dirty="0">
                <a:solidFill>
                  <a:srgbClr val="1C3867"/>
                </a:solidFill>
              </a:rPr>
              <a:t>Pros &amp; Cons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5DCF7EA-3411-4C0C-80B9-EA80529F64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69655" y="3244440"/>
            <a:ext cx="3474720" cy="438150"/>
          </a:xfrm>
        </p:spPr>
        <p:txBody>
          <a:bodyPr/>
          <a:lstStyle/>
          <a:p>
            <a:r>
              <a:rPr lang="en-US" dirty="0">
                <a:solidFill>
                  <a:srgbClr val="1C3867"/>
                </a:solidFill>
              </a:rPr>
              <a:t>Annuity Based</a:t>
            </a:r>
          </a:p>
          <a:p>
            <a:r>
              <a:rPr lang="en-US" dirty="0">
                <a:solidFill>
                  <a:srgbClr val="1C3867"/>
                </a:solidFill>
              </a:rPr>
              <a:t>   Pros &amp; Cons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B1EB18-010F-4370-A5A6-0A68EC2345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61421" y="2336625"/>
            <a:ext cx="3474720" cy="438150"/>
          </a:xfrm>
        </p:spPr>
        <p:txBody>
          <a:bodyPr/>
          <a:lstStyle/>
          <a:p>
            <a:r>
              <a:rPr lang="en-US" dirty="0"/>
              <a:t>    </a:t>
            </a:r>
            <a:r>
              <a:rPr lang="en-US" dirty="0">
                <a:solidFill>
                  <a:srgbClr val="1C3867"/>
                </a:solidFill>
              </a:rPr>
              <a:t>Life LTC</a:t>
            </a:r>
          </a:p>
          <a:p>
            <a:r>
              <a:rPr lang="en-US" dirty="0">
                <a:solidFill>
                  <a:srgbClr val="1C3867"/>
                </a:solidFill>
              </a:rPr>
              <a:t> Pros &amp; Cons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87F7D6-94E4-4912-B37B-3561F37B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566" y="3085716"/>
            <a:ext cx="938865" cy="7742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C98371-E371-4E22-BFA6-D0DDC9D92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150" y="4195194"/>
            <a:ext cx="938865" cy="780356"/>
          </a:xfrm>
          <a:prstGeom prst="rect">
            <a:avLst/>
          </a:prstGeom>
        </p:spPr>
      </p:pic>
      <p:sp>
        <p:nvSpPr>
          <p:cNvPr id="19" name="Hexagon 18">
            <a:extLst>
              <a:ext uri="{FF2B5EF4-FFF2-40B4-BE49-F238E27FC236}">
                <a16:creationId xmlns:a16="http://schemas.microsoft.com/office/drawing/2014/main" id="{6D0895E1-07D3-4CC0-A510-169AC7825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6038" y="3195361"/>
            <a:ext cx="914400" cy="764219"/>
          </a:xfrm>
          <a:prstGeom prst="hexagon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Graphic 19" descr="User network">
            <a:extLst>
              <a:ext uri="{FF2B5EF4-FFF2-40B4-BE49-F238E27FC236}">
                <a16:creationId xmlns:a16="http://schemas.microsoft.com/office/drawing/2014/main" id="{72EDC9DA-AD44-4B09-B4D0-EBEE3BA748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118918" y="3195361"/>
            <a:ext cx="548640" cy="5486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483DD89-C6D9-45CA-BD74-B4969EF7B988}"/>
              </a:ext>
            </a:extLst>
          </p:cNvPr>
          <p:cNvSpPr/>
          <p:nvPr/>
        </p:nvSpPr>
        <p:spPr>
          <a:xfrm>
            <a:off x="0" y="6350466"/>
            <a:ext cx="7944374" cy="507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CC7F012-76CA-494E-B7B6-0F5AC2EA7D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93738"/>
            <a:ext cx="1592282" cy="62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24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</a:schemeClr>
            </a:gs>
            <a:gs pos="5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A4448-4930-46E0-AD53-50021D9DC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366" y="385334"/>
            <a:ext cx="7150360" cy="830997"/>
          </a:xfrm>
        </p:spPr>
        <p:txBody>
          <a:bodyPr/>
          <a:lstStyle/>
          <a:p>
            <a:r>
              <a:rPr lang="en-US" dirty="0">
                <a:solidFill>
                  <a:srgbClr val="ED6D40"/>
                </a:solidFill>
              </a:rPr>
              <a:t>Minimizing Tax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F6824-E409-4436-9F53-FF50E9FB0C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2366" y="1996138"/>
            <a:ext cx="4143374" cy="1549496"/>
          </a:xfrm>
        </p:spPr>
        <p:txBody>
          <a:bodyPr/>
          <a:lstStyle/>
          <a:p>
            <a:r>
              <a:rPr lang="en-US" b="1" dirty="0">
                <a:solidFill>
                  <a:srgbClr val="1C3867"/>
                </a:solidFill>
              </a:rPr>
              <a:t>Income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Tax Exempt Bonds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Proper Business Structure – working with CPA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1C3867"/>
                </a:solidFill>
              </a:rPr>
              <a:t>Capital Gains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Utilize Tax Swaps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Minimize use of mutual funds and utilize ETF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Consider Donations – DAF or direct</a:t>
            </a:r>
          </a:p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72EC514-D3C0-4310-8736-CF0D5AE74B8B}"/>
              </a:ext>
            </a:extLst>
          </p:cNvPr>
          <p:cNvSpPr txBox="1">
            <a:spLocks/>
          </p:cNvSpPr>
          <p:nvPr/>
        </p:nvSpPr>
        <p:spPr>
          <a:xfrm>
            <a:off x="7129624" y="2537313"/>
            <a:ext cx="4143374" cy="15494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1C3867"/>
                </a:solidFill>
              </a:rPr>
              <a:t> Estate Tax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Note that unified credit scheduled to drop from $12.06  mil per person in 2022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Scheduled to sunset to $6 mil per person in 2026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Consider Insurance Trust, Charitable, 529 plan and gifting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E853E3-347F-4E51-AD9A-8CE3EB1AE622}"/>
              </a:ext>
            </a:extLst>
          </p:cNvPr>
          <p:cNvSpPr/>
          <p:nvPr/>
        </p:nvSpPr>
        <p:spPr>
          <a:xfrm>
            <a:off x="0" y="6350466"/>
            <a:ext cx="7944374" cy="507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0F5E815-B7DA-4233-AB02-C1CFA90F9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3738"/>
            <a:ext cx="1592282" cy="62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34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DEC3453-3DEC-4838-B1C8-645556FB782B}"/>
              </a:ext>
            </a:extLst>
          </p:cNvPr>
          <p:cNvSpPr txBox="1"/>
          <p:nvPr/>
        </p:nvSpPr>
        <p:spPr>
          <a:xfrm>
            <a:off x="6312871" y="4141999"/>
            <a:ext cx="5364779" cy="86149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4"/>
                </a:solidFill>
              </a:rPr>
              <a:t>Understand your potential exposure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accent4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4"/>
                </a:solidFill>
              </a:rPr>
              <a:t>Outsource as 3(38)</a:t>
            </a:r>
          </a:p>
        </p:txBody>
      </p:sp>
      <p:pic>
        <p:nvPicPr>
          <p:cNvPr id="3074" name="Picture 2" descr="To rethink our retirement 'system,' go Down Under - InvestmentNews">
            <a:extLst>
              <a:ext uri="{FF2B5EF4-FFF2-40B4-BE49-F238E27FC236}">
                <a16:creationId xmlns:a16="http://schemas.microsoft.com/office/drawing/2014/main" id="{900D4DD6-B475-4863-8ABD-43BBF654E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9" r="12022" b="-1"/>
          <a:stretch/>
        </p:blipFill>
        <p:spPr bwMode="auto">
          <a:xfrm>
            <a:off x="1571515" y="1914044"/>
            <a:ext cx="3993624" cy="3617848"/>
          </a:xfrm>
          <a:custGeom>
            <a:avLst/>
            <a:gdLst>
              <a:gd name="connsiteX0" fmla="*/ 1223161 w 3993624"/>
              <a:gd name="connsiteY0" fmla="*/ 2354088 h 3617848"/>
              <a:gd name="connsiteX1" fmla="*/ 2057242 w 3993624"/>
              <a:gd name="connsiteY1" fmla="*/ 2354088 h 3617848"/>
              <a:gd name="connsiteX2" fmla="*/ 2373182 w 3993624"/>
              <a:gd name="connsiteY2" fmla="*/ 2985968 h 3617848"/>
              <a:gd name="connsiteX3" fmla="*/ 2057242 w 3993624"/>
              <a:gd name="connsiteY3" fmla="*/ 3617848 h 3617848"/>
              <a:gd name="connsiteX4" fmla="*/ 1223161 w 3993624"/>
              <a:gd name="connsiteY4" fmla="*/ 3617848 h 3617848"/>
              <a:gd name="connsiteX5" fmla="*/ 907221 w 3993624"/>
              <a:gd name="connsiteY5" fmla="*/ 2985968 h 3617848"/>
              <a:gd name="connsiteX6" fmla="*/ 2569631 w 3993624"/>
              <a:gd name="connsiteY6" fmla="*/ 1425984 h 3617848"/>
              <a:gd name="connsiteX7" fmla="*/ 3602417 w 3993624"/>
              <a:gd name="connsiteY7" fmla="*/ 1425984 h 3617848"/>
              <a:gd name="connsiteX8" fmla="*/ 3993624 w 3993624"/>
              <a:gd name="connsiteY8" fmla="*/ 2208398 h 3617848"/>
              <a:gd name="connsiteX9" fmla="*/ 3602417 w 3993624"/>
              <a:gd name="connsiteY9" fmla="*/ 2990812 h 3617848"/>
              <a:gd name="connsiteX10" fmla="*/ 2569631 w 3993624"/>
              <a:gd name="connsiteY10" fmla="*/ 2990812 h 3617848"/>
              <a:gd name="connsiteX11" fmla="*/ 2178424 w 3993624"/>
              <a:gd name="connsiteY11" fmla="*/ 2208398 h 3617848"/>
              <a:gd name="connsiteX12" fmla="*/ 551406 w 3993624"/>
              <a:gd name="connsiteY12" fmla="*/ 0 h 3617848"/>
              <a:gd name="connsiteX13" fmla="*/ 2007117 w 3993624"/>
              <a:gd name="connsiteY13" fmla="*/ 0 h 3617848"/>
              <a:gd name="connsiteX14" fmla="*/ 2558523 w 3993624"/>
              <a:gd name="connsiteY14" fmla="*/ 1102811 h 3617848"/>
              <a:gd name="connsiteX15" fmla="*/ 2007117 w 3993624"/>
              <a:gd name="connsiteY15" fmla="*/ 2205622 h 3617848"/>
              <a:gd name="connsiteX16" fmla="*/ 551406 w 3993624"/>
              <a:gd name="connsiteY16" fmla="*/ 2205622 h 3617848"/>
              <a:gd name="connsiteX17" fmla="*/ 0 w 3993624"/>
              <a:gd name="connsiteY17" fmla="*/ 1102811 h 361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93624" h="3617848">
                <a:moveTo>
                  <a:pt x="1223161" y="2354088"/>
                </a:moveTo>
                <a:lnTo>
                  <a:pt x="2057242" y="2354088"/>
                </a:lnTo>
                <a:lnTo>
                  <a:pt x="2373182" y="2985968"/>
                </a:lnTo>
                <a:lnTo>
                  <a:pt x="2057242" y="3617848"/>
                </a:lnTo>
                <a:lnTo>
                  <a:pt x="1223161" y="3617848"/>
                </a:lnTo>
                <a:lnTo>
                  <a:pt x="907221" y="2985968"/>
                </a:lnTo>
                <a:close/>
                <a:moveTo>
                  <a:pt x="2569631" y="1425984"/>
                </a:moveTo>
                <a:lnTo>
                  <a:pt x="3602417" y="1425984"/>
                </a:lnTo>
                <a:lnTo>
                  <a:pt x="3993624" y="2208398"/>
                </a:lnTo>
                <a:lnTo>
                  <a:pt x="3602417" y="2990812"/>
                </a:lnTo>
                <a:lnTo>
                  <a:pt x="2569631" y="2990812"/>
                </a:lnTo>
                <a:lnTo>
                  <a:pt x="2178424" y="2208398"/>
                </a:lnTo>
                <a:close/>
                <a:moveTo>
                  <a:pt x="551406" y="0"/>
                </a:moveTo>
                <a:lnTo>
                  <a:pt x="2007117" y="0"/>
                </a:lnTo>
                <a:lnTo>
                  <a:pt x="2558523" y="1102811"/>
                </a:lnTo>
                <a:lnTo>
                  <a:pt x="2007117" y="2205622"/>
                </a:lnTo>
                <a:lnTo>
                  <a:pt x="551406" y="2205622"/>
                </a:lnTo>
                <a:lnTo>
                  <a:pt x="0" y="11028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B89E9C66-E38F-4FFF-B1A6-BA4E05DD8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870" y="2050552"/>
            <a:ext cx="5574329" cy="174898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kern="1200" dirty="0">
                <a:solidFill>
                  <a:srgbClr val="1C3867"/>
                </a:solidFill>
                <a:latin typeface="+mn-lt"/>
                <a:ea typeface="+mj-ea"/>
                <a:cs typeface="+mj-cs"/>
              </a:rPr>
              <a:t>Fiduciary on Retirement Plan</a:t>
            </a:r>
            <a:br>
              <a:rPr lang="en-US" b="1" kern="1200" dirty="0">
                <a:latin typeface="+mn-lt"/>
                <a:ea typeface="+mj-ea"/>
                <a:cs typeface="+mj-cs"/>
              </a:rPr>
            </a:br>
            <a:endParaRPr lang="en-US" b="1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558ED1-1C94-4B19-B56C-8545AF9A2895}"/>
              </a:ext>
            </a:extLst>
          </p:cNvPr>
          <p:cNvSpPr/>
          <p:nvPr/>
        </p:nvSpPr>
        <p:spPr>
          <a:xfrm>
            <a:off x="0" y="6350466"/>
            <a:ext cx="7944374" cy="507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4303F566-E09F-4FC2-974D-BEC21DA39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93738"/>
            <a:ext cx="1592282" cy="62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55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4800" dirty="0">
                <a:solidFill>
                  <a:schemeClr val="tx1"/>
                </a:solidFill>
              </a:rPr>
              <a:t>DOL 2021 Enforcement Results</a:t>
            </a:r>
            <a:r>
              <a:rPr lang="en-US" sz="4800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81493" y="4062440"/>
            <a:ext cx="10515600" cy="2038093"/>
          </a:xfrm>
        </p:spPr>
        <p:txBody>
          <a:bodyPr>
            <a:normAutofit lnSpcReduction="10000"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lvl="0" indent="-380990"/>
            <a:r>
              <a:rPr lang="en-US" sz="2667" dirty="0"/>
              <a:t>69% of the plans were required to restore losses to the plan or take another type of corrective action to correct plan deficiencies</a:t>
            </a:r>
          </a:p>
          <a:p>
            <a:pPr marL="380990" lvl="0" indent="-380990"/>
            <a:endParaRPr lang="en-US" sz="2667" dirty="0"/>
          </a:p>
          <a:p>
            <a:pPr marL="380990" lvl="0" indent="-380990"/>
            <a:r>
              <a:rPr lang="en-US" sz="2667" dirty="0"/>
              <a:t>72 individuals (e.g., plan officials, corporate officers and service providers) were indicted for crimes against their plans</a:t>
            </a:r>
          </a:p>
          <a:p>
            <a:pPr marL="0" lvl="0" indent="0">
              <a:buNone/>
            </a:pPr>
            <a:endParaRPr lang="en-US" sz="2667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45A069-8091-462C-84BE-A546F9342E4D}"/>
              </a:ext>
            </a:extLst>
          </p:cNvPr>
          <p:cNvSpPr txBox="1"/>
          <p:nvPr/>
        </p:nvSpPr>
        <p:spPr>
          <a:xfrm>
            <a:off x="399898" y="6094009"/>
            <a:ext cx="35795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67" baseline="30000" dirty="0">
                <a:solidFill>
                  <a:srgbClr val="003F6B"/>
                </a:solidFill>
              </a:rPr>
              <a:t>1</a:t>
            </a:r>
            <a:r>
              <a:rPr lang="en-US" altLang="en-US" sz="1067" dirty="0">
                <a:solidFill>
                  <a:srgbClr val="003F6B"/>
                </a:solidFill>
              </a:rPr>
              <a:t> EBSA 2021 Fact Sheet, November 2021</a:t>
            </a:r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8DD81EB3-880F-4D6F-BA63-4217E8EAA1C2}"/>
              </a:ext>
            </a:extLst>
          </p:cNvPr>
          <p:cNvGrpSpPr>
            <a:grpSpLocks/>
          </p:cNvGrpSpPr>
          <p:nvPr/>
        </p:nvGrpSpPr>
        <p:grpSpPr bwMode="auto">
          <a:xfrm>
            <a:off x="604997" y="1491641"/>
            <a:ext cx="3031067" cy="1849506"/>
            <a:chOff x="2226537" y="1843177"/>
            <a:chExt cx="1632503" cy="1387678"/>
          </a:xfrm>
        </p:grpSpPr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3456BF38-A24E-4C67-AE5D-260D34EDB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413" y="2514992"/>
              <a:ext cx="1489627" cy="715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rgbClr val="009FDF"/>
                  </a:solidFill>
                  <a:latin typeface="+mn-lt"/>
                </a:rPr>
                <a:t>2021 monetary results</a:t>
              </a:r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E6D1EC49-7C99-4A42-9A37-A95AC8B143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6537" y="1843177"/>
              <a:ext cx="1632502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667" dirty="0">
                  <a:solidFill>
                    <a:srgbClr val="003F6B"/>
                  </a:solidFill>
                  <a:latin typeface="+mn-lt"/>
                </a:rPr>
                <a:t>$2.4B</a:t>
              </a:r>
            </a:p>
          </p:txBody>
        </p:sp>
      </p:grpSp>
      <p:grpSp>
        <p:nvGrpSpPr>
          <p:cNvPr id="10" name="Group 16">
            <a:extLst>
              <a:ext uri="{FF2B5EF4-FFF2-40B4-BE49-F238E27FC236}">
                <a16:creationId xmlns:a16="http://schemas.microsoft.com/office/drawing/2014/main" id="{C898BEA6-D99E-44A1-BC61-993D2D73BD95}"/>
              </a:ext>
            </a:extLst>
          </p:cNvPr>
          <p:cNvGrpSpPr>
            <a:grpSpLocks/>
          </p:cNvGrpSpPr>
          <p:nvPr/>
        </p:nvGrpSpPr>
        <p:grpSpPr bwMode="auto">
          <a:xfrm>
            <a:off x="3717364" y="1497991"/>
            <a:ext cx="2321115" cy="2294137"/>
            <a:chOff x="2093810" y="1520011"/>
            <a:chExt cx="1741012" cy="1721022"/>
          </a:xfrm>
        </p:grpSpPr>
        <p:sp>
          <p:nvSpPr>
            <p:cNvPr id="11" name="TextBox 17">
              <a:extLst>
                <a:ext uri="{FF2B5EF4-FFF2-40B4-BE49-F238E27FC236}">
                  <a16:creationId xmlns:a16="http://schemas.microsoft.com/office/drawing/2014/main" id="{A7F0BD78-8931-4E0D-AF46-2C20002AA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3810" y="2202034"/>
              <a:ext cx="1741012" cy="1038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rgbClr val="009FDF"/>
                  </a:solidFill>
                  <a:latin typeface="+mn-lt"/>
                </a:rPr>
                <a:t>full-timers assigned to enforcement</a:t>
              </a:r>
            </a:p>
          </p:txBody>
        </p: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873B3AB5-E654-496E-9497-BF81F9C56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412" y="1520011"/>
              <a:ext cx="1323797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667" dirty="0">
                  <a:solidFill>
                    <a:srgbClr val="003F6B"/>
                  </a:solidFill>
                  <a:latin typeface="+mn-lt"/>
                </a:rPr>
                <a:t>710</a:t>
              </a:r>
            </a:p>
          </p:txBody>
        </p:sp>
      </p:grpSp>
      <p:grpSp>
        <p:nvGrpSpPr>
          <p:cNvPr id="13" name="Group 22">
            <a:extLst>
              <a:ext uri="{FF2B5EF4-FFF2-40B4-BE49-F238E27FC236}">
                <a16:creationId xmlns:a16="http://schemas.microsoft.com/office/drawing/2014/main" id="{AD78E421-0E9B-4174-8161-45029DB48707}"/>
              </a:ext>
            </a:extLst>
          </p:cNvPr>
          <p:cNvGrpSpPr>
            <a:grpSpLocks/>
          </p:cNvGrpSpPr>
          <p:nvPr/>
        </p:nvGrpSpPr>
        <p:grpSpPr bwMode="auto">
          <a:xfrm>
            <a:off x="6448300" y="1497992"/>
            <a:ext cx="2557776" cy="2287788"/>
            <a:chOff x="4302523" y="1837733"/>
            <a:chExt cx="1999829" cy="1716257"/>
          </a:xfrm>
        </p:grpSpPr>
        <p:sp>
          <p:nvSpPr>
            <p:cNvPr id="14" name="TextBox 23">
              <a:extLst>
                <a:ext uri="{FF2B5EF4-FFF2-40B4-BE49-F238E27FC236}">
                  <a16:creationId xmlns:a16="http://schemas.microsoft.com/office/drawing/2014/main" id="{DD3FE1DB-3B6C-4F9B-AEB4-5E5E280C4E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1245" y="2514992"/>
              <a:ext cx="1961107" cy="1038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rgbClr val="009FDF"/>
                  </a:solidFill>
                  <a:latin typeface="+mn-lt"/>
                </a:rPr>
                <a:t>civil investigations closed </a:t>
              </a:r>
            </a:p>
          </p:txBody>
        </p:sp>
        <p:sp>
          <p:nvSpPr>
            <p:cNvPr id="15" name="TextBox 24">
              <a:extLst>
                <a:ext uri="{FF2B5EF4-FFF2-40B4-BE49-F238E27FC236}">
                  <a16:creationId xmlns:a16="http://schemas.microsoft.com/office/drawing/2014/main" id="{2004F37C-84A0-4037-B3BC-F816203BA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523" y="1837733"/>
              <a:ext cx="1899872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667" dirty="0">
                  <a:solidFill>
                    <a:srgbClr val="003F6B"/>
                  </a:solidFill>
                  <a:latin typeface="+mn-lt"/>
                </a:rPr>
                <a:t>1,072</a:t>
              </a:r>
            </a:p>
          </p:txBody>
        </p:sp>
      </p:grpSp>
      <p:grpSp>
        <p:nvGrpSpPr>
          <p:cNvPr id="16" name="Group 25">
            <a:extLst>
              <a:ext uri="{FF2B5EF4-FFF2-40B4-BE49-F238E27FC236}">
                <a16:creationId xmlns:a16="http://schemas.microsoft.com/office/drawing/2014/main" id="{D45CCD73-B647-424A-8554-F2D5B8A60CA8}"/>
              </a:ext>
            </a:extLst>
          </p:cNvPr>
          <p:cNvGrpSpPr>
            <a:grpSpLocks/>
          </p:cNvGrpSpPr>
          <p:nvPr/>
        </p:nvGrpSpPr>
        <p:grpSpPr bwMode="auto">
          <a:xfrm>
            <a:off x="9488647" y="1491640"/>
            <a:ext cx="2508251" cy="2280020"/>
            <a:chOff x="7092708" y="1843177"/>
            <a:chExt cx="1881460" cy="1711405"/>
          </a:xfrm>
        </p:grpSpPr>
        <p:sp>
          <p:nvSpPr>
            <p:cNvPr id="17" name="TextBox 26">
              <a:extLst>
                <a:ext uri="{FF2B5EF4-FFF2-40B4-BE49-F238E27FC236}">
                  <a16:creationId xmlns:a16="http://schemas.microsoft.com/office/drawing/2014/main" id="{8E715914-32A9-4E47-91FE-7A39CB486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2708" y="2514992"/>
              <a:ext cx="1881460" cy="103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rgbClr val="009FDF"/>
                  </a:solidFill>
                  <a:latin typeface="+mn-lt"/>
                </a:rPr>
                <a:t>criminal investigations closed</a:t>
              </a:r>
            </a:p>
          </p:txBody>
        </p:sp>
        <p:sp>
          <p:nvSpPr>
            <p:cNvPr id="18" name="TextBox 27">
              <a:extLst>
                <a:ext uri="{FF2B5EF4-FFF2-40B4-BE49-F238E27FC236}">
                  <a16:creationId xmlns:a16="http://schemas.microsoft.com/office/drawing/2014/main" id="{F7A8DFB8-EAEA-412A-85ED-22051C340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2708" y="1843177"/>
              <a:ext cx="1323797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667" dirty="0">
                  <a:solidFill>
                    <a:srgbClr val="003F6B"/>
                  </a:solidFill>
                  <a:latin typeface="+mn-lt"/>
                </a:rPr>
                <a:t>208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4466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6F90A-0A53-44DA-B05F-6466DDC67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DOL Top Compliance Concerns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ACDC1F-731E-4F95-A780-CF10D3F0A12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Late deposit of deferrals</a:t>
            </a:r>
          </a:p>
          <a:p>
            <a:r>
              <a:rPr lang="en-US" dirty="0"/>
              <a:t>Excessive service provider fees</a:t>
            </a:r>
          </a:p>
          <a:p>
            <a:r>
              <a:rPr lang="en-US" dirty="0"/>
              <a:t>Imprudent investments</a:t>
            </a:r>
          </a:p>
          <a:p>
            <a:r>
              <a:rPr lang="en-US" dirty="0"/>
              <a:t>Plan sponsor bankruptcies</a:t>
            </a:r>
          </a:p>
          <a:p>
            <a:r>
              <a:rPr lang="en-US" dirty="0"/>
              <a:t>Abandoned pension plans</a:t>
            </a:r>
          </a:p>
          <a:p>
            <a:r>
              <a:rPr lang="en-US" dirty="0"/>
              <a:t>Hard to value assets</a:t>
            </a:r>
          </a:p>
          <a:p>
            <a:r>
              <a:rPr lang="en-US" dirty="0"/>
              <a:t>Fiduciaries that didn’t know and/or fulfill their duties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706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5C7EF-0DC5-4516-B50F-018B2A58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rgbClr val="1818A4"/>
                </a:solidFill>
              </a:rPr>
              <a:t>IRS Top 10 Compliance Concerns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FC9E34-2978-4E20-B63F-12DAB3409EF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a company handles a full or partial plan termination</a:t>
            </a:r>
          </a:p>
          <a:p>
            <a:r>
              <a:rPr lang="en-US" dirty="0"/>
              <a:t>Mergers and acquisitions</a:t>
            </a:r>
          </a:p>
          <a:p>
            <a:r>
              <a:rPr lang="en-US" dirty="0"/>
              <a:t>How the plan performs nondiscrimination tests</a:t>
            </a:r>
          </a:p>
          <a:p>
            <a:r>
              <a:rPr lang="en-US" dirty="0"/>
              <a:t>The definition of compensation for plan purposes</a:t>
            </a:r>
          </a:p>
          <a:p>
            <a:r>
              <a:rPr lang="en-US" dirty="0"/>
              <a:t>Failing to timely amend the plan document</a:t>
            </a:r>
          </a:p>
          <a:p>
            <a:r>
              <a:rPr lang="en-US" dirty="0"/>
              <a:t>The application of vesting schedules</a:t>
            </a:r>
          </a:p>
          <a:p>
            <a:r>
              <a:rPr lang="en-US" dirty="0"/>
              <a:t>The handling of distributions and loans</a:t>
            </a:r>
          </a:p>
          <a:p>
            <a:r>
              <a:rPr lang="en-US" dirty="0"/>
              <a:t>Plan fees and how the assets of the plan are invested</a:t>
            </a:r>
          </a:p>
          <a:p>
            <a:r>
              <a:rPr lang="en-US" dirty="0"/>
              <a:t>Excess salary deferrals and employer contributions</a:t>
            </a:r>
          </a:p>
          <a:p>
            <a:r>
              <a:rPr lang="en-US" dirty="0"/>
              <a:t>Lack of internal controls and the use of incorrect data on Form 5500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079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B89E9C66-E38F-4FFF-B1A6-BA4E05DD8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395" y="535252"/>
            <a:ext cx="6757437" cy="830997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CEA19-8005-4258-A765-7542487724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2860" y="87538"/>
            <a:ext cx="10034879" cy="66829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745FA4-E3BA-427A-9D54-57630EF18A59}"/>
              </a:ext>
            </a:extLst>
          </p:cNvPr>
          <p:cNvSpPr/>
          <p:nvPr/>
        </p:nvSpPr>
        <p:spPr>
          <a:xfrm>
            <a:off x="0" y="0"/>
            <a:ext cx="12533152" cy="981512"/>
          </a:xfrm>
          <a:prstGeom prst="rect">
            <a:avLst/>
          </a:prstGeom>
          <a:solidFill>
            <a:srgbClr val="1C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Fiduciary Protection</a:t>
            </a:r>
          </a:p>
        </p:txBody>
      </p:sp>
    </p:spTree>
    <p:extLst>
      <p:ext uri="{BB962C8B-B14F-4D97-AF65-F5344CB8AC3E}">
        <p14:creationId xmlns:p14="http://schemas.microsoft.com/office/powerpoint/2010/main" val="962371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B89E9C66-E38F-4FFF-B1A6-BA4E05DD8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395" y="535252"/>
            <a:ext cx="6757437" cy="830997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D9379B-5046-47D7-B20F-00664EC485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9395" y="0"/>
            <a:ext cx="9778585" cy="67361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F6F93F-E0D0-4E3C-986F-116DD8B3BA35}"/>
              </a:ext>
            </a:extLst>
          </p:cNvPr>
          <p:cNvSpPr/>
          <p:nvPr/>
        </p:nvSpPr>
        <p:spPr>
          <a:xfrm>
            <a:off x="0" y="0"/>
            <a:ext cx="12533152" cy="981512"/>
          </a:xfrm>
          <a:prstGeom prst="rect">
            <a:avLst/>
          </a:prstGeom>
          <a:solidFill>
            <a:srgbClr val="1C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Benefits of Using the 3(38)</a:t>
            </a:r>
          </a:p>
        </p:txBody>
      </p:sp>
    </p:spTree>
    <p:extLst>
      <p:ext uri="{BB962C8B-B14F-4D97-AF65-F5344CB8AC3E}">
        <p14:creationId xmlns:p14="http://schemas.microsoft.com/office/powerpoint/2010/main" val="900038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tint val="90000"/>
              </a:schemeClr>
            </a:gs>
            <a:gs pos="27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2" descr="Blue glass building">
            <a:extLst>
              <a:ext uri="{FF2B5EF4-FFF2-40B4-BE49-F238E27FC236}">
                <a16:creationId xmlns:a16="http://schemas.microsoft.com/office/drawing/2014/main" id="{33D3448E-EAE3-45D3-BAAA-10D754D9AB0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 t="7802" b="780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80572BD-C946-4D08-BC8A-9E900A468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you!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AF7AA2-F34D-42EC-AF2D-B665CEA70165}"/>
              </a:ext>
            </a:extLst>
          </p:cNvPr>
          <p:cNvSpPr txBox="1"/>
          <p:nvPr/>
        </p:nvSpPr>
        <p:spPr>
          <a:xfrm>
            <a:off x="660400" y="1880118"/>
            <a:ext cx="6414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D6D40"/>
                </a:solidFill>
              </a:rPr>
              <a:t>Work with your legal, tax and financial team to protect your assets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470272-1A47-4883-AC44-E0164230CDC3}"/>
              </a:ext>
            </a:extLst>
          </p:cNvPr>
          <p:cNvSpPr txBox="1"/>
          <p:nvPr/>
        </p:nvSpPr>
        <p:spPr>
          <a:xfrm>
            <a:off x="0" y="5903893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Carver Financial Services </a:t>
            </a:r>
          </a:p>
          <a:p>
            <a:r>
              <a:rPr lang="en-US" sz="1400" dirty="0">
                <a:solidFill>
                  <a:schemeClr val="bg1"/>
                </a:solidFill>
              </a:rPr>
              <a:t>(440) 974-0808 </a:t>
            </a:r>
          </a:p>
          <a:p>
            <a:r>
              <a:rPr lang="en-US" sz="1400" dirty="0">
                <a:solidFill>
                  <a:schemeClr val="bg1"/>
                </a:solidFill>
              </a:rPr>
              <a:t>carverfinancialservices.com</a:t>
            </a:r>
          </a:p>
          <a:p>
            <a:r>
              <a:rPr lang="en-US" sz="1400" dirty="0">
                <a:solidFill>
                  <a:schemeClr val="bg1"/>
                </a:solidFill>
              </a:rPr>
              <a:t>7473 Center St. Mentor, Ohio 44060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9C17AD5-5EB6-4617-9D33-6200869BB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310" y="5207891"/>
            <a:ext cx="4231048" cy="165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59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</a:schemeClr>
            </a:gs>
            <a:gs pos="43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7C74B9D5-072F-4077-89AD-AB28F1E324C3}"/>
              </a:ext>
            </a:extLst>
          </p:cNvPr>
          <p:cNvSpPr/>
          <p:nvPr/>
        </p:nvSpPr>
        <p:spPr>
          <a:xfrm>
            <a:off x="10604787" y="209603"/>
            <a:ext cx="1273580" cy="1239422"/>
          </a:xfrm>
          <a:prstGeom prst="ellipse">
            <a:avLst/>
          </a:prstGeom>
          <a:solidFill>
            <a:srgbClr val="1C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noFill/>
                <a:prstDash val="solid"/>
              </a:ln>
              <a:solidFill>
                <a:srgbClr val="ED6D40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EF304F5-32C5-4869-B185-859B5678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132" y="1033526"/>
            <a:ext cx="9743233" cy="830997"/>
          </a:xfrm>
        </p:spPr>
        <p:txBody>
          <a:bodyPr/>
          <a:lstStyle/>
          <a:p>
            <a:r>
              <a:rPr lang="en-US" sz="2800" dirty="0">
                <a:solidFill>
                  <a:srgbClr val="ED6D40"/>
                </a:solidFill>
              </a:rPr>
              <a:t>What are we protecting our assets from?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1C28F5-3CA3-4B78-B5C9-550C00BB31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2920005"/>
            <a:ext cx="4275138" cy="3560763"/>
          </a:xfrm>
        </p:spPr>
        <p:txBody>
          <a:bodyPr/>
          <a:lstStyle/>
          <a:p>
            <a:r>
              <a:rPr lang="en-US" sz="2800" dirty="0">
                <a:solidFill>
                  <a:srgbClr val="ED6D40"/>
                </a:solidFill>
              </a:rPr>
              <a:t>Creditors?</a:t>
            </a:r>
          </a:p>
          <a:p>
            <a:r>
              <a:rPr lang="en-US" sz="2800" dirty="0">
                <a:solidFill>
                  <a:srgbClr val="ED6D40"/>
                </a:solidFill>
              </a:rPr>
              <a:t>Predators?</a:t>
            </a:r>
          </a:p>
          <a:p>
            <a:r>
              <a:rPr lang="en-US" sz="2800" dirty="0">
                <a:solidFill>
                  <a:srgbClr val="ED6D40"/>
                </a:solidFill>
              </a:rPr>
              <a:t>Divorce?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C72AF3B-1302-455A-BF8E-F46C924CF7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180" y="1778466"/>
            <a:ext cx="4409769" cy="43751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A6B514-8369-4222-BB0E-903A886D66C4}"/>
              </a:ext>
            </a:extLst>
          </p:cNvPr>
          <p:cNvSpPr/>
          <p:nvPr/>
        </p:nvSpPr>
        <p:spPr>
          <a:xfrm>
            <a:off x="0" y="6350466"/>
            <a:ext cx="7944374" cy="507534"/>
          </a:xfrm>
          <a:prstGeom prst="rect">
            <a:avLst/>
          </a:prstGeom>
          <a:solidFill>
            <a:srgbClr val="437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DC61A4F-8ACD-47BA-BEA7-C71125E22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93738"/>
            <a:ext cx="1592282" cy="62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01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</a:schemeClr>
            </a:gs>
            <a:gs pos="33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EF53E3-F88C-4203-A489-8C9D5751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016" y="1696660"/>
            <a:ext cx="4275138" cy="830997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ED6D40"/>
                </a:solidFill>
              </a:rPr>
              <a:t>Ohio Legacy Trust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03AADD-A4FE-4CE8-944C-3F9C9777F0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8015" y="2584385"/>
            <a:ext cx="5789621" cy="35607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Ohio Legacy Trust Act became effective March 27, 2013, allowing “domestic asset protection trusts.”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Placeholder 3" descr="close up of building">
            <a:extLst>
              <a:ext uri="{FF2B5EF4-FFF2-40B4-BE49-F238E27FC236}">
                <a16:creationId xmlns:a16="http://schemas.microsoft.com/office/drawing/2014/main" id="{5EAB7860-C105-46A8-8B51-C886DCFAB5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2544" r="22544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CF6525-6222-4CB7-BAFA-2809E2BB9D49}"/>
              </a:ext>
            </a:extLst>
          </p:cNvPr>
          <p:cNvSpPr/>
          <p:nvPr/>
        </p:nvSpPr>
        <p:spPr>
          <a:xfrm>
            <a:off x="0" y="6350466"/>
            <a:ext cx="7944374" cy="507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402B879-B693-412B-B63D-59F3916AD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3738"/>
            <a:ext cx="1592282" cy="62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7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tint val="90000"/>
              </a:schemeClr>
            </a:gs>
            <a:gs pos="34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EF53E3-F88C-4203-A489-8C9D5751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22" y="1719743"/>
            <a:ext cx="4275138" cy="830997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ED6D40"/>
                </a:solidFill>
              </a:rPr>
              <a:t>Ohio Legacy Trust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03AADD-A4FE-4CE8-944C-3F9C9777F0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60249" y="1824410"/>
            <a:ext cx="4275138" cy="3560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it allows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7DCD11-12FB-4D93-ACB7-E5552A3E375E}"/>
              </a:ext>
            </a:extLst>
          </p:cNvPr>
          <p:cNvSpPr txBox="1"/>
          <p:nvPr/>
        </p:nvSpPr>
        <p:spPr>
          <a:xfrm>
            <a:off x="660400" y="2333741"/>
            <a:ext cx="110401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It allows the creator of a trust to transfer assets that will then be protected in the trust from creditors’ claims, as long as statutory requirements are satisfied.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The trust must be irrevocable, and the trustee must be an Ohio resident or a corporate trustee with trust powers in Ohio.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The trustee may be required to follow the direction of an advisor (who does not need to be an Ohio resident).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605EC2D-7159-4F24-9783-53D3E77DF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186" y="4642065"/>
            <a:ext cx="4730402" cy="184012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17E78B-645B-4810-BC8C-451044592C88}"/>
              </a:ext>
            </a:extLst>
          </p:cNvPr>
          <p:cNvSpPr/>
          <p:nvPr/>
        </p:nvSpPr>
        <p:spPr>
          <a:xfrm>
            <a:off x="0" y="6350466"/>
            <a:ext cx="7944374" cy="507534"/>
          </a:xfrm>
          <a:prstGeom prst="rect">
            <a:avLst/>
          </a:prstGeom>
          <a:solidFill>
            <a:srgbClr val="437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703D46C-5D9C-4D05-BD88-01D793CDC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3738"/>
            <a:ext cx="1592282" cy="62099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9D8635D6-90BD-40F0-87B9-1C4B238CE7C2}"/>
              </a:ext>
            </a:extLst>
          </p:cNvPr>
          <p:cNvSpPr/>
          <p:nvPr/>
        </p:nvSpPr>
        <p:spPr>
          <a:xfrm>
            <a:off x="134224" y="68070"/>
            <a:ext cx="914400" cy="830997"/>
          </a:xfrm>
          <a:prstGeom prst="ellipse">
            <a:avLst/>
          </a:prstGeom>
          <a:solidFill>
            <a:srgbClr val="1C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0208DCB-0BD8-472A-BC36-FF5D0CD13F09}"/>
              </a:ext>
            </a:extLst>
          </p:cNvPr>
          <p:cNvSpPr/>
          <p:nvPr/>
        </p:nvSpPr>
        <p:spPr>
          <a:xfrm>
            <a:off x="1592282" y="625340"/>
            <a:ext cx="639190" cy="6310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BA8ECB8-4763-4F74-8C2D-A72408507206}"/>
              </a:ext>
            </a:extLst>
          </p:cNvPr>
          <p:cNvSpPr/>
          <p:nvPr/>
        </p:nvSpPr>
        <p:spPr>
          <a:xfrm>
            <a:off x="444617" y="1140903"/>
            <a:ext cx="293614" cy="274926"/>
          </a:xfrm>
          <a:prstGeom prst="ellipse">
            <a:avLst/>
          </a:prstGeom>
          <a:solidFill>
            <a:srgbClr val="ED6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8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tint val="90000"/>
              </a:schemeClr>
            </a:gs>
            <a:gs pos="33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EF53E3-F88C-4203-A489-8C9D5751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ED6D40"/>
                </a:solidFill>
              </a:rPr>
              <a:t>Ohio Legacy Trust</a:t>
            </a:r>
            <a:endParaRPr lang="en-US" dirty="0">
              <a:solidFill>
                <a:srgbClr val="ED6D4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03AADD-A4FE-4CE8-944C-3F9C9777F0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3175" y="1338041"/>
            <a:ext cx="10318200" cy="3560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creator retains these powers over the trust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7DCD11-12FB-4D93-ACB7-E5552A3E375E}"/>
              </a:ext>
            </a:extLst>
          </p:cNvPr>
          <p:cNvSpPr txBox="1"/>
          <p:nvPr/>
        </p:nvSpPr>
        <p:spPr>
          <a:xfrm>
            <a:off x="660400" y="2333741"/>
            <a:ext cx="1013511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The right to receive income and principal from the trust in the trustee’s discretion.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The right to withdraw up to 5% of the trust principal each year.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The power to veto a distribution from the trust.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Certain rights to control how trust property will pass to other beneficiaries after the creator/beneficiary’s death.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The right to remove and replace trustees and other trust advisors.</a:t>
            </a:r>
          </a:p>
          <a:p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821E28-EFAB-46BE-87F9-557047D07E00}"/>
              </a:ext>
            </a:extLst>
          </p:cNvPr>
          <p:cNvSpPr/>
          <p:nvPr/>
        </p:nvSpPr>
        <p:spPr>
          <a:xfrm>
            <a:off x="0" y="6350466"/>
            <a:ext cx="7944374" cy="507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10EAF25-B88A-431C-AEF3-4C6E6CE56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3738"/>
            <a:ext cx="1592282" cy="620990"/>
          </a:xfrm>
          <a:prstGeom prst="rect">
            <a:avLst/>
          </a:prstGeo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809C33B4-A5CF-473B-BC05-3C28B133F952}"/>
              </a:ext>
            </a:extLst>
          </p:cNvPr>
          <p:cNvSpPr/>
          <p:nvPr/>
        </p:nvSpPr>
        <p:spPr>
          <a:xfrm>
            <a:off x="8355435" y="402540"/>
            <a:ext cx="1023457" cy="910203"/>
          </a:xfrm>
          <a:prstGeom prst="hexagon">
            <a:avLst/>
          </a:prstGeom>
          <a:solidFill>
            <a:srgbClr val="1C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47E1AE01-B315-4FFC-9E25-7D096915EBA6}"/>
              </a:ext>
            </a:extLst>
          </p:cNvPr>
          <p:cNvSpPr/>
          <p:nvPr/>
        </p:nvSpPr>
        <p:spPr>
          <a:xfrm>
            <a:off x="9873843" y="1384718"/>
            <a:ext cx="563078" cy="502983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4B894605-3FD3-49C2-96F9-0ABAFEA823CA}"/>
              </a:ext>
            </a:extLst>
          </p:cNvPr>
          <p:cNvSpPr/>
          <p:nvPr/>
        </p:nvSpPr>
        <p:spPr>
          <a:xfrm>
            <a:off x="10284903" y="201335"/>
            <a:ext cx="716472" cy="603877"/>
          </a:xfrm>
          <a:prstGeom prst="hexagon">
            <a:avLst/>
          </a:prstGeom>
          <a:solidFill>
            <a:srgbClr val="ED6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1853C235-082A-4B77-81BD-BF4317979D16}"/>
              </a:ext>
            </a:extLst>
          </p:cNvPr>
          <p:cNvSpPr/>
          <p:nvPr/>
        </p:nvSpPr>
        <p:spPr>
          <a:xfrm>
            <a:off x="11400638" y="3598877"/>
            <a:ext cx="489197" cy="434000"/>
          </a:xfrm>
          <a:prstGeom prst="hexagon">
            <a:avLst/>
          </a:prstGeom>
          <a:solidFill>
            <a:srgbClr val="1C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36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2" descr="Blue glass building">
            <a:extLst>
              <a:ext uri="{FF2B5EF4-FFF2-40B4-BE49-F238E27FC236}">
                <a16:creationId xmlns:a16="http://schemas.microsoft.com/office/drawing/2014/main" id="{49826A60-6F5F-4F1D-BB49-BB9C98AB190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 t="7802" b="780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1EF53E3-F88C-4203-A489-8C9D5751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ED6D40"/>
                </a:solidFill>
              </a:rPr>
              <a:t>Ohio Legacy Trust</a:t>
            </a:r>
            <a:endParaRPr lang="en-US" dirty="0">
              <a:solidFill>
                <a:srgbClr val="ED6D4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03AADD-A4FE-4CE8-944C-3F9C9777F0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3175" y="1338041"/>
            <a:ext cx="10318200" cy="35607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Prenuptial Agreements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7DCD11-12FB-4D93-ACB7-E5552A3E375E}"/>
              </a:ext>
            </a:extLst>
          </p:cNvPr>
          <p:cNvSpPr txBox="1"/>
          <p:nvPr/>
        </p:nvSpPr>
        <p:spPr>
          <a:xfrm>
            <a:off x="660400" y="2327920"/>
            <a:ext cx="101351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An Ohio legacy trust can be helpful in planning to protect assets before marriage as a partial replacement for, or supplement to, a prenuptial agreement. </a:t>
            </a:r>
          </a:p>
        </p:txBody>
      </p:sp>
    </p:spTree>
    <p:extLst>
      <p:ext uri="{BB962C8B-B14F-4D97-AF65-F5344CB8AC3E}">
        <p14:creationId xmlns:p14="http://schemas.microsoft.com/office/powerpoint/2010/main" val="256775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</a:schemeClr>
            </a:gs>
            <a:gs pos="59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8D20A3-6F14-4689-B40F-5535A4D7CF2B}"/>
              </a:ext>
            </a:extLst>
          </p:cNvPr>
          <p:cNvSpPr txBox="1"/>
          <p:nvPr/>
        </p:nvSpPr>
        <p:spPr>
          <a:xfrm>
            <a:off x="755650" y="1969585"/>
            <a:ext cx="5953126" cy="7594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4"/>
                </a:solidFill>
              </a:rPr>
              <a:t>It’s Irrevocable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accent4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4"/>
                </a:solidFill>
              </a:rPr>
              <a:t>You give up control and access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accent4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4"/>
                </a:solidFill>
              </a:rPr>
              <a:t>There are expenses in setting up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accent4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4"/>
                </a:solidFill>
              </a:rPr>
              <a:t>Taxes may be higher than if assets are owned outside the trust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EDAF89-0ECD-416A-93E5-A300FF0B9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757588"/>
            <a:ext cx="5654675" cy="830997"/>
          </a:xfrm>
        </p:spPr>
        <p:txBody>
          <a:bodyPr>
            <a:normAutofit fontScale="90000"/>
          </a:bodyPr>
          <a:lstStyle/>
          <a:p>
            <a:r>
              <a:rPr lang="en-US" sz="3600" b="1" kern="1200" dirty="0">
                <a:solidFill>
                  <a:srgbClr val="1C3867"/>
                </a:solidFill>
                <a:latin typeface="+mj-lt"/>
                <a:ea typeface="+mj-ea"/>
                <a:cs typeface="+mj-cs"/>
              </a:rPr>
              <a:t>Potential Problems</a:t>
            </a:r>
            <a:br>
              <a:rPr lang="en-US" sz="2600" b="1" kern="1200" dirty="0">
                <a:latin typeface="+mj-lt"/>
                <a:ea typeface="+mj-ea"/>
                <a:cs typeface="+mj-cs"/>
              </a:rPr>
            </a:br>
            <a:endParaRPr lang="en-US" sz="26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D18A90-125C-43A6-8318-2570BA287556}"/>
              </a:ext>
            </a:extLst>
          </p:cNvPr>
          <p:cNvSpPr/>
          <p:nvPr/>
        </p:nvSpPr>
        <p:spPr>
          <a:xfrm>
            <a:off x="0" y="6350466"/>
            <a:ext cx="7944374" cy="507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E755C03-1A36-46A8-AFA7-4B033C847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3738"/>
            <a:ext cx="1592282" cy="62099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43BA9B2-C81A-415F-AC58-1BCB606B1A87}"/>
              </a:ext>
            </a:extLst>
          </p:cNvPr>
          <p:cNvSpPr/>
          <p:nvPr/>
        </p:nvSpPr>
        <p:spPr>
          <a:xfrm>
            <a:off x="9211112" y="1770077"/>
            <a:ext cx="1291905" cy="1317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</a:schemeClr>
            </a:gs>
            <a:gs pos="40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8D20A3-6F14-4689-B40F-5535A4D7CF2B}"/>
              </a:ext>
            </a:extLst>
          </p:cNvPr>
          <p:cNvSpPr txBox="1"/>
          <p:nvPr/>
        </p:nvSpPr>
        <p:spPr>
          <a:xfrm>
            <a:off x="6249199" y="3627646"/>
            <a:ext cx="5547503" cy="86149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4"/>
                </a:solidFill>
              </a:rPr>
              <a:t>     Ohio now specifically extends protection from creditors to “inherited” or “stretch” IRAs and to 529 college savings plans.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dirty="0">
              <a:solidFill>
                <a:schemeClr val="accent4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EDAF89-0ECD-416A-93E5-A300FF0B9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662" y="2711796"/>
            <a:ext cx="6085024" cy="174898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br>
              <a:rPr lang="en-US" sz="2400" kern="1200" dirty="0">
                <a:latin typeface="+mn-lt"/>
                <a:ea typeface="+mj-ea"/>
                <a:cs typeface="+mj-cs"/>
              </a:rPr>
            </a:br>
            <a:br>
              <a:rPr lang="en-US" sz="2400" kern="1200" dirty="0">
                <a:latin typeface="+mn-lt"/>
                <a:ea typeface="+mj-ea"/>
                <a:cs typeface="+mj-cs"/>
              </a:rPr>
            </a:br>
            <a:r>
              <a:rPr lang="en-US" sz="4400" b="1" kern="1200" dirty="0">
                <a:solidFill>
                  <a:srgbClr val="1C3867"/>
                </a:solidFill>
                <a:latin typeface="+mn-lt"/>
                <a:ea typeface="+mj-ea"/>
                <a:cs typeface="+mj-cs"/>
              </a:rPr>
              <a:t>Ohio Updates Law</a:t>
            </a:r>
            <a:br>
              <a:rPr lang="en-US" sz="4400" b="1" kern="1200" dirty="0">
                <a:solidFill>
                  <a:srgbClr val="1C3867"/>
                </a:solidFill>
                <a:latin typeface="+mn-lt"/>
                <a:ea typeface="+mj-ea"/>
                <a:cs typeface="+mj-cs"/>
              </a:rPr>
            </a:br>
            <a:r>
              <a:rPr lang="en-US" sz="4400" b="1" kern="1200" dirty="0">
                <a:solidFill>
                  <a:srgbClr val="1C3867"/>
                </a:solidFill>
                <a:latin typeface="+mn-lt"/>
                <a:ea typeface="+mj-ea"/>
                <a:cs typeface="+mj-cs"/>
              </a:rPr>
              <a:t>Creditor Protection</a:t>
            </a:r>
            <a:br>
              <a:rPr lang="en-US" sz="2400" kern="1200" dirty="0">
                <a:latin typeface="+mn-lt"/>
                <a:ea typeface="+mj-ea"/>
                <a:cs typeface="+mj-cs"/>
              </a:rPr>
            </a:br>
            <a:endParaRPr lang="en-US" sz="2400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BA499-D023-46F0-AD80-0D90866B377E}"/>
              </a:ext>
            </a:extLst>
          </p:cNvPr>
          <p:cNvSpPr/>
          <p:nvPr/>
        </p:nvSpPr>
        <p:spPr>
          <a:xfrm>
            <a:off x="0" y="6350466"/>
            <a:ext cx="7944374" cy="507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C55A543-1235-4508-9FEB-3F1CEB896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3738"/>
            <a:ext cx="1592282" cy="62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4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Placeholder 10" descr="Reflection of city at dusk on mirrored building">
            <a:extLst>
              <a:ext uri="{FF2B5EF4-FFF2-40B4-BE49-F238E27FC236}">
                <a16:creationId xmlns:a16="http://schemas.microsoft.com/office/drawing/2014/main" id="{352AF38E-FAA6-450B-93CB-13705AB410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6692" b="66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523F4260-7F44-465A-A814-E5759DAFB9B7}"/>
              </a:ext>
            </a:extLst>
          </p:cNvPr>
          <p:cNvSpPr txBox="1"/>
          <p:nvPr/>
        </p:nvSpPr>
        <p:spPr>
          <a:xfrm>
            <a:off x="840630" y="632637"/>
            <a:ext cx="943237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Largest Unfunded Liability for Many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Long Term Care – Catastrophic Illness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10,000 baby boomers will hit age 65 each day until 2020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Someone turning age 65 today has almost a 70% chance of needing some type of </a:t>
            </a:r>
            <a:r>
              <a:rPr lang="en-US" u="sng" dirty="0">
                <a:solidFill>
                  <a:srgbClr val="ED6D4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long-term care </a:t>
            </a:r>
            <a:r>
              <a:rPr lang="en-US" u="sng" dirty="0" err="1">
                <a:solidFill>
                  <a:srgbClr val="ED6D4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servicesServices</a:t>
            </a:r>
            <a:r>
              <a:rPr lang="en-US" u="sng" dirty="0">
                <a:solidFill>
                  <a:srgbClr val="ED6D4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that include medical and non-medical care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u="sng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Women need care longer</a:t>
            </a:r>
            <a:r>
              <a:rPr lang="en-US" dirty="0">
                <a:solidFill>
                  <a:schemeClr val="bg1"/>
                </a:solidFill>
              </a:rPr>
              <a:t> (3.7 years) than men (2.2 years)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One-third of today’s 65 year-olds</a:t>
            </a:r>
            <a:r>
              <a:rPr lang="en-US" dirty="0">
                <a:solidFill>
                  <a:schemeClr val="bg1"/>
                </a:solidFill>
              </a:rPr>
              <a:t> may never need long-term care support, but 20 percent will need it for longer than 5 years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1748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ometric Presentation">
      <a:dk1>
        <a:sysClr val="windowText" lastClr="000000"/>
      </a:dk1>
      <a:lt1>
        <a:sysClr val="window" lastClr="FFFFFF"/>
      </a:lt1>
      <a:dk2>
        <a:srgbClr val="44546A"/>
      </a:dk2>
      <a:lt2>
        <a:srgbClr val="ACCBF9"/>
      </a:lt2>
      <a:accent1>
        <a:srgbClr val="5C83C4"/>
      </a:accent1>
      <a:accent2>
        <a:srgbClr val="2C599D"/>
      </a:accent2>
      <a:accent3>
        <a:srgbClr val="1A3B70"/>
      </a:accent3>
      <a:accent4>
        <a:srgbClr val="FA6F1A"/>
      </a:accent4>
      <a:accent5>
        <a:srgbClr val="11224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3_LW_v2" id="{C590A786-F65F-42F6-9E48-12C78E3C86B3}" vid="{FEE92C9D-6350-4ECD-87A4-004D12BB2B19}"/>
    </a:ext>
  </a:extLst>
</a:theme>
</file>

<file path=ppt/theme/theme2.xml><?xml version="1.0" encoding="utf-8"?>
<a:theme xmlns:a="http://schemas.openxmlformats.org/drawingml/2006/main" name="Custom Design">
  <a:themeElements>
    <a:clrScheme name="Custom 15">
      <a:dk1>
        <a:srgbClr val="003893"/>
      </a:dk1>
      <a:lt1>
        <a:srgbClr val="FFFFFF"/>
      </a:lt1>
      <a:dk2>
        <a:srgbClr val="0A2239"/>
      </a:dk2>
      <a:lt2>
        <a:srgbClr val="1D84B5"/>
      </a:lt2>
      <a:accent1>
        <a:srgbClr val="30011E"/>
      </a:accent1>
      <a:accent2>
        <a:srgbClr val="132E32"/>
      </a:accent2>
      <a:accent3>
        <a:srgbClr val="212659"/>
      </a:accent3>
      <a:accent4>
        <a:srgbClr val="003893"/>
      </a:accent4>
      <a:accent5>
        <a:srgbClr val="1D84B5"/>
      </a:accent5>
      <a:accent6>
        <a:srgbClr val="106952"/>
      </a:accent6>
      <a:hlink>
        <a:srgbClr val="003893"/>
      </a:hlink>
      <a:folHlink>
        <a:srgbClr val="FFFFFF"/>
      </a:folHlink>
    </a:clrScheme>
    <a:fontScheme name="RLC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EA9014-ED64-4558-B1E1-D03F0EE32BE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5D99ABA-76CE-4A8E-B5F0-C051B96628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9EB750-A6DA-4BE8-B87B-FC499FE733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presentation</Template>
  <TotalTime>105</TotalTime>
  <Words>853</Words>
  <Application>Microsoft Office PowerPoint</Application>
  <PresentationFormat>Widescreen</PresentationFormat>
  <Paragraphs>135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Montserrat ExtraBold</vt:lpstr>
      <vt:lpstr>Montserrat Medium</vt:lpstr>
      <vt:lpstr>Palatino Linotype</vt:lpstr>
      <vt:lpstr>Wingdings</vt:lpstr>
      <vt:lpstr>Office Theme</vt:lpstr>
      <vt:lpstr>Custom Design</vt:lpstr>
      <vt:lpstr>Asset Protection from Creditors &amp; Predators</vt:lpstr>
      <vt:lpstr>What are we protecting our assets from?</vt:lpstr>
      <vt:lpstr>Ohio Legacy Trust</vt:lpstr>
      <vt:lpstr>Ohio Legacy Trust</vt:lpstr>
      <vt:lpstr>Ohio Legacy Trust</vt:lpstr>
      <vt:lpstr>Ohio Legacy Trust</vt:lpstr>
      <vt:lpstr>Potential Problems </vt:lpstr>
      <vt:lpstr>  Ohio Updates Law Creditor Protection </vt:lpstr>
      <vt:lpstr>PowerPoint Presentation</vt:lpstr>
      <vt:lpstr> </vt:lpstr>
      <vt:lpstr>Three Types of LTC </vt:lpstr>
      <vt:lpstr>Minimizing Tax      </vt:lpstr>
      <vt:lpstr>Fiduciary on Retirement Plan </vt:lpstr>
      <vt:lpstr>DOL 2021 Enforcement Results1</vt:lpstr>
      <vt:lpstr>DOL Top Compliance Concerns</vt:lpstr>
      <vt:lpstr>IRS Top 10 Compliance Concerns</vt:lpstr>
      <vt:lpstr> </vt:lpstr>
      <vt:lpstr> </vt:lpstr>
      <vt:lpstr>Thank you!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Asset Protection from Creditors &amp; Predators</dc:title>
  <dc:creator>Paige Rost</dc:creator>
  <cp:lastModifiedBy>Randy Carver</cp:lastModifiedBy>
  <cp:revision>9</cp:revision>
  <dcterms:created xsi:type="dcterms:W3CDTF">2022-12-05T18:59:35Z</dcterms:created>
  <dcterms:modified xsi:type="dcterms:W3CDTF">2022-12-09T12:25:24Z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